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4"/>
  </p:notesMasterIdLst>
  <p:handoutMasterIdLst>
    <p:handoutMasterId r:id="rId15"/>
  </p:handoutMasterIdLst>
  <p:sldIdLst>
    <p:sldId id="256" r:id="rId3"/>
    <p:sldId id="277" r:id="rId4"/>
    <p:sldId id="278" r:id="rId5"/>
    <p:sldId id="279" r:id="rId6"/>
    <p:sldId id="280" r:id="rId7"/>
    <p:sldId id="281" r:id="rId8"/>
    <p:sldId id="282" r:id="rId9"/>
    <p:sldId id="286" r:id="rId10"/>
    <p:sldId id="283" r:id="rId11"/>
    <p:sldId id="285" r:id="rId12"/>
    <p:sldId id="276" r:id="rId13"/>
  </p:sldIdLst>
  <p:sldSz cx="9144000" cy="6858000" type="screen4x3"/>
  <p:notesSz cx="9921875" cy="67849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5620100" y="0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DA29F-2B73-46C1-B600-EA32580D5D35}" type="datetimeFigureOut">
              <a:rPr lang="cs-CZ" smtClean="0"/>
              <a:t>25.10.2014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6444549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5620100" y="6444549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81305-C124-4BA1-9DF9-A734AC9D36E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52285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0100" y="0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5488" y="509588"/>
            <a:ext cx="3390900" cy="2543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2863"/>
            <a:ext cx="7937500" cy="30532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44549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0100" y="6444549"/>
            <a:ext cx="4299479" cy="33924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Aplikační software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415584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VY_32_INOVACE_1307 Aplikační</a:t>
                      </a:r>
                      <a:r>
                        <a:rPr lang="cs-CZ" sz="1600" baseline="0" dirty="0" smtClean="0"/>
                        <a:t> software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smtClean="0"/>
                        <a:t>6.12.2012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Seznámení se</a:t>
                      </a:r>
                      <a:r>
                        <a:rPr lang="cs-CZ" sz="1600" baseline="0" dirty="0" smtClean="0"/>
                        <a:t> základním aplikačním SW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Multimediální přehrávače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31640" y="1447800"/>
            <a:ext cx="7704856" cy="3565376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Pro přehrání audia a videa nestačí mít nainstalovaný přehrávač, ale </a:t>
            </a:r>
            <a:br>
              <a:rPr lang="cs-CZ" sz="2000" dirty="0" smtClean="0"/>
            </a:br>
            <a:r>
              <a:rPr lang="cs-CZ" sz="2000" dirty="0" smtClean="0"/>
              <a:t>i daný </a:t>
            </a:r>
            <a:r>
              <a:rPr lang="cs-CZ" sz="2000" dirty="0" err="1" smtClean="0"/>
              <a:t>kodek</a:t>
            </a:r>
            <a:r>
              <a:rPr lang="cs-CZ" sz="2000" dirty="0" smtClean="0"/>
              <a:t> pro dekompresi souboru (např. </a:t>
            </a:r>
            <a:r>
              <a:rPr lang="cs-CZ" sz="2000" dirty="0"/>
              <a:t>sada </a:t>
            </a:r>
            <a:r>
              <a:rPr lang="cs-CZ" sz="2000" dirty="0" err="1"/>
              <a:t>Codec</a:t>
            </a:r>
            <a:r>
              <a:rPr lang="cs-CZ" sz="2000" dirty="0"/>
              <a:t> </a:t>
            </a:r>
            <a:r>
              <a:rPr lang="cs-CZ" sz="2000" dirty="0" err="1"/>
              <a:t>Pack</a:t>
            </a:r>
            <a:r>
              <a:rPr lang="cs-CZ" sz="2000" dirty="0"/>
              <a:t> </a:t>
            </a:r>
            <a:r>
              <a:rPr lang="cs-CZ" sz="2000" dirty="0" err="1"/>
              <a:t>All</a:t>
            </a:r>
            <a:r>
              <a:rPr lang="cs-CZ" sz="2000" dirty="0"/>
              <a:t>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in 1). Bez komprese by několik video souborů mohlo zabrat i celý disk počítače</a:t>
            </a:r>
          </a:p>
          <a:p>
            <a:pPr lvl="0">
              <a:buClr>
                <a:srgbClr val="3891A7"/>
              </a:buClr>
            </a:pPr>
            <a:r>
              <a:rPr lang="cs-CZ" sz="2000" dirty="0">
                <a:solidFill>
                  <a:prstClr val="black"/>
                </a:solidFill>
              </a:rPr>
              <a:t>Nejběžnější </a:t>
            </a:r>
            <a:r>
              <a:rPr lang="cs-CZ" sz="2000" dirty="0" smtClean="0">
                <a:solidFill>
                  <a:prstClr val="black"/>
                </a:solidFill>
              </a:rPr>
              <a:t>přehrávače:     Windows Media </a:t>
            </a:r>
            <a:r>
              <a:rPr lang="cs-CZ" sz="2000" dirty="0" err="1" smtClean="0">
                <a:solidFill>
                  <a:prstClr val="black"/>
                </a:solidFill>
              </a:rPr>
              <a:t>Player</a:t>
            </a:r>
            <a:r>
              <a:rPr lang="cs-CZ" sz="2000" dirty="0">
                <a:solidFill>
                  <a:prstClr val="black"/>
                </a:solidFill>
              </a:rPr>
              <a:t>				</a:t>
            </a:r>
            <a:r>
              <a:rPr lang="cs-CZ" sz="2000" dirty="0" smtClean="0">
                <a:solidFill>
                  <a:prstClr val="black"/>
                </a:solidFill>
              </a:rPr>
              <a:t>		      VLC media </a:t>
            </a:r>
            <a:r>
              <a:rPr lang="cs-CZ" sz="2000" dirty="0" err="1" smtClean="0">
                <a:solidFill>
                  <a:prstClr val="black"/>
                </a:solidFill>
              </a:rPr>
              <a:t>player</a:t>
            </a:r>
            <a:endParaRPr lang="cs-CZ" sz="20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AVI, MOV, MPG(video), WAV, MP3, CDA(audio)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8578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4000" dirty="0" smtClean="0"/>
              <a:t>Další aplikace</a:t>
            </a:r>
            <a:endParaRPr lang="cs-CZ" sz="4000" dirty="0"/>
          </a:p>
        </p:txBody>
      </p:sp>
      <p:sp>
        <p:nvSpPr>
          <p:cNvPr id="4" name="Nadpis 1"/>
          <p:cNvSpPr txBox="1">
            <a:spLocks/>
          </p:cNvSpPr>
          <p:nvPr/>
        </p:nvSpPr>
        <p:spPr>
          <a:xfrm>
            <a:off x="1466408" y="1340768"/>
            <a:ext cx="7498080" cy="525658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cs-CZ" sz="3200" dirty="0" smtClean="0"/>
              <a:t>Antiviry</a:t>
            </a:r>
          </a:p>
          <a:p>
            <a:endParaRPr lang="cs-CZ" sz="3200" dirty="0" smtClean="0"/>
          </a:p>
          <a:p>
            <a:r>
              <a:rPr lang="cs-CZ" sz="3200" dirty="0" smtClean="0"/>
              <a:t>Komprimační programy</a:t>
            </a:r>
          </a:p>
          <a:p>
            <a:endParaRPr lang="cs-CZ" sz="3200" dirty="0" smtClean="0"/>
          </a:p>
          <a:p>
            <a:r>
              <a:rPr lang="cs-CZ" sz="3200" dirty="0" smtClean="0"/>
              <a:t>Vypalovací SW</a:t>
            </a:r>
          </a:p>
          <a:p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353853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2824411"/>
            <a:ext cx="7818072" cy="276483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r>
              <a:rPr lang="cs-CZ" sz="2400" dirty="0" smtClean="0"/>
              <a:t>    operační systémy                       aplikační software</a:t>
            </a:r>
          </a:p>
          <a:p>
            <a:pPr marL="82296" indent="0">
              <a:buNone/>
            </a:pPr>
            <a:r>
              <a:rPr lang="cs-CZ" sz="1800" dirty="0"/>
              <a:t> </a:t>
            </a:r>
            <a:r>
              <a:rPr lang="cs-CZ" sz="1800" dirty="0" smtClean="0"/>
              <a:t>      (systémový software)                         (textový editor, grafický editor, hry) </a:t>
            </a:r>
          </a:p>
          <a:p>
            <a:pPr marL="82296" indent="0">
              <a:buNone/>
            </a:pPr>
            <a:r>
              <a:rPr lang="cs-CZ" sz="1800" dirty="0" smtClean="0"/>
              <a:t>prostředník mezi HW a aplikačním SW</a:t>
            </a:r>
            <a:endParaRPr lang="cs-CZ" sz="1800" dirty="0"/>
          </a:p>
        </p:txBody>
      </p:sp>
      <p:sp>
        <p:nvSpPr>
          <p:cNvPr id="7" name="Šipka dolů 6"/>
          <p:cNvSpPr/>
          <p:nvPr/>
        </p:nvSpPr>
        <p:spPr>
          <a:xfrm>
            <a:off x="2555776" y="2852936"/>
            <a:ext cx="792088" cy="10081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824411"/>
            <a:ext cx="854075" cy="1036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bdélník 3"/>
          <p:cNvSpPr/>
          <p:nvPr/>
        </p:nvSpPr>
        <p:spPr>
          <a:xfrm>
            <a:off x="1187624" y="1554470"/>
            <a:ext cx="7704856" cy="861774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glow rad="63500">
              <a:schemeClr val="accent6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82296" lvl="0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</a:pPr>
            <a:r>
              <a:rPr lang="cs-CZ" sz="2400" dirty="0">
                <a:solidFill>
                  <a:prstClr val="black"/>
                </a:solidFill>
              </a:rPr>
              <a:t>Software je soubor všech počítačových programů používaných v počítači, které provádějí nějakou činnost. </a:t>
            </a:r>
          </a:p>
        </p:txBody>
      </p:sp>
      <p:sp>
        <p:nvSpPr>
          <p:cNvPr id="5" name="Obdélník 4"/>
          <p:cNvSpPr/>
          <p:nvPr/>
        </p:nvSpPr>
        <p:spPr>
          <a:xfrm>
            <a:off x="3995936" y="476672"/>
            <a:ext cx="14109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cs-CZ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SW</a:t>
            </a:r>
            <a:endParaRPr lang="cs-CZ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0395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Textové editory a textové procesory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565376"/>
          </a:xfrm>
        </p:spPr>
        <p:txBody>
          <a:bodyPr>
            <a:normAutofit/>
          </a:bodyPr>
          <a:lstStyle/>
          <a:p>
            <a:r>
              <a:rPr lang="cs-CZ" sz="2000" dirty="0" smtClean="0"/>
              <a:t>Textový editor umožňuje psát a editovat prostý text, příkladem takového programu je poznámkový blok ve Windows</a:t>
            </a:r>
          </a:p>
          <a:p>
            <a:r>
              <a:rPr lang="cs-CZ" sz="2000" dirty="0" smtClean="0"/>
              <a:t>Naproti tomu textový procesor pracuje s formátovaným textem, </a:t>
            </a:r>
            <a:br>
              <a:rPr lang="cs-CZ" sz="2000" dirty="0" smtClean="0"/>
            </a:br>
            <a:r>
              <a:rPr lang="cs-CZ" sz="2000" dirty="0" smtClean="0"/>
              <a:t>u textu lze měnit barvu, velikost, do dokumentu lze vkládat obrázky nebo tabulky</a:t>
            </a:r>
          </a:p>
          <a:p>
            <a:r>
              <a:rPr lang="cs-CZ" sz="2000" dirty="0" smtClean="0"/>
              <a:t>Nejběžnější textové procesory:		Word (MS Office)</a:t>
            </a:r>
          </a:p>
          <a:p>
            <a:pPr marL="82296" indent="0">
              <a:buNone/>
            </a:pPr>
            <a:r>
              <a:rPr lang="cs-CZ" sz="2000" dirty="0"/>
              <a:t>	</a:t>
            </a:r>
            <a:r>
              <a:rPr lang="cs-CZ" sz="2000" dirty="0" smtClean="0"/>
              <a:t>				</a:t>
            </a:r>
            <a:r>
              <a:rPr lang="cs-CZ" sz="2000" dirty="0" err="1" smtClean="0"/>
              <a:t>Writer</a:t>
            </a:r>
            <a:r>
              <a:rPr lang="cs-CZ" sz="2000" dirty="0" smtClean="0"/>
              <a:t> (Openoffice.org)</a:t>
            </a:r>
            <a:r>
              <a:rPr lang="cs-CZ" sz="1600" dirty="0" smtClean="0"/>
              <a:t> </a:t>
            </a:r>
            <a:endParaRPr lang="cs-CZ" sz="16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DOC, DOCX, RTF TXT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4571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Tabulkové procesory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565376"/>
          </a:xfrm>
        </p:spPr>
        <p:txBody>
          <a:bodyPr>
            <a:normAutofit/>
          </a:bodyPr>
          <a:lstStyle/>
          <a:p>
            <a:r>
              <a:rPr lang="cs-CZ" sz="2000" dirty="0" smtClean="0"/>
              <a:t>Tabulkový procesor je program, jehož prostřednictvím lze zapisovat data do tabulek,  zpracovávat pomocí vzorců a vytvářet grafy</a:t>
            </a:r>
          </a:p>
          <a:p>
            <a:pPr lvl="0">
              <a:buClr>
                <a:srgbClr val="3891A7"/>
              </a:buClr>
            </a:pPr>
            <a:r>
              <a:rPr lang="cs-CZ" sz="2000" dirty="0">
                <a:solidFill>
                  <a:prstClr val="black"/>
                </a:solidFill>
              </a:rPr>
              <a:t>Nejběžnější </a:t>
            </a:r>
            <a:r>
              <a:rPr lang="cs-CZ" sz="2000" dirty="0" smtClean="0">
                <a:solidFill>
                  <a:prstClr val="black"/>
                </a:solidFill>
              </a:rPr>
              <a:t>tabulkové procesory:     Excel </a:t>
            </a:r>
            <a:r>
              <a:rPr lang="cs-CZ" sz="2000" dirty="0">
                <a:solidFill>
                  <a:prstClr val="black"/>
                </a:solidFill>
              </a:rPr>
              <a:t>(MS Office)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			 </a:t>
            </a:r>
            <a:r>
              <a:rPr lang="cs-CZ" sz="2000" dirty="0" smtClean="0">
                <a:solidFill>
                  <a:prstClr val="black"/>
                </a:solidFill>
              </a:rPr>
              <a:t>      </a:t>
            </a:r>
            <a:r>
              <a:rPr lang="cs-CZ" sz="2000" dirty="0" err="1" smtClean="0">
                <a:solidFill>
                  <a:prstClr val="black"/>
                </a:solidFill>
              </a:rPr>
              <a:t>Calc</a:t>
            </a:r>
            <a:r>
              <a:rPr lang="cs-CZ" sz="2000" dirty="0" smtClean="0">
                <a:solidFill>
                  <a:prstClr val="black"/>
                </a:solidFill>
              </a:rPr>
              <a:t> </a:t>
            </a:r>
            <a:r>
              <a:rPr lang="cs-CZ" sz="2000" dirty="0">
                <a:solidFill>
                  <a:prstClr val="black"/>
                </a:solidFill>
              </a:rPr>
              <a:t>(</a:t>
            </a:r>
            <a:r>
              <a:rPr lang="cs-CZ" sz="2000" dirty="0" smtClean="0">
                <a:solidFill>
                  <a:prstClr val="black"/>
                </a:solidFill>
              </a:rPr>
              <a:t>Openoffice.org)</a:t>
            </a:r>
            <a:endParaRPr lang="cs-CZ" sz="2000" dirty="0" smtClean="0"/>
          </a:p>
          <a:p>
            <a:endParaRPr lang="cs-CZ" sz="20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XLS, XLSX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7659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Prezentační programy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565376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Prezentační program slouží k předvádění na různých přednáškách </a:t>
            </a:r>
            <a:br>
              <a:rPr lang="cs-CZ" sz="2000" dirty="0" smtClean="0"/>
            </a:br>
            <a:r>
              <a:rPr lang="cs-CZ" sz="2000" dirty="0" smtClean="0"/>
              <a:t>a veletrzích</a:t>
            </a:r>
          </a:p>
          <a:p>
            <a:r>
              <a:rPr lang="cs-CZ" sz="2000" dirty="0" smtClean="0"/>
              <a:t>Mezi prezentační programy by šel zařadit i Adobe </a:t>
            </a:r>
            <a:r>
              <a:rPr lang="cs-CZ" sz="2000" dirty="0" err="1" smtClean="0"/>
              <a:t>Acrobat</a:t>
            </a:r>
            <a:r>
              <a:rPr lang="cs-CZ" sz="2000" dirty="0"/>
              <a:t> </a:t>
            </a:r>
            <a:r>
              <a:rPr lang="cs-CZ" sz="2000" dirty="0" smtClean="0"/>
              <a:t>s PDF soubory, které nelze editovat a slouží především k zobrazování dokumentu na obrazovce počítače a tisku</a:t>
            </a:r>
          </a:p>
          <a:p>
            <a:pPr lvl="0">
              <a:buClr>
                <a:srgbClr val="3891A7"/>
              </a:buClr>
            </a:pPr>
            <a:r>
              <a:rPr lang="cs-CZ" sz="2000" dirty="0">
                <a:solidFill>
                  <a:prstClr val="black"/>
                </a:solidFill>
              </a:rPr>
              <a:t>Nejběžnější </a:t>
            </a:r>
            <a:r>
              <a:rPr lang="cs-CZ" sz="2000" dirty="0" smtClean="0">
                <a:solidFill>
                  <a:prstClr val="black"/>
                </a:solidFill>
              </a:rPr>
              <a:t>prezentační programy:    PowerPoint </a:t>
            </a:r>
            <a:r>
              <a:rPr lang="cs-CZ" sz="2000" dirty="0">
                <a:solidFill>
                  <a:prstClr val="black"/>
                </a:solidFill>
              </a:rPr>
              <a:t>(MS Office)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			 </a:t>
            </a:r>
            <a:r>
              <a:rPr lang="cs-CZ" sz="2000" dirty="0" smtClean="0">
                <a:solidFill>
                  <a:prstClr val="black"/>
                </a:solidFill>
              </a:rPr>
              <a:t>      </a:t>
            </a:r>
            <a:r>
              <a:rPr lang="cs-CZ" sz="2000" dirty="0" err="1" smtClean="0">
                <a:solidFill>
                  <a:prstClr val="black"/>
                </a:solidFill>
              </a:rPr>
              <a:t>Impress</a:t>
            </a:r>
            <a:r>
              <a:rPr lang="cs-CZ" sz="2000" dirty="0" smtClean="0">
                <a:solidFill>
                  <a:prstClr val="black"/>
                </a:solidFill>
              </a:rPr>
              <a:t> </a:t>
            </a:r>
            <a:r>
              <a:rPr lang="cs-CZ" sz="2000" dirty="0">
                <a:solidFill>
                  <a:prstClr val="black"/>
                </a:solidFill>
              </a:rPr>
              <a:t>(</a:t>
            </a:r>
            <a:r>
              <a:rPr lang="cs-CZ" sz="2000" dirty="0" smtClean="0">
                <a:solidFill>
                  <a:prstClr val="black"/>
                </a:solidFill>
              </a:rPr>
              <a:t>Openoffice.org)</a:t>
            </a:r>
            <a:endParaRPr lang="cs-CZ" sz="2000" dirty="0" smtClean="0"/>
          </a:p>
          <a:p>
            <a:endParaRPr lang="cs-CZ" sz="20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PPT, PPTX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992754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Databázové programy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48525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000" dirty="0" smtClean="0"/>
              <a:t>DATABÁZE = USPOŘÁDANÁ SKUPINA DAT</a:t>
            </a:r>
          </a:p>
          <a:p>
            <a:r>
              <a:rPr lang="cs-CZ" sz="2000" dirty="0" smtClean="0"/>
              <a:t>Pomocí databázového programu lze zpracovávat, třídit a filtrovat velké množství dat</a:t>
            </a:r>
          </a:p>
          <a:p>
            <a:pPr lvl="0">
              <a:buClr>
                <a:srgbClr val="3891A7"/>
              </a:buClr>
            </a:pPr>
            <a:r>
              <a:rPr lang="cs-CZ" sz="2000" dirty="0" smtClean="0">
                <a:solidFill>
                  <a:prstClr val="black"/>
                </a:solidFill>
              </a:rPr>
              <a:t>Nejběžnější databázové programy:     Access </a:t>
            </a:r>
            <a:r>
              <a:rPr lang="cs-CZ" sz="2000" dirty="0">
                <a:solidFill>
                  <a:prstClr val="black"/>
                </a:solidFill>
              </a:rPr>
              <a:t>(MS Office)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			 </a:t>
            </a:r>
            <a:r>
              <a:rPr lang="cs-CZ" sz="2000" dirty="0" smtClean="0">
                <a:solidFill>
                  <a:prstClr val="black"/>
                </a:solidFill>
              </a:rPr>
              <a:t>      Base </a:t>
            </a:r>
            <a:r>
              <a:rPr lang="cs-CZ" sz="2000" dirty="0">
                <a:solidFill>
                  <a:prstClr val="black"/>
                </a:solidFill>
              </a:rPr>
              <a:t>(</a:t>
            </a:r>
            <a:r>
              <a:rPr lang="cs-CZ" sz="2000" dirty="0" smtClean="0">
                <a:solidFill>
                  <a:prstClr val="black"/>
                </a:solidFill>
              </a:rPr>
              <a:t>Openoffice.org)</a:t>
            </a:r>
            <a:endParaRPr lang="cs-CZ" sz="2000" dirty="0" smtClean="0"/>
          </a:p>
          <a:p>
            <a:pPr marL="82296" indent="0">
              <a:buNone/>
            </a:pPr>
            <a:endParaRPr lang="cs-CZ" sz="2000" dirty="0" smtClean="0"/>
          </a:p>
          <a:p>
            <a:pPr marL="82296" indent="0">
              <a:buNone/>
            </a:pPr>
            <a:endParaRPr lang="cs-CZ" sz="2000" dirty="0"/>
          </a:p>
          <a:p>
            <a:pPr marL="82296" indent="0">
              <a:buNone/>
            </a:pPr>
            <a:endParaRPr lang="cs-CZ" sz="2000" i="1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DBF, </a:t>
            </a:r>
            <a:r>
              <a:rPr lang="cs-CZ" dirty="0" err="1" smtClean="0"/>
              <a:t>MySQL</a:t>
            </a:r>
            <a:r>
              <a:rPr lang="cs-CZ" dirty="0" smtClean="0"/>
              <a:t> (webová databáze)</a:t>
            </a:r>
            <a:endParaRPr lang="cs-CZ" dirty="0"/>
          </a:p>
        </p:txBody>
      </p:sp>
      <p:sp>
        <p:nvSpPr>
          <p:cNvPr id="5" name="Zástupný symbol pro obsah 2"/>
          <p:cNvSpPr txBox="1">
            <a:spLocks/>
          </p:cNvSpPr>
          <p:nvPr/>
        </p:nvSpPr>
        <p:spPr>
          <a:xfrm>
            <a:off x="1080120" y="5157192"/>
            <a:ext cx="7956376" cy="648072"/>
          </a:xfrm>
          <a:prstGeom prst="rect">
            <a:avLst/>
          </a:prstGeom>
        </p:spPr>
        <p:txBody>
          <a:bodyPr>
            <a:normAutofit fontScale="62500" lnSpcReduction="20000"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cs-CZ" sz="2000" dirty="0" smtClean="0"/>
              <a:t>Microsoft Access není součástí MS Office pro domácnosti, ale pouze kompletního balíku MS Office Professional. </a:t>
            </a:r>
          </a:p>
        </p:txBody>
      </p:sp>
    </p:spTree>
    <p:extLst>
      <p:ext uri="{BB962C8B-B14F-4D97-AF65-F5344CB8AC3E}">
        <p14:creationId xmlns:p14="http://schemas.microsoft.com/office/powerpoint/2010/main" val="3297100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Grafické editory – RASTROVÉ </a:t>
            </a:r>
            <a:r>
              <a:rPr lang="cs-CZ" sz="2000" dirty="0" smtClean="0"/>
              <a:t>(BITMAPOVÉ)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2773288"/>
          </a:xfrm>
        </p:spPr>
        <p:txBody>
          <a:bodyPr>
            <a:normAutofit/>
          </a:bodyPr>
          <a:lstStyle/>
          <a:p>
            <a:r>
              <a:rPr lang="cs-CZ" sz="2000" dirty="0" smtClean="0"/>
              <a:t>Grafický editor pracuje s obrázkem, který tvoří jednotlivé barevné body (pixely), tvořící ucelenou mřížku (rastr)</a:t>
            </a:r>
          </a:p>
          <a:p>
            <a:r>
              <a:rPr lang="cs-CZ" sz="2000" dirty="0" smtClean="0"/>
              <a:t>Vytvořený soubor s obrázkem má vyšší velikost a při zvětšení nebo zmenšení obrázku dochází k poklesu kvality</a:t>
            </a:r>
          </a:p>
          <a:p>
            <a:pPr lvl="0">
              <a:buClr>
                <a:srgbClr val="3891A7"/>
              </a:buClr>
            </a:pPr>
            <a:r>
              <a:rPr lang="cs-CZ" sz="2000" dirty="0">
                <a:solidFill>
                  <a:prstClr val="black"/>
                </a:solidFill>
              </a:rPr>
              <a:t>Nejběžnější </a:t>
            </a:r>
            <a:r>
              <a:rPr lang="cs-CZ" sz="2000" dirty="0" smtClean="0">
                <a:solidFill>
                  <a:prstClr val="black"/>
                </a:solidFill>
              </a:rPr>
              <a:t>rastrové editory:     Adobe </a:t>
            </a:r>
            <a:r>
              <a:rPr lang="cs-CZ" sz="2000" dirty="0" err="1" smtClean="0">
                <a:solidFill>
                  <a:prstClr val="black"/>
                </a:solidFill>
              </a:rPr>
              <a:t>Photoshop</a:t>
            </a:r>
            <a:endParaRPr lang="cs-CZ" sz="2000" dirty="0">
              <a:solidFill>
                <a:prstClr val="black"/>
              </a:solidFill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			</a:t>
            </a:r>
            <a:r>
              <a:rPr lang="cs-CZ" sz="2000" dirty="0" err="1" smtClean="0">
                <a:solidFill>
                  <a:prstClr val="black"/>
                </a:solidFill>
              </a:rPr>
              <a:t>The</a:t>
            </a:r>
            <a:r>
              <a:rPr lang="cs-CZ" sz="2000" dirty="0" smtClean="0">
                <a:solidFill>
                  <a:prstClr val="black"/>
                </a:solidFill>
              </a:rPr>
              <a:t> </a:t>
            </a:r>
            <a:r>
              <a:rPr lang="cs-CZ" sz="2000" dirty="0" err="1" smtClean="0">
                <a:solidFill>
                  <a:prstClr val="black"/>
                </a:solidFill>
              </a:rPr>
              <a:t>Gimp</a:t>
            </a:r>
            <a:r>
              <a:rPr lang="cs-CZ" sz="2000" dirty="0" smtClean="0">
                <a:solidFill>
                  <a:prstClr val="black"/>
                </a:solidFill>
              </a:rPr>
              <a:t> (free)</a:t>
            </a:r>
            <a:endParaRPr lang="cs-CZ" sz="2000" dirty="0"/>
          </a:p>
          <a:p>
            <a:pPr marL="82296" indent="0">
              <a:buNone/>
            </a:pPr>
            <a:endParaRPr lang="cs-CZ" sz="20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BMP, GIF, PNG, PCX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861048"/>
            <a:ext cx="1872208" cy="18795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98378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Grafické editory – VEKTOROVÉ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3565376"/>
          </a:xfrm>
        </p:spPr>
        <p:txBody>
          <a:bodyPr>
            <a:normAutofit/>
          </a:bodyPr>
          <a:lstStyle/>
          <a:p>
            <a:r>
              <a:rPr lang="cs-CZ" sz="2000" dirty="0" smtClean="0"/>
              <a:t>Vektorový obrázek tvoří geometrické útvary – body, přímky,  křivky, mnohoúhelníky</a:t>
            </a:r>
          </a:p>
          <a:p>
            <a:r>
              <a:rPr lang="cs-CZ" sz="2000" dirty="0" smtClean="0"/>
              <a:t>S každým objektem v obrázku lze pracovat odděleně, při změnách velikosti nedochází k deformacím</a:t>
            </a:r>
          </a:p>
          <a:p>
            <a:pPr lvl="0">
              <a:buClr>
                <a:srgbClr val="3891A7"/>
              </a:buClr>
            </a:pPr>
            <a:r>
              <a:rPr lang="cs-CZ" sz="2000" dirty="0">
                <a:solidFill>
                  <a:prstClr val="black"/>
                </a:solidFill>
              </a:rPr>
              <a:t>Nejběžnější </a:t>
            </a:r>
            <a:r>
              <a:rPr lang="cs-CZ" sz="2000" dirty="0" smtClean="0">
                <a:solidFill>
                  <a:prstClr val="black"/>
                </a:solidFill>
              </a:rPr>
              <a:t>vektorové editory:     </a:t>
            </a:r>
            <a:r>
              <a:rPr lang="cs-CZ" sz="2000" dirty="0" err="1" smtClean="0">
                <a:solidFill>
                  <a:prstClr val="black"/>
                </a:solidFill>
              </a:rPr>
              <a:t>CorelDRAW</a:t>
            </a:r>
            <a:endParaRPr lang="cs-CZ" sz="2000" dirty="0">
              <a:solidFill>
                <a:prstClr val="black"/>
              </a:solidFill>
            </a:endParaRP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			</a:t>
            </a:r>
            <a:r>
              <a:rPr lang="cs-CZ" sz="2000" dirty="0" smtClean="0">
                <a:solidFill>
                  <a:prstClr val="black"/>
                </a:solidFill>
              </a:rPr>
              <a:t>   </a:t>
            </a:r>
            <a:r>
              <a:rPr lang="cs-CZ" sz="2000" dirty="0" err="1" smtClean="0">
                <a:solidFill>
                  <a:prstClr val="black"/>
                </a:solidFill>
              </a:rPr>
              <a:t>Inkscape</a:t>
            </a:r>
            <a:r>
              <a:rPr lang="cs-CZ" sz="2000" dirty="0" smtClean="0">
                <a:solidFill>
                  <a:prstClr val="black"/>
                </a:solidFill>
              </a:rPr>
              <a:t> (free)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</a:t>
            </a:r>
            <a:r>
              <a:rPr lang="cs-CZ" sz="2000" dirty="0" smtClean="0">
                <a:solidFill>
                  <a:prstClr val="black"/>
                </a:solidFill>
              </a:rPr>
              <a:t>			   Adobe </a:t>
            </a:r>
            <a:r>
              <a:rPr lang="cs-CZ" sz="2000" dirty="0" err="1" smtClean="0">
                <a:solidFill>
                  <a:prstClr val="black"/>
                </a:solidFill>
              </a:rPr>
              <a:t>Illustrator</a:t>
            </a:r>
            <a:endParaRPr lang="cs-CZ" sz="2000" dirty="0" smtClean="0"/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CDR, SVG, PDF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422395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200" dirty="0" smtClean="0"/>
              <a:t>Internetové prohlížeče</a:t>
            </a:r>
            <a:endParaRPr lang="cs-CZ" sz="32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5608" y="1447800"/>
            <a:ext cx="7708392" cy="3565376"/>
          </a:xfrm>
        </p:spPr>
        <p:txBody>
          <a:bodyPr>
            <a:normAutofit/>
          </a:bodyPr>
          <a:lstStyle/>
          <a:p>
            <a:r>
              <a:rPr lang="cs-CZ" sz="2000" dirty="0" smtClean="0"/>
              <a:t>Programy, zajišťující komunikaci se vzdáleným serverem pomocí protokolu http a zobrazující obsah webové stránky v okně</a:t>
            </a:r>
          </a:p>
          <a:p>
            <a:r>
              <a:rPr lang="cs-CZ" sz="2000" dirty="0" smtClean="0"/>
              <a:t>Pro zobrazení animací a appletů musí být doinstalovány zásuvné moduly- Adobe </a:t>
            </a:r>
            <a:r>
              <a:rPr lang="cs-CZ" sz="2000" dirty="0" err="1" smtClean="0"/>
              <a:t>Flash</a:t>
            </a:r>
            <a:r>
              <a:rPr lang="cs-CZ" sz="2000" dirty="0" smtClean="0"/>
              <a:t> </a:t>
            </a:r>
            <a:r>
              <a:rPr lang="cs-CZ" sz="2000" dirty="0" err="1" smtClean="0"/>
              <a:t>Player</a:t>
            </a:r>
            <a:r>
              <a:rPr lang="cs-CZ" sz="2000" dirty="0" smtClean="0"/>
              <a:t>,  Java</a:t>
            </a:r>
          </a:p>
          <a:p>
            <a:pPr lvl="0">
              <a:buClr>
                <a:srgbClr val="3891A7"/>
              </a:buClr>
            </a:pPr>
            <a:r>
              <a:rPr lang="cs-CZ" sz="2000" dirty="0">
                <a:solidFill>
                  <a:prstClr val="black"/>
                </a:solidFill>
              </a:rPr>
              <a:t>Nejběžnější </a:t>
            </a:r>
            <a:r>
              <a:rPr lang="cs-CZ" sz="2000" dirty="0" smtClean="0">
                <a:solidFill>
                  <a:prstClr val="black"/>
                </a:solidFill>
              </a:rPr>
              <a:t>internetové prohlížeče:    Internet Explorer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</a:t>
            </a:r>
            <a:r>
              <a:rPr lang="cs-CZ" sz="2000" dirty="0" smtClean="0">
                <a:solidFill>
                  <a:prstClr val="black"/>
                </a:solidFill>
              </a:rPr>
              <a:t>			         Google Chrome </a:t>
            </a:r>
            <a:r>
              <a:rPr lang="cs-CZ" sz="1200" dirty="0" smtClean="0">
                <a:solidFill>
                  <a:prstClr val="black"/>
                </a:solidFill>
              </a:rPr>
              <a:t>(integrovaný překladač) 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000" dirty="0">
                <a:solidFill>
                  <a:prstClr val="black"/>
                </a:solidFill>
              </a:rPr>
              <a:t>	</a:t>
            </a:r>
            <a:r>
              <a:rPr lang="cs-CZ" sz="2000" dirty="0" smtClean="0">
                <a:solidFill>
                  <a:prstClr val="black"/>
                </a:solidFill>
              </a:rPr>
              <a:t>			         </a:t>
            </a:r>
            <a:r>
              <a:rPr lang="cs-CZ" sz="2000" dirty="0" err="1">
                <a:solidFill>
                  <a:prstClr val="black"/>
                </a:solidFill>
              </a:rPr>
              <a:t>M</a:t>
            </a:r>
            <a:r>
              <a:rPr lang="cs-CZ" sz="2000" dirty="0" err="1" smtClean="0">
                <a:solidFill>
                  <a:prstClr val="black"/>
                </a:solidFill>
              </a:rPr>
              <a:t>ozilla</a:t>
            </a:r>
            <a:r>
              <a:rPr lang="cs-CZ" sz="2000" dirty="0" smtClean="0">
                <a:solidFill>
                  <a:prstClr val="black"/>
                </a:solidFill>
              </a:rPr>
              <a:t> </a:t>
            </a:r>
            <a:r>
              <a:rPr lang="cs-CZ" sz="2000" dirty="0" err="1" smtClean="0">
                <a:solidFill>
                  <a:prstClr val="black"/>
                </a:solidFill>
              </a:rPr>
              <a:t>Firefox</a:t>
            </a:r>
            <a:r>
              <a:rPr lang="cs-CZ" sz="2000" dirty="0" smtClean="0">
                <a:solidFill>
                  <a:prstClr val="black"/>
                </a:solidFill>
              </a:rPr>
              <a:t>                  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1403648" y="6084004"/>
            <a:ext cx="7488832" cy="36933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Nejčastější přípony souborů – HTM, HTML, XML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83288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456</Words>
  <Application>Microsoft Office PowerPoint</Application>
  <PresentationFormat>Předvádění na obrazovce (4:3)</PresentationFormat>
  <Paragraphs>87</Paragraphs>
  <Slides>11</Slides>
  <Notes>3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2" baseType="lpstr">
      <vt:lpstr>TrainingPresentation</vt:lpstr>
      <vt:lpstr>Aplikační software</vt:lpstr>
      <vt:lpstr>Prezentace aplikace PowerPoint</vt:lpstr>
      <vt:lpstr>Textové editory a textové procesory</vt:lpstr>
      <vt:lpstr>Tabulkové procesory</vt:lpstr>
      <vt:lpstr>Prezentační programy</vt:lpstr>
      <vt:lpstr>Databázové programy</vt:lpstr>
      <vt:lpstr>Grafické editory – RASTROVÉ (BITMAPOVÉ)</vt:lpstr>
      <vt:lpstr>Grafické editory – VEKTOROVÉ</vt:lpstr>
      <vt:lpstr>Internetové prohlížeče</vt:lpstr>
      <vt:lpstr>Multimediální přehrávače</vt:lpstr>
      <vt:lpstr>Další aplikace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2014-10-25T06:30:08Z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