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5242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529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8845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988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54557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9258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5113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2084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2632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0037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8218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E99C9-94B3-4866-95A0-6824664722E4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52BCE-BCA9-403A-9642-7FF2CC70FA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64581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02875"/>
              </p:ext>
            </p:extLst>
          </p:nvPr>
        </p:nvGraphicFramePr>
        <p:xfrm>
          <a:off x="1216976" y="2420888"/>
          <a:ext cx="6724428" cy="3810412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45842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316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Binomická věta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8.11.2013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pojmů: Pascalův trojúhelník, využití vlastností kombinačního čísla, řešení jednoduchých úloh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40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47664" y="4077072"/>
            <a:ext cx="6400800" cy="648072"/>
          </a:xfrm>
          <a:scene3d>
            <a:camera prst="isometricOffAxis2Left"/>
            <a:lightRig rig="threePt" dir="t"/>
          </a:scene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971600" y="1772816"/>
            <a:ext cx="7772400" cy="1470025"/>
          </a:xfr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Pascalův trojúhelník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6218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Pascalův trojúhelník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1835696" y="1844824"/>
            <a:ext cx="2530624" cy="669751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podobizna</a:t>
            </a:r>
            <a:endParaRPr lang="cs-CZ" dirty="0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6804248" y="1196752"/>
            <a:ext cx="1799183" cy="669751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životopis</a:t>
            </a:r>
            <a:endParaRPr lang="cs-CZ" dirty="0"/>
          </a:p>
        </p:txBody>
      </p:sp>
      <p:sp>
        <p:nvSpPr>
          <p:cNvPr id="7" name="Zástupný symbol pro obsah 6"/>
          <p:cNvSpPr>
            <a:spLocks noGrp="1"/>
          </p:cNvSpPr>
          <p:nvPr>
            <p:ph sz="quarter" idx="4"/>
          </p:nvPr>
        </p:nvSpPr>
        <p:spPr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cs-CZ" dirty="0" smtClean="0"/>
              <a:t>1623-1662</a:t>
            </a:r>
          </a:p>
          <a:p>
            <a:r>
              <a:rPr lang="cs-CZ" dirty="0" smtClean="0"/>
              <a:t>Fr. matematik, fyzik, filozof</a:t>
            </a:r>
          </a:p>
          <a:p>
            <a:pPr marL="0" indent="0">
              <a:buNone/>
            </a:pPr>
            <a:r>
              <a:rPr lang="cs-CZ" b="1" u="sng" dirty="0" smtClean="0"/>
              <a:t>V díle: </a:t>
            </a:r>
            <a:r>
              <a:rPr lang="cs-CZ" dirty="0"/>
              <a:t>S</a:t>
            </a:r>
            <a:r>
              <a:rPr lang="cs-CZ" dirty="0" smtClean="0"/>
              <a:t>por mezi rozumem a      vírou (racionálním  a iracionálním)</a:t>
            </a:r>
          </a:p>
          <a:p>
            <a:pPr marL="0" indent="0">
              <a:buNone/>
            </a:pPr>
            <a:r>
              <a:rPr lang="cs-CZ" dirty="0" smtClean="0"/>
              <a:t>          Výpočet binomického  koeficientu </a:t>
            </a:r>
            <a:r>
              <a:rPr lang="cs-CZ" dirty="0"/>
              <a:t>→Pascalův trojúhelník</a:t>
            </a:r>
          </a:p>
          <a:p>
            <a:pPr marL="0" indent="0">
              <a:buNone/>
            </a:pPr>
            <a:r>
              <a:rPr lang="cs-CZ" dirty="0"/>
              <a:t>          teorie pravděpodobnosti</a:t>
            </a:r>
          </a:p>
          <a:p>
            <a:pPr marL="0" indent="0">
              <a:buNone/>
            </a:pPr>
            <a:r>
              <a:rPr lang="cs-CZ" dirty="0"/>
              <a:t>          kuželosečky v analytické geometrii</a:t>
            </a:r>
          </a:p>
          <a:p>
            <a:pPr marL="0" indent="0">
              <a:buNone/>
            </a:pPr>
            <a:r>
              <a:rPr lang="cs-CZ" dirty="0"/>
              <a:t>          sestrojil počítací stroj!</a:t>
            </a:r>
          </a:p>
          <a:p>
            <a:endParaRPr lang="cs-CZ" dirty="0"/>
          </a:p>
        </p:txBody>
      </p:sp>
      <p:pic>
        <p:nvPicPr>
          <p:cNvPr id="8" name="Picture 2" descr="C:\Users\Jiřina\Desktop\DUMY\Vědci\pascal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0928"/>
            <a:ext cx="2376264" cy="368493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15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6" grpId="0" build="p" animBg="1"/>
      <p:bldP spid="7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11430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Pascalův trojúhelník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Hodnoty kombinačního čísla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3528" y="2276872"/>
            <a:ext cx="4040188" cy="3951288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cs-CZ" dirty="0" smtClean="0"/>
              <a:t>1</a:t>
            </a:r>
          </a:p>
          <a:p>
            <a:pPr marL="0" indent="0" algn="ctr">
              <a:buNone/>
            </a:pPr>
            <a:r>
              <a:rPr lang="cs-CZ" dirty="0" smtClean="0"/>
              <a:t>1  1</a:t>
            </a:r>
          </a:p>
          <a:p>
            <a:pPr marL="0" indent="0" algn="ctr">
              <a:buNone/>
            </a:pPr>
            <a:r>
              <a:rPr lang="cs-CZ" dirty="0" smtClean="0"/>
              <a:t>1  2  1</a:t>
            </a:r>
          </a:p>
          <a:p>
            <a:pPr marL="0" indent="0" algn="ctr">
              <a:buNone/>
            </a:pPr>
            <a:r>
              <a:rPr lang="cs-CZ" dirty="0" smtClean="0"/>
              <a:t>1  3  3  1</a:t>
            </a:r>
          </a:p>
          <a:p>
            <a:pPr marL="0" indent="0" algn="ctr">
              <a:buNone/>
            </a:pPr>
            <a:r>
              <a:rPr lang="cs-CZ" dirty="0" smtClean="0"/>
              <a:t>1  4  6  4  1</a:t>
            </a:r>
          </a:p>
          <a:p>
            <a:pPr marL="0" indent="0" algn="ctr">
              <a:buNone/>
            </a:pPr>
            <a:r>
              <a:rPr lang="cs-CZ" dirty="0" smtClean="0"/>
              <a:t>1  5  10  5  1</a:t>
            </a:r>
          </a:p>
          <a:p>
            <a:pPr marL="0" indent="0" algn="ctr">
              <a:buNone/>
            </a:pPr>
            <a:r>
              <a:rPr lang="cs-CZ" dirty="0" smtClean="0"/>
              <a:t>1  6  15  15  6  1</a:t>
            </a:r>
          </a:p>
          <a:p>
            <a:pPr marL="0" indent="0" algn="ctr">
              <a:buNone/>
            </a:pPr>
            <a:r>
              <a:rPr lang="cs-CZ" dirty="0" smtClean="0"/>
              <a:t>1  7  21  30  21  7  1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48064" y="1196752"/>
            <a:ext cx="3743399" cy="474067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Zápis kombinačním číslem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572001" y="1772816"/>
                <a:ext cx="4248472" cy="4896543"/>
              </a:xfrm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0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4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  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6</m:t>
                          </m:r>
                        </m:e>
                      </m:mr>
                    </m:m>
                  </m:oMath>
                </a14:m>
                <a:r>
                  <a:rPr lang="cs-CZ" dirty="0" smtClean="0"/>
                  <a:t>)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sz="2800" dirty="0"/>
              </a:p>
              <a:p>
                <a:pPr marL="0" indent="0">
                  <a:buNone/>
                </a:pPr>
                <a:endParaRPr lang="cs-CZ" sz="3400" dirty="0"/>
              </a:p>
              <a:p>
                <a:pPr marL="0" indent="0">
                  <a:buNone/>
                </a:pPr>
                <a:endParaRPr lang="cs-CZ" sz="3400" dirty="0"/>
              </a:p>
              <a:p>
                <a:pPr marL="0" indent="0">
                  <a:buNone/>
                </a:pPr>
                <a:endParaRPr lang="cs-CZ" sz="3400" dirty="0"/>
              </a:p>
              <a:p>
                <a:pPr marL="0" indent="0">
                  <a:buNone/>
                </a:pPr>
                <a:endParaRPr lang="cs-CZ" sz="3400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572001" y="1772816"/>
                <a:ext cx="4248472" cy="4896543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228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Využití – umocňování dvojčlenu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395536" y="1340768"/>
                <a:ext cx="2242592" cy="4785395"/>
              </a:xfr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𝑎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+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𝑏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b="0" i="1" dirty="0" smtClean="0">
                              <a:latin typeface="Cambria Math"/>
                            </a:rPr>
                            <m:t>0</m:t>
                          </m:r>
                        </m:sup>
                      </m:sSup>
                    </m:oMath>
                  </m:oMathPara>
                </a14:m>
                <a:endParaRPr lang="cs-CZ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(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𝑎</m:t>
                        </m:r>
                        <m:r>
                          <a:rPr lang="cs-CZ" b="0" i="1" dirty="0" smtClean="0">
                            <a:latin typeface="Cambria Math"/>
                          </a:rPr>
                          <m:t>+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  <m:r>
                          <a:rPr lang="cs-CZ" b="0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i="1" dirty="0" smtClean="0">
                    <a:latin typeface="Cambria Math"/>
                  </a:rPr>
                  <a:t> </a:t>
                </a:r>
              </a:p>
              <a:p>
                <a:pPr marL="0" indent="0" algn="ctr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𝑎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+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𝑏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b="0" i="1" dirty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𝑎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+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𝑏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b="0" i="1" dirty="0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𝑎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+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𝑏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b="0" i="1" dirty="0" smtClean="0">
                              <a:latin typeface="Cambria Math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dirty="0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dirty="0" smtClean="0">
                              <a:latin typeface="Cambria Math"/>
                            </a:rPr>
                            <m:t>(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𝑎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+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𝑏</m:t>
                          </m:r>
                          <m:r>
                            <a:rPr lang="cs-CZ" b="0" i="1" dirty="0" smtClean="0"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cs-CZ" b="0" i="1" dirty="0" smtClean="0">
                              <a:latin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395536" y="1340768"/>
                <a:ext cx="2242592" cy="4785395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627784" y="1340768"/>
                <a:ext cx="6264696" cy="4752528"/>
              </a:xfr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fontScale="92500" lnSpcReduction="20000"/>
              </a:bodyPr>
              <a:lstStyle/>
              <a:p>
                <a:pPr marL="0" indent="0" algn="ctr">
                  <a:buNone/>
                </a:pPr>
                <a:r>
                  <a:rPr lang="cs-CZ" i="1" dirty="0" smtClean="0">
                    <a:latin typeface="Cambria Math"/>
                  </a:rPr>
                  <a:t>1</a:t>
                </a:r>
              </a:p>
              <a:p>
                <a:pPr marL="0" indent="0" algn="ctr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r>
                  <a:rPr lang="cs-CZ" i="1" dirty="0" smtClean="0">
                    <a:latin typeface="Cambria Math"/>
                  </a:rPr>
                  <a:t>1a + 1b</a:t>
                </a:r>
              </a:p>
              <a:p>
                <a:pPr marL="0" indent="0" algn="ctr">
                  <a:buNone/>
                </a:pPr>
                <a:endParaRPr lang="cs-CZ" i="1" dirty="0">
                  <a:latin typeface="Cambria Math"/>
                </a:endParaRPr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+ 2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 + 3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 + 4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</a:t>
                </a:r>
                <a:r>
                  <a:rPr lang="cs-CZ" dirty="0"/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+1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cs-CZ" dirty="0" smtClean="0"/>
                  <a:t> + 5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+5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+ 1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627784" y="1340768"/>
                <a:ext cx="6264696" cy="4752528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947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66728" cy="56207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koeficienty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340768"/>
            <a:ext cx="3240360" cy="5184576"/>
          </a:xfr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cs-CZ" dirty="0" smtClean="0"/>
              <a:t>1</a:t>
            </a:r>
          </a:p>
          <a:p>
            <a:pPr marL="0" indent="0" algn="ctr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1  1</a:t>
            </a:r>
          </a:p>
          <a:p>
            <a:pPr marL="514350" indent="-514350" algn="ctr">
              <a:buAutoNum type="arabicPlain"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1   2    1</a:t>
            </a:r>
          </a:p>
          <a:p>
            <a:pPr marL="514350" indent="-514350" algn="ctr">
              <a:buAutoNum type="arabicPlain"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1  3   3  1</a:t>
            </a:r>
          </a:p>
          <a:p>
            <a:pPr marL="514350" indent="-514350" algn="ctr">
              <a:buAutoNum type="arabicPlain"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1  4  6  4  1</a:t>
            </a:r>
          </a:p>
          <a:p>
            <a:pPr marL="514350" indent="-514350" algn="ctr">
              <a:buAutoNum type="arabicPlain"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1  5  10  5  1</a:t>
            </a:r>
          </a:p>
          <a:p>
            <a:pPr marL="514350" indent="-514350" algn="ctr">
              <a:buAutoNum type="arabicPlain"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1  6  15  15  6  1</a:t>
            </a:r>
          </a:p>
          <a:p>
            <a:pPr marL="514350" indent="-514350" algn="ctr">
              <a:buAutoNum type="arabicPlain"/>
            </a:pPr>
            <a:endParaRPr lang="cs-CZ" dirty="0" smtClean="0"/>
          </a:p>
          <a:p>
            <a:pPr marL="0" indent="0" algn="ctr">
              <a:buNone/>
            </a:pPr>
            <a:r>
              <a:rPr lang="cs-CZ" dirty="0" smtClean="0"/>
              <a:t>1  7  21  30  21  7  1</a:t>
            </a:r>
          </a:p>
          <a:p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743400" y="1268760"/>
                <a:ext cx="5400600" cy="4824536"/>
              </a:xfrm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fontScale="77500" lnSpcReduction="20000"/>
              </a:bodyPr>
              <a:lstStyle/>
              <a:p>
                <a:pPr marL="0" indent="0" algn="ctr">
                  <a:buNone/>
                </a:pPr>
                <a:r>
                  <a:rPr lang="cs-CZ" i="1" dirty="0" smtClean="0">
                    <a:latin typeface="Cambria Math"/>
                  </a:rPr>
                  <a:t>1</a:t>
                </a:r>
              </a:p>
              <a:p>
                <a:pPr marL="0" indent="0" algn="ctr">
                  <a:buNone/>
                </a:pPr>
                <a:endParaRPr lang="cs-CZ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:r>
                  <a:rPr lang="cs-CZ" i="1" dirty="0" smtClean="0">
                    <a:latin typeface="Cambria Math"/>
                  </a:rPr>
                  <a:t>1a + 1b</a:t>
                </a:r>
              </a:p>
              <a:p>
                <a:pPr marL="0" indent="0" algn="ctr">
                  <a:buNone/>
                </a:pPr>
                <a:endParaRPr lang="cs-CZ" i="1" dirty="0">
                  <a:latin typeface="Cambria Math"/>
                </a:endParaRPr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 + 2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 + 3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 + 4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</a:t>
                </a:r>
                <a:r>
                  <a:rPr lang="cs-CZ" dirty="0"/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+1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cs-CZ" dirty="0" smtClean="0"/>
                  <a:t> + 5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</m:t>
                        </m:r>
                      </m:sup>
                    </m:sSup>
                  </m:oMath>
                </a14:m>
                <a:r>
                  <a:rPr lang="cs-CZ" dirty="0" smtClean="0"/>
                  <a:t> + 10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+ 10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+5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+ 1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𝑏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r>
                  <a:rPr lang="cs-CZ" dirty="0" smtClean="0"/>
                  <a:t>Pokračujte v umocňování…</a:t>
                </a: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743400" y="1268760"/>
                <a:ext cx="5400600" cy="4824536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211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3" grpId="1" build="p" animBg="1"/>
      <p:bldP spid="4" grpId="0" build="p" animBg="1"/>
      <p:bldP spid="4" grpI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Umocněte binom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cs-CZ" dirty="0" smtClean="0"/>
                  <a:t>( x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⁴ = 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 + 4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 + 6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</a:t>
                </a:r>
                <a:r>
                  <a:rPr lang="cs-CZ" dirty="0"/>
                  <a:t>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cs-CZ" b="0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+1(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cs-CZ" b="0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 =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 + 4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 + 6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r>
                  <a:rPr lang="cs-CZ" dirty="0" smtClean="0"/>
                  <a:t>+ 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9</m:t>
                        </m:r>
                      </m:sup>
                    </m:sSup>
                  </m:oMath>
                </a14:m>
                <a:r>
                  <a:rPr lang="cs-CZ" dirty="0" smtClean="0"/>
                  <a:t>+1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dirty="0" smtClean="0"/>
                  <a:t>( 2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cs-CZ" b="0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⁴ = 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1.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 + 4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.2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cs-CZ" dirty="0" smtClean="0"/>
                  <a:t> + 6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.2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cs-CZ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cs-CZ" b="0" i="1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+ </a:t>
                </a:r>
                <a:r>
                  <a:rPr lang="cs-CZ" dirty="0"/>
                  <a:t>4</a:t>
                </a:r>
                <a:r>
                  <a:rPr lang="cs-CZ" dirty="0" smtClean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(</m:t>
                            </m:r>
                            <m:r>
                              <a:rPr lang="cs-CZ" b="0" i="1" dirty="0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  <m:r>
                          <a:rPr lang="cs-CZ" b="0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cs-CZ" dirty="0" smtClean="0"/>
                  <a:t>+1(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cs-CZ" i="1" dirty="0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b="0" i="1" dirty="0" smtClean="0">
                                <a:latin typeface="Cambria Math"/>
                              </a:rPr>
                              <m:t>𝑦</m:t>
                            </m:r>
                          </m:e>
                          <m:sup>
                            <m:r>
                              <a:rPr lang="cs-CZ" b="0" i="1" dirty="0" smtClean="0">
                                <a:latin typeface="Cambria Math"/>
                              </a:rPr>
                              <m:t>5</m:t>
                            </m:r>
                          </m:sup>
                        </m:sSup>
                        <m:r>
                          <a:rPr lang="cs-CZ" b="0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 =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16 + 4.8.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cs-CZ" dirty="0" smtClean="0"/>
                  <a:t> + 6.4.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sup>
                    </m:sSup>
                  </m:oMath>
                </a14:m>
                <a:r>
                  <a:rPr lang="cs-CZ" dirty="0" smtClean="0"/>
                  <a:t>+  4.2.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15</m:t>
                        </m:r>
                      </m:sup>
                    </m:sSup>
                  </m:oMath>
                </a14:m>
                <a:r>
                  <a:rPr lang="cs-CZ" dirty="0" smtClean="0"/>
                  <a:t>+1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12</m:t>
                        </m:r>
                      </m:sup>
                    </m:sSup>
                  </m:oMath>
                </a14:m>
                <a:r>
                  <a:rPr lang="cs-CZ" dirty="0" smtClean="0"/>
                  <a:t>= </a:t>
                </a:r>
              </a:p>
              <a:p>
                <a:pPr marL="0" indent="0" algn="ctr">
                  <a:buNone/>
                </a:pPr>
                <a:r>
                  <a:rPr lang="cs-CZ" dirty="0" smtClean="0"/>
                  <a:t>16 + 32 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cs-CZ" dirty="0" smtClean="0"/>
                  <a:t>+ 24. 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10</m:t>
                        </m:r>
                      </m:sup>
                    </m:sSup>
                  </m:oMath>
                </a14:m>
                <a:r>
                  <a:rPr lang="cs-CZ" dirty="0" smtClean="0"/>
                  <a:t>+ 8. 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15</m:t>
                        </m:r>
                      </m:sup>
                    </m:sSup>
                  </m:oMath>
                </a14:m>
                <a:r>
                  <a:rPr lang="cs-CZ" dirty="0" smtClean="0"/>
                  <a:t>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15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0" indent="0" algn="ctr">
                  <a:buNone/>
                </a:pPr>
                <a:endParaRPr lang="cs-CZ" dirty="0"/>
              </a:p>
              <a:p>
                <a:pPr marL="0" indent="0" algn="ctr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815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Výpis k-</a:t>
            </a:r>
            <a:r>
              <a:rPr lang="cs-CZ" dirty="0" err="1" smtClean="0"/>
              <a:t>tého</a:t>
            </a:r>
            <a:r>
              <a:rPr lang="cs-CZ" dirty="0" smtClean="0"/>
              <a:t> členu binomického rozvoje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9512" y="1484784"/>
                <a:ext cx="3456384" cy="4896544"/>
              </a:xfrm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Každý člen binomického rozvoje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(</m:t>
                        </m:r>
                        <m:r>
                          <a:rPr lang="cs-CZ" b="0" i="1" smtClean="0">
                            <a:latin typeface="Cambria Math"/>
                          </a:rPr>
                          <m:t>𝐴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𝐵</m:t>
                        </m:r>
                        <m:r>
                          <a:rPr lang="cs-CZ" b="0" i="1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cs-CZ" dirty="0" smtClean="0"/>
                  <a:t>je složen ze součinu kombinačního čísla, mocniny prvního členu A </a:t>
                </a:r>
                <a:r>
                  <a:rPr lang="cs-CZ" dirty="0" err="1" smtClean="0"/>
                  <a:t>a</a:t>
                </a:r>
                <a:r>
                  <a:rPr lang="cs-CZ" dirty="0" smtClean="0"/>
                  <a:t> mocniny druhého členu B a to vždy ve tvaru: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dirty="0"/>
                  <a:t>k</a:t>
                </a:r>
                <a:r>
                  <a:rPr lang="cs-CZ" dirty="0" smtClean="0"/>
                  <a:t>-</a:t>
                </a:r>
                <a:r>
                  <a:rPr lang="cs-CZ" dirty="0" err="1" smtClean="0"/>
                  <a:t>tý</a:t>
                </a:r>
                <a:r>
                  <a:rPr lang="cs-CZ" dirty="0" smtClean="0"/>
                  <a:t> člen rozvoje</a:t>
                </a:r>
              </a:p>
              <a:p>
                <a:pPr marL="0" indent="0" algn="ctr">
                  <a:buNone/>
                </a:pP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b="1" dirty="0" smtClean="0">
                    <a:solidFill>
                      <a:srgbClr val="C00000"/>
                    </a:solidFill>
                  </a:rPr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b="1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𝒏</m:t>
                          </m:r>
                        </m:e>
                      </m:mr>
                      <m:mr>
                        <m:e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𝒌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−</m:t>
                          </m:r>
                          <m:r>
                            <a:rPr lang="cs-CZ" b="1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𝟏</m:t>
                          </m:r>
                        </m:e>
                      </m:mr>
                    </m:m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) 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𝑨</m:t>
                        </m:r>
                      </m:e>
                      <m:sup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−(</m:t>
                        </m:r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)</m:t>
                        </m:r>
                      </m:sup>
                    </m:sSup>
                  </m:oMath>
                </a14:m>
                <a:r>
                  <a:rPr lang="cs-CZ" b="1" dirty="0" smtClean="0">
                    <a:solidFill>
                      <a:srgbClr val="C00000"/>
                    </a:solidFill>
                  </a:rPr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𝑩</m:t>
                        </m:r>
                      </m:e>
                      <m:sup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b="1" i="1" dirty="0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𝟏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 algn="ctr">
                  <a:buNone/>
                </a:pPr>
                <a:endParaRPr lang="cs-CZ" b="1" dirty="0"/>
              </a:p>
              <a:p>
                <a:pPr marL="0" indent="0" algn="ctr">
                  <a:buNone/>
                </a:pPr>
                <a:r>
                  <a:rPr lang="cs-CZ" b="1" dirty="0" smtClean="0"/>
                  <a:t>Tedy vždy vyjadřujeme n </a:t>
                </a:r>
                <a:r>
                  <a:rPr lang="cs-CZ" b="1" smtClean="0"/>
                  <a:t>nad </a:t>
                </a:r>
              </a:p>
              <a:p>
                <a:pPr marL="0" indent="0" algn="ctr">
                  <a:buNone/>
                </a:pPr>
                <a:r>
                  <a:rPr lang="cs-CZ" b="1" smtClean="0"/>
                  <a:t>o </a:t>
                </a:r>
                <a:r>
                  <a:rPr lang="cs-CZ" b="1" dirty="0" smtClean="0"/>
                  <a:t>jedna méně než je pořadí členu. Součet mocnin nad A, B musí být n.</a:t>
                </a:r>
                <a:endParaRPr lang="cs-CZ" b="1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9512" y="1484784"/>
                <a:ext cx="3456384" cy="4896544"/>
              </a:xfrm>
              <a:blipFill rotWithShape="1">
                <a:blip r:embed="rId2"/>
                <a:stretch>
                  <a:fillRect/>
                </a:stretch>
              </a:blip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880164" y="1628800"/>
                <a:ext cx="5256584" cy="4925144"/>
              </a:xfrm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 algn="ctr">
                  <a:buNone/>
                </a:pPr>
                <a:r>
                  <a:rPr lang="cs-CZ" b="1" dirty="0" smtClean="0"/>
                  <a:t>Např.: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>
                            <a:latin typeface="Cambria Math"/>
                          </a:rPr>
                          <m:t>(</m:t>
                        </m:r>
                        <m:r>
                          <a:rPr lang="cs-CZ" b="1" i="1" smtClean="0">
                            <a:latin typeface="Cambria Math"/>
                          </a:rPr>
                          <m:t>𝒙</m:t>
                        </m:r>
                        <m:r>
                          <a:rPr lang="cs-CZ" b="1" i="1">
                            <a:latin typeface="Cambria Math"/>
                          </a:rPr>
                          <m:t>+</m:t>
                        </m:r>
                        <m:r>
                          <a:rPr lang="cs-CZ" b="1" i="1" smtClean="0">
                            <a:latin typeface="Cambria Math"/>
                          </a:rPr>
                          <m:t>𝟒</m:t>
                        </m:r>
                        <m:r>
                          <a:rPr lang="cs-CZ" b="1" i="1" smtClean="0">
                            <a:latin typeface="Cambria Math"/>
                          </a:rPr>
                          <m:t>𝒚</m:t>
                        </m:r>
                        <m:r>
                          <a:rPr lang="cs-CZ" b="1" i="1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smtClean="0">
                            <a:latin typeface="Cambria Math"/>
                          </a:rPr>
                          <m:t>𝟕</m:t>
                        </m:r>
                      </m:sup>
                    </m:sSup>
                  </m:oMath>
                </a14:m>
                <a:endParaRPr lang="cs-CZ" b="1" dirty="0" smtClean="0"/>
              </a:p>
              <a:p>
                <a:pPr marL="0" indent="0" algn="ctr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Zapište </a:t>
                </a:r>
              </a:p>
              <a:p>
                <a:pPr marL="0" indent="0">
                  <a:buNone/>
                </a:pPr>
                <a:r>
                  <a:rPr lang="cs-CZ" dirty="0" smtClean="0"/>
                  <a:t>a) 3.člen (7 nad 2)</a:t>
                </a:r>
              </a:p>
              <a:p>
                <a:pPr marL="0" indent="0">
                  <a:buNone/>
                </a:pPr>
                <a:r>
                  <a:rPr lang="cs-CZ" dirty="0" smtClean="0"/>
                  <a:t>b) 5.člen (7 nad 4)</a:t>
                </a:r>
              </a:p>
              <a:p>
                <a:pPr marL="0" indent="0">
                  <a:buNone/>
                </a:pPr>
                <a:r>
                  <a:rPr lang="cs-CZ" dirty="0" smtClean="0"/>
                  <a:t>c) 6.člen (7 nad 5)</a:t>
                </a:r>
              </a:p>
              <a:p>
                <a:pPr marL="514350" indent="-514350">
                  <a:buAutoNum type="alphaLcParenR"/>
                </a:pP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0" i="1" smtClean="0">
                              <a:latin typeface="Cambria Math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3</m:t>
                          </m:r>
                          <m:r>
                            <a:rPr lang="cs-CZ" i="1">
                              <a:latin typeface="Cambria Math"/>
                            </a:rPr>
                            <m:t>−1</m:t>
                          </m:r>
                        </m:e>
                      </m:mr>
                    </m:m>
                  </m:oMath>
                </a14:m>
                <a:r>
                  <a:rPr lang="cs-CZ" dirty="0"/>
                  <a:t>) 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7−(3−1)</m:t>
                        </m:r>
                      </m:sup>
                    </m:sSup>
                  </m:oMath>
                </a14:m>
                <a:r>
                  <a:rPr lang="cs-CZ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(4</m:t>
                        </m:r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  <m:r>
                          <a:rPr lang="cs-CZ" b="0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  <m:r>
                          <a:rPr lang="cs-CZ" i="1" dirty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cs-CZ" dirty="0" smtClean="0"/>
                  <a:t>= </a:t>
                </a:r>
                <a:r>
                  <a:rPr lang="cs-CZ" b="1" dirty="0" smtClean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b="1" i="1" dirty="0" smtClean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1" i="1" dirty="0" smtClean="0">
                              <a:latin typeface="Cambria Math"/>
                            </a:rPr>
                            <m:t>𝟕</m:t>
                          </m:r>
                        </m:e>
                      </m:mr>
                      <m:mr>
                        <m:e>
                          <m:r>
                            <a:rPr lang="cs-CZ" b="1" i="1" dirty="0" smtClean="0">
                              <a:latin typeface="Cambria Math"/>
                            </a:rPr>
                            <m:t>𝟐</m:t>
                          </m:r>
                        </m:e>
                      </m:mr>
                    </m:m>
                  </m:oMath>
                </a14:m>
                <a:r>
                  <a:rPr lang="cs-CZ" b="1" dirty="0" smtClean="0"/>
                  <a:t>).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cs-CZ" b="1" dirty="0" smtClean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/>
                          </a:rPr>
                          <m:t>(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𝟒</m:t>
                        </m:r>
                        <m:r>
                          <a:rPr lang="cs-CZ" b="1" i="1" dirty="0" smtClean="0">
                            <a:latin typeface="Cambria Math"/>
                          </a:rPr>
                          <m:t>𝒚</m:t>
                        </m:r>
                        <m:r>
                          <a:rPr lang="cs-CZ" b="1" i="1" dirty="0" smtClean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 smtClean="0"/>
                  <a:t>= 21.16.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  <m:sSup>
                      <m:sSupPr>
                        <m:ctrlPr>
                          <a:rPr lang="cs-CZ" i="1" dirty="0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dirty="0" smtClean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/>
                  <a:t>=  336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514350" indent="-514350">
                  <a:buFont typeface="Arial" panose="020B0604020202020204" pitchFamily="34" charset="0"/>
                  <a:buAutoNum type="alphaLcParenR"/>
                </a:pPr>
                <a:r>
                  <a:rPr lang="cs-CZ" dirty="0" smtClean="0"/>
                  <a:t>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5</m:t>
                          </m:r>
                          <m:r>
                            <a:rPr lang="cs-CZ" i="1">
                              <a:latin typeface="Cambria Math"/>
                            </a:rPr>
                            <m:t>−1</m:t>
                          </m:r>
                        </m:e>
                      </m:mr>
                    </m:m>
                  </m:oMath>
                </a14:m>
                <a:r>
                  <a:rPr lang="cs-CZ" dirty="0"/>
                  <a:t>) 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7−(</m:t>
                        </m:r>
                        <m:r>
                          <a:rPr lang="cs-CZ" b="0" i="1" dirty="0" smtClean="0">
                            <a:latin typeface="Cambria Math"/>
                          </a:rPr>
                          <m:t>5</m:t>
                        </m:r>
                        <m:r>
                          <a:rPr lang="cs-CZ" i="1" dirty="0">
                            <a:latin typeface="Cambria Math"/>
                          </a:rPr>
                          <m:t>−1)</m:t>
                        </m:r>
                      </m:sup>
                    </m:sSup>
                  </m:oMath>
                </a14:m>
                <a:r>
                  <a:rPr lang="cs-CZ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(4</m:t>
                        </m:r>
                        <m:r>
                          <a:rPr lang="cs-CZ" i="1" dirty="0">
                            <a:latin typeface="Cambria Math"/>
                          </a:rPr>
                          <m:t>𝑦</m:t>
                        </m:r>
                        <m:r>
                          <a:rPr lang="cs-CZ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5</m:t>
                        </m:r>
                        <m:r>
                          <a:rPr lang="cs-CZ" i="1" dirty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cs-CZ" dirty="0"/>
                  <a:t>= </a:t>
                </a:r>
                <a:r>
                  <a:rPr lang="cs-CZ" b="1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b="1" i="1" dirty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1" i="1" dirty="0">
                              <a:latin typeface="Cambria Math"/>
                            </a:rPr>
                            <m:t>𝟕</m:t>
                          </m:r>
                        </m:e>
                      </m:mr>
                      <m:mr>
                        <m:e>
                          <m:r>
                            <a:rPr lang="cs-CZ" b="1" i="1" dirty="0" smtClean="0">
                              <a:latin typeface="Cambria Math"/>
                            </a:rPr>
                            <m:t>𝟒</m:t>
                          </m:r>
                          <m:r>
                            <a:rPr lang="cs-CZ" b="1" i="1" dirty="0" smtClean="0">
                              <a:latin typeface="Cambria Math"/>
                            </a:rPr>
                            <m:t>|</m:t>
                          </m:r>
                        </m:e>
                      </m:mr>
                    </m:m>
                  </m:oMath>
                </a14:m>
                <a:r>
                  <a:rPr lang="cs-CZ" b="1" dirty="0"/>
                  <a:t>).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cs-CZ" b="1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>
                            <a:latin typeface="Cambria Math"/>
                          </a:rPr>
                          <m:t>(</m:t>
                        </m:r>
                        <m:r>
                          <a:rPr lang="cs-CZ" b="1" i="1" dirty="0">
                            <a:latin typeface="Cambria Math"/>
                          </a:rPr>
                          <m:t>𝟒</m:t>
                        </m:r>
                        <m:r>
                          <a:rPr lang="cs-CZ" b="1" i="1" dirty="0">
                            <a:latin typeface="Cambria Math"/>
                          </a:rPr>
                          <m:t>𝒚</m:t>
                        </m:r>
                        <m:r>
                          <a:rPr lang="cs-CZ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𝟒</m:t>
                        </m:r>
                      </m:sup>
                    </m:sSup>
                  </m:oMath>
                </a14:m>
                <a:r>
                  <a:rPr lang="cs-CZ" dirty="0"/>
                  <a:t>= </a:t>
                </a:r>
                <a:r>
                  <a:rPr lang="cs-CZ" dirty="0" smtClean="0"/>
                  <a:t>35.256</a:t>
                </a:r>
                <a:r>
                  <a:rPr lang="cs-CZ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cs-CZ" dirty="0" smtClean="0"/>
                  <a:t>= 8960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 marL="514350" indent="-514350">
                  <a:buFont typeface="Arial" panose="020B0604020202020204" pitchFamily="34" charset="0"/>
                  <a:buAutoNum type="alphaLcParenR"/>
                </a:pPr>
                <a:r>
                  <a:rPr lang="cs-CZ" dirty="0" smtClean="0"/>
                  <a:t> </a:t>
                </a:r>
                <a:r>
                  <a:rPr lang="cs-CZ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i="1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i="1">
                              <a:latin typeface="Cambria Math"/>
                            </a:rPr>
                            <m:t>7</m:t>
                          </m:r>
                        </m:e>
                      </m:mr>
                      <m:mr>
                        <m:e>
                          <m:r>
                            <a:rPr lang="cs-CZ" b="0" i="1" smtClean="0">
                              <a:latin typeface="Cambria Math"/>
                            </a:rPr>
                            <m:t>6</m:t>
                          </m:r>
                          <m:r>
                            <a:rPr lang="cs-CZ" i="1">
                              <a:latin typeface="Cambria Math"/>
                            </a:rPr>
                            <m:t>−1</m:t>
                          </m:r>
                        </m:e>
                      </m:mr>
                    </m:m>
                  </m:oMath>
                </a14:m>
                <a:r>
                  <a:rPr lang="cs-CZ" dirty="0"/>
                  <a:t>) 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7−(</m:t>
                        </m:r>
                        <m:r>
                          <a:rPr lang="cs-CZ" b="0" i="1" dirty="0" smtClean="0">
                            <a:latin typeface="Cambria Math"/>
                          </a:rPr>
                          <m:t>6</m:t>
                        </m:r>
                        <m:r>
                          <a:rPr lang="cs-CZ" i="1" dirty="0">
                            <a:latin typeface="Cambria Math"/>
                          </a:rPr>
                          <m:t>−1)</m:t>
                        </m:r>
                      </m:sup>
                    </m:sSup>
                  </m:oMath>
                </a14:m>
                <a:r>
                  <a:rPr lang="cs-CZ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(4</m:t>
                        </m:r>
                        <m:r>
                          <a:rPr lang="cs-CZ" i="1" dirty="0">
                            <a:latin typeface="Cambria Math"/>
                          </a:rPr>
                          <m:t>𝑦</m:t>
                        </m:r>
                        <m:r>
                          <a:rPr lang="cs-CZ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6</m:t>
                        </m:r>
                        <m:r>
                          <a:rPr lang="cs-CZ" i="1" dirty="0">
                            <a:latin typeface="Cambria Math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cs-CZ" dirty="0"/>
                  <a:t>= </a:t>
                </a:r>
                <a:r>
                  <a:rPr lang="cs-CZ" b="1" dirty="0"/>
                  <a:t>(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cs-CZ" b="1" i="1" dirty="0">
                            <a:latin typeface="Cambria Math"/>
                          </a:rPr>
                        </m:ctrlPr>
                      </m:mPr>
                      <m:mr>
                        <m:e>
                          <m:r>
                            <m:rPr>
                              <m:brk m:alnAt="7"/>
                            </m:rPr>
                            <a:rPr lang="cs-CZ" b="1" i="1" dirty="0">
                              <a:latin typeface="Cambria Math"/>
                            </a:rPr>
                            <m:t>𝟕</m:t>
                          </m:r>
                        </m:e>
                      </m:mr>
                      <m:mr>
                        <m:e>
                          <m:r>
                            <a:rPr lang="cs-CZ" b="1" i="1" dirty="0" smtClean="0">
                              <a:latin typeface="Cambria Math"/>
                            </a:rPr>
                            <m:t>𝟓</m:t>
                          </m:r>
                        </m:e>
                      </m:mr>
                    </m:m>
                  </m:oMath>
                </a14:m>
                <a:r>
                  <a:rPr lang="cs-CZ" b="1" dirty="0"/>
                  <a:t>).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b="1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b="1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1" i="1" dirty="0">
                            <a:latin typeface="Cambria Math"/>
                          </a:rPr>
                          <m:t>(</m:t>
                        </m:r>
                        <m:r>
                          <a:rPr lang="cs-CZ" b="1" i="1" dirty="0">
                            <a:latin typeface="Cambria Math"/>
                          </a:rPr>
                          <m:t>𝟒</m:t>
                        </m:r>
                        <m:r>
                          <a:rPr lang="cs-CZ" b="1" i="1" dirty="0">
                            <a:latin typeface="Cambria Math"/>
                          </a:rPr>
                          <m:t>𝒚</m:t>
                        </m:r>
                        <m:r>
                          <a:rPr lang="cs-CZ" b="1" i="1" dirty="0"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cs-CZ" b="1" i="1" dirty="0" smtClean="0">
                            <a:latin typeface="Cambria Math"/>
                          </a:rPr>
                          <m:t>𝟓</m:t>
                        </m:r>
                      </m:sup>
                    </m:sSup>
                  </m:oMath>
                </a14:m>
                <a:r>
                  <a:rPr lang="cs-CZ" dirty="0"/>
                  <a:t>= 21.</a:t>
                </a:r>
                <a:r>
                  <a:rPr lang="cs-CZ" dirty="0" smtClean="0"/>
                  <a:t>1024</a:t>
                </a:r>
                <a:r>
                  <a:rPr lang="cs-CZ" dirty="0"/>
                  <a:t>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cs-CZ" dirty="0" smtClean="0"/>
                  <a:t>=21504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2</m:t>
                        </m:r>
                      </m:sup>
                    </m:sSup>
                    <m:sSup>
                      <m:sSupPr>
                        <m:ctrlPr>
                          <a:rPr lang="cs-CZ" i="1" dirty="0">
                            <a:latin typeface="Cambria Math"/>
                          </a:rPr>
                        </m:ctrlPr>
                      </m:sSupPr>
                      <m:e>
                        <m:r>
                          <a:rPr lang="cs-CZ" i="1" dirty="0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cs-CZ" i="1" dirty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cs-CZ" dirty="0"/>
              </a:p>
              <a:p>
                <a:pPr marL="514350" indent="-514350">
                  <a:buFont typeface="Arial" panose="020B0604020202020204" pitchFamily="34" charset="0"/>
                  <a:buAutoNum type="alphaLcParenR"/>
                </a:pPr>
                <a:endParaRPr lang="cs-CZ" dirty="0"/>
              </a:p>
              <a:p>
                <a:pPr marL="514350" indent="-514350">
                  <a:buAutoNum type="alphaLcParenR"/>
                </a:pP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880164" y="1628800"/>
                <a:ext cx="5256584" cy="4925144"/>
              </a:xfrm>
              <a:blipFill rotWithShape="1">
                <a:blip r:embed="rId3"/>
                <a:stretch>
                  <a:fillRect/>
                </a:stretch>
              </a:blip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64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1214</Words>
  <Application>Microsoft Office PowerPoint</Application>
  <PresentationFormat>Předvádění na obrazovce (4:3)</PresentationFormat>
  <Paragraphs>137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 systému Office</vt:lpstr>
      <vt:lpstr>Prezentace aplikace PowerPoint</vt:lpstr>
      <vt:lpstr>Pascalův trojúhelník</vt:lpstr>
      <vt:lpstr>Pascalův trojúhelník</vt:lpstr>
      <vt:lpstr>Pascalův trojúhelník</vt:lpstr>
      <vt:lpstr>Využití – umocňování dvojčlenu</vt:lpstr>
      <vt:lpstr>koeficienty</vt:lpstr>
      <vt:lpstr>Umocněte binom</vt:lpstr>
      <vt:lpstr>Výpis k-tého členu binomického rozvoje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13</cp:revision>
  <dcterms:created xsi:type="dcterms:W3CDTF">2014-05-17T20:24:16Z</dcterms:created>
  <dcterms:modified xsi:type="dcterms:W3CDTF">2014-10-05T20:09:06Z</dcterms:modified>
</cp:coreProperties>
</file>