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2" r:id="rId6"/>
    <p:sldId id="268" r:id="rId7"/>
    <p:sldId id="267" r:id="rId8"/>
    <p:sldId id="263" r:id="rId9"/>
    <p:sldId id="284" r:id="rId10"/>
    <p:sldId id="269" r:id="rId11"/>
    <p:sldId id="271" r:id="rId12"/>
    <p:sldId id="285" r:id="rId13"/>
    <p:sldId id="274" r:id="rId14"/>
    <p:sldId id="275" r:id="rId15"/>
    <p:sldId id="286" r:id="rId16"/>
    <p:sldId id="287" r:id="rId17"/>
    <p:sldId id="265" r:id="rId18"/>
  </p:sldIdLst>
  <p:sldSz cx="9144000" cy="6858000" type="screen4x3"/>
  <p:notesSz cx="6808788" cy="98234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61" y="6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4F2FAD-82CA-4613-B432-C6A6B5172135}" type="doc">
      <dgm:prSet loTypeId="urn:microsoft.com/office/officeart/2005/8/layout/hierarchy1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A060A159-E64E-427C-8636-10A7B00D348A}">
      <dgm:prSet phldrT="[Text]"/>
      <dgm:spPr/>
      <dgm:t>
        <a:bodyPr/>
        <a:lstStyle/>
        <a:p>
          <a:r>
            <a:rPr lang="cs-CZ" b="1" dirty="0" smtClean="0">
              <a:latin typeface="+mn-lt"/>
              <a:cs typeface="Times New Roman" pitchFamily="18" charset="0"/>
            </a:rPr>
            <a:t>Rodina</a:t>
          </a:r>
          <a:endParaRPr lang="cs-CZ" b="1" dirty="0">
            <a:latin typeface="+mn-lt"/>
            <a:cs typeface="Times New Roman" pitchFamily="18" charset="0"/>
          </a:endParaRPr>
        </a:p>
      </dgm:t>
    </dgm:pt>
    <dgm:pt modelId="{59CA7468-9C48-4EE0-AF7A-102BA7F04834}" type="parTrans" cxnId="{CF368CEE-C2AD-4692-972C-8C28DF670F3C}">
      <dgm:prSet/>
      <dgm:spPr/>
      <dgm:t>
        <a:bodyPr/>
        <a:lstStyle/>
        <a:p>
          <a:endParaRPr lang="cs-CZ"/>
        </a:p>
      </dgm:t>
    </dgm:pt>
    <dgm:pt modelId="{997597BD-9B85-4705-95BD-F8E298BB61EF}" type="sibTrans" cxnId="{CF368CEE-C2AD-4692-972C-8C28DF670F3C}">
      <dgm:prSet/>
      <dgm:spPr/>
      <dgm:t>
        <a:bodyPr/>
        <a:lstStyle/>
        <a:p>
          <a:endParaRPr lang="cs-CZ"/>
        </a:p>
      </dgm:t>
    </dgm:pt>
    <dgm:pt modelId="{59DC3FA3-4A33-4582-9BAB-D919AE88B40D}">
      <dgm:prSet phldrT="[Text]"/>
      <dgm:spPr/>
      <dgm:t>
        <a:bodyPr/>
        <a:lstStyle/>
        <a:p>
          <a:r>
            <a:rPr lang="cs-CZ" b="1" dirty="0" smtClean="0">
              <a:latin typeface="+mn-lt"/>
              <a:cs typeface="Times New Roman" pitchFamily="18" charset="0"/>
            </a:rPr>
            <a:t>Základní rodina</a:t>
          </a:r>
          <a:endParaRPr lang="cs-CZ" b="1" dirty="0">
            <a:latin typeface="+mn-lt"/>
            <a:cs typeface="Times New Roman" pitchFamily="18" charset="0"/>
          </a:endParaRPr>
        </a:p>
      </dgm:t>
    </dgm:pt>
    <dgm:pt modelId="{5516CFE3-AD07-430C-9EC5-6D3076E9E5F9}" type="parTrans" cxnId="{DB43A3E4-2624-4A15-A542-7DBC538C1DD0}">
      <dgm:prSet/>
      <dgm:spPr/>
      <dgm:t>
        <a:bodyPr/>
        <a:lstStyle/>
        <a:p>
          <a:endParaRPr lang="cs-CZ"/>
        </a:p>
      </dgm:t>
    </dgm:pt>
    <dgm:pt modelId="{792027A5-3400-4609-9DCE-90ACCFFE4DC2}" type="sibTrans" cxnId="{DB43A3E4-2624-4A15-A542-7DBC538C1DD0}">
      <dgm:prSet/>
      <dgm:spPr/>
      <dgm:t>
        <a:bodyPr/>
        <a:lstStyle/>
        <a:p>
          <a:endParaRPr lang="cs-CZ"/>
        </a:p>
      </dgm:t>
    </dgm:pt>
    <dgm:pt modelId="{630B470D-BA19-49DC-9A7A-B5E0DD5A20C2}">
      <dgm:prSet phldrT="[Text]" custT="1"/>
      <dgm:spPr/>
      <dgm:t>
        <a:bodyPr/>
        <a:lstStyle/>
        <a:p>
          <a:r>
            <a:rPr lang="cs-CZ" sz="1400" dirty="0" smtClean="0">
              <a:latin typeface="+mn-lt"/>
              <a:cs typeface="Times New Roman" pitchFamily="18" charset="0"/>
            </a:rPr>
            <a:t>tvořena: mužem, ženou a jejich dětmi</a:t>
          </a:r>
          <a:endParaRPr lang="cs-CZ" sz="1400" dirty="0">
            <a:latin typeface="+mn-lt"/>
            <a:cs typeface="Times New Roman" pitchFamily="18" charset="0"/>
          </a:endParaRPr>
        </a:p>
      </dgm:t>
    </dgm:pt>
    <dgm:pt modelId="{A99182A1-5892-4C48-BCC9-96726C0989BE}" type="parTrans" cxnId="{E3E3F9DA-E8C3-42F1-B2FC-085892675C41}">
      <dgm:prSet/>
      <dgm:spPr/>
      <dgm:t>
        <a:bodyPr/>
        <a:lstStyle/>
        <a:p>
          <a:endParaRPr lang="cs-CZ"/>
        </a:p>
      </dgm:t>
    </dgm:pt>
    <dgm:pt modelId="{8E78EE65-8581-47BF-8D5D-86C0908B29CB}" type="sibTrans" cxnId="{E3E3F9DA-E8C3-42F1-B2FC-085892675C41}">
      <dgm:prSet/>
      <dgm:spPr/>
      <dgm:t>
        <a:bodyPr/>
        <a:lstStyle/>
        <a:p>
          <a:endParaRPr lang="cs-CZ"/>
        </a:p>
      </dgm:t>
    </dgm:pt>
    <dgm:pt modelId="{2CBB77A2-99CE-4A9D-BBFF-900B59C72B81}">
      <dgm:prSet phldrT="[Text]"/>
      <dgm:spPr/>
      <dgm:t>
        <a:bodyPr/>
        <a:lstStyle/>
        <a:p>
          <a:r>
            <a:rPr lang="cs-CZ" b="1" dirty="0" smtClean="0">
              <a:latin typeface="+mn-lt"/>
              <a:cs typeface="Times New Roman" pitchFamily="18" charset="0"/>
            </a:rPr>
            <a:t>Rozšířená rodina</a:t>
          </a:r>
          <a:endParaRPr lang="cs-CZ" b="1" dirty="0">
            <a:latin typeface="+mn-lt"/>
            <a:cs typeface="Times New Roman" pitchFamily="18" charset="0"/>
          </a:endParaRPr>
        </a:p>
      </dgm:t>
    </dgm:pt>
    <dgm:pt modelId="{CD0153DA-7F6D-43DB-A9CC-1A60A541D0E4}" type="parTrans" cxnId="{911853B5-58CE-4ED4-B692-7A8B1D16284E}">
      <dgm:prSet/>
      <dgm:spPr/>
      <dgm:t>
        <a:bodyPr/>
        <a:lstStyle/>
        <a:p>
          <a:endParaRPr lang="cs-CZ"/>
        </a:p>
      </dgm:t>
    </dgm:pt>
    <dgm:pt modelId="{B0119879-0404-49BB-96B7-5385CE293A87}" type="sibTrans" cxnId="{911853B5-58CE-4ED4-B692-7A8B1D16284E}">
      <dgm:prSet/>
      <dgm:spPr/>
      <dgm:t>
        <a:bodyPr/>
        <a:lstStyle/>
        <a:p>
          <a:endParaRPr lang="cs-CZ"/>
        </a:p>
      </dgm:t>
    </dgm:pt>
    <dgm:pt modelId="{140346B1-B5AA-44A4-A32A-D4069CC404F0}">
      <dgm:prSet phldrT="[Text]" custT="1"/>
      <dgm:spPr/>
      <dgm:t>
        <a:bodyPr/>
        <a:lstStyle/>
        <a:p>
          <a:r>
            <a:rPr lang="cs-CZ" sz="1400" dirty="0" smtClean="0">
              <a:latin typeface="+mn-lt"/>
              <a:cs typeface="Times New Roman" pitchFamily="18" charset="0"/>
            </a:rPr>
            <a:t>rozšířena </a:t>
          </a:r>
          <a:br>
            <a:rPr lang="cs-CZ" sz="1400" dirty="0" smtClean="0">
              <a:latin typeface="+mn-lt"/>
              <a:cs typeface="Times New Roman" pitchFamily="18" charset="0"/>
            </a:rPr>
          </a:br>
          <a:r>
            <a:rPr lang="cs-CZ" sz="1400" dirty="0" smtClean="0">
              <a:latin typeface="+mn-lt"/>
              <a:cs typeface="Times New Roman" pitchFamily="18" charset="0"/>
            </a:rPr>
            <a:t>o prarodiče, strýce, tety, sestřenice, bratrance</a:t>
          </a:r>
          <a:endParaRPr lang="cs-CZ" sz="1400" dirty="0">
            <a:latin typeface="+mn-lt"/>
            <a:cs typeface="Times New Roman" pitchFamily="18" charset="0"/>
          </a:endParaRPr>
        </a:p>
      </dgm:t>
    </dgm:pt>
    <dgm:pt modelId="{59D48603-181E-4F04-BD12-33E29378A4BB}" type="parTrans" cxnId="{CBD1642B-C42E-47FE-AFF5-CFDA4C6D3446}">
      <dgm:prSet/>
      <dgm:spPr/>
      <dgm:t>
        <a:bodyPr/>
        <a:lstStyle/>
        <a:p>
          <a:endParaRPr lang="cs-CZ"/>
        </a:p>
      </dgm:t>
    </dgm:pt>
    <dgm:pt modelId="{BDCB6C62-53CC-4A1D-A6B7-181C01BCAB85}" type="sibTrans" cxnId="{CBD1642B-C42E-47FE-AFF5-CFDA4C6D3446}">
      <dgm:prSet/>
      <dgm:spPr/>
      <dgm:t>
        <a:bodyPr/>
        <a:lstStyle/>
        <a:p>
          <a:endParaRPr lang="cs-CZ"/>
        </a:p>
      </dgm:t>
    </dgm:pt>
    <dgm:pt modelId="{14A395E0-DFB3-41A2-A73B-6E50CC071C02}" type="pres">
      <dgm:prSet presAssocID="{474F2FAD-82CA-4613-B432-C6A6B517213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D9CCF2A0-E81C-4682-9213-730AE18107F8}" type="pres">
      <dgm:prSet presAssocID="{A060A159-E64E-427C-8636-10A7B00D348A}" presName="hierRoot1" presStyleCnt="0"/>
      <dgm:spPr/>
      <dgm:t>
        <a:bodyPr/>
        <a:lstStyle/>
        <a:p>
          <a:endParaRPr lang="cs-CZ"/>
        </a:p>
      </dgm:t>
    </dgm:pt>
    <dgm:pt modelId="{12538B0D-DD69-42BC-857A-95AB64C27DC4}" type="pres">
      <dgm:prSet presAssocID="{A060A159-E64E-427C-8636-10A7B00D348A}" presName="composite" presStyleCnt="0"/>
      <dgm:spPr/>
      <dgm:t>
        <a:bodyPr/>
        <a:lstStyle/>
        <a:p>
          <a:endParaRPr lang="cs-CZ"/>
        </a:p>
      </dgm:t>
    </dgm:pt>
    <dgm:pt modelId="{BEABE5EE-4A0B-4463-B4AA-E21E146A61A6}" type="pres">
      <dgm:prSet presAssocID="{A060A159-E64E-427C-8636-10A7B00D348A}" presName="background" presStyleLbl="node0" presStyleIdx="0" presStyleCnt="1"/>
      <dgm:spPr/>
      <dgm:t>
        <a:bodyPr/>
        <a:lstStyle/>
        <a:p>
          <a:endParaRPr lang="cs-CZ"/>
        </a:p>
      </dgm:t>
    </dgm:pt>
    <dgm:pt modelId="{D3439DCB-DBBA-4708-B497-6A1E50C3B38A}" type="pres">
      <dgm:prSet presAssocID="{A060A159-E64E-427C-8636-10A7B00D348A}" presName="text" presStyleLbl="fgAcc0" presStyleIdx="0" presStyleCnt="1" custLinFactNeighborX="-16536" custLinFactNeighborY="2810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AF891B42-AFC5-412B-86F1-25E6F7DC9181}" type="pres">
      <dgm:prSet presAssocID="{A060A159-E64E-427C-8636-10A7B00D348A}" presName="hierChild2" presStyleCnt="0"/>
      <dgm:spPr/>
      <dgm:t>
        <a:bodyPr/>
        <a:lstStyle/>
        <a:p>
          <a:endParaRPr lang="cs-CZ"/>
        </a:p>
      </dgm:t>
    </dgm:pt>
    <dgm:pt modelId="{2A20E6B4-9CB1-461B-9B57-3438C51EA84B}" type="pres">
      <dgm:prSet presAssocID="{5516CFE3-AD07-430C-9EC5-6D3076E9E5F9}" presName="Name10" presStyleLbl="parChTrans1D2" presStyleIdx="0" presStyleCnt="2"/>
      <dgm:spPr/>
      <dgm:t>
        <a:bodyPr/>
        <a:lstStyle/>
        <a:p>
          <a:endParaRPr lang="cs-CZ"/>
        </a:p>
      </dgm:t>
    </dgm:pt>
    <dgm:pt modelId="{84CB96B3-5AE8-407E-87A2-AB6FEEAE8489}" type="pres">
      <dgm:prSet presAssocID="{59DC3FA3-4A33-4582-9BAB-D919AE88B40D}" presName="hierRoot2" presStyleCnt="0"/>
      <dgm:spPr/>
      <dgm:t>
        <a:bodyPr/>
        <a:lstStyle/>
        <a:p>
          <a:endParaRPr lang="cs-CZ"/>
        </a:p>
      </dgm:t>
    </dgm:pt>
    <dgm:pt modelId="{EA23A209-522D-4B6F-8B39-6A6CA483308C}" type="pres">
      <dgm:prSet presAssocID="{59DC3FA3-4A33-4582-9BAB-D919AE88B40D}" presName="composite2" presStyleCnt="0"/>
      <dgm:spPr/>
      <dgm:t>
        <a:bodyPr/>
        <a:lstStyle/>
        <a:p>
          <a:endParaRPr lang="cs-CZ"/>
        </a:p>
      </dgm:t>
    </dgm:pt>
    <dgm:pt modelId="{95E07AEE-C0FC-4420-801F-769B5AB8BD57}" type="pres">
      <dgm:prSet presAssocID="{59DC3FA3-4A33-4582-9BAB-D919AE88B40D}" presName="background2" presStyleLbl="node2" presStyleIdx="0" presStyleCnt="2"/>
      <dgm:spPr/>
      <dgm:t>
        <a:bodyPr/>
        <a:lstStyle/>
        <a:p>
          <a:endParaRPr lang="cs-CZ"/>
        </a:p>
      </dgm:t>
    </dgm:pt>
    <dgm:pt modelId="{DF90CFE7-FC58-4A11-8949-338166563788}" type="pres">
      <dgm:prSet presAssocID="{59DC3FA3-4A33-4582-9BAB-D919AE88B40D}" presName="text2" presStyleLbl="fgAcc2" presStyleIdx="0" presStyleCnt="2" custLinFactNeighborX="-28852" custLinFactNeighborY="-14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433907BB-EDA5-4BB1-BFAE-1CE669C29FCE}" type="pres">
      <dgm:prSet presAssocID="{59DC3FA3-4A33-4582-9BAB-D919AE88B40D}" presName="hierChild3" presStyleCnt="0"/>
      <dgm:spPr/>
      <dgm:t>
        <a:bodyPr/>
        <a:lstStyle/>
        <a:p>
          <a:endParaRPr lang="cs-CZ"/>
        </a:p>
      </dgm:t>
    </dgm:pt>
    <dgm:pt modelId="{DA060EFE-A3AF-4052-8532-B5DCB8BA6D8F}" type="pres">
      <dgm:prSet presAssocID="{A99182A1-5892-4C48-BCC9-96726C0989BE}" presName="Name17" presStyleLbl="parChTrans1D3" presStyleIdx="0" presStyleCnt="2"/>
      <dgm:spPr/>
      <dgm:t>
        <a:bodyPr/>
        <a:lstStyle/>
        <a:p>
          <a:endParaRPr lang="cs-CZ"/>
        </a:p>
      </dgm:t>
    </dgm:pt>
    <dgm:pt modelId="{C4C47005-D1DA-4D4C-AACD-8FD80ABB0FA8}" type="pres">
      <dgm:prSet presAssocID="{630B470D-BA19-49DC-9A7A-B5E0DD5A20C2}" presName="hierRoot3" presStyleCnt="0"/>
      <dgm:spPr/>
      <dgm:t>
        <a:bodyPr/>
        <a:lstStyle/>
        <a:p>
          <a:endParaRPr lang="cs-CZ"/>
        </a:p>
      </dgm:t>
    </dgm:pt>
    <dgm:pt modelId="{DE79FF8B-3B7E-4CCD-906E-0F3A0CFCC30B}" type="pres">
      <dgm:prSet presAssocID="{630B470D-BA19-49DC-9A7A-B5E0DD5A20C2}" presName="composite3" presStyleCnt="0"/>
      <dgm:spPr/>
      <dgm:t>
        <a:bodyPr/>
        <a:lstStyle/>
        <a:p>
          <a:endParaRPr lang="cs-CZ"/>
        </a:p>
      </dgm:t>
    </dgm:pt>
    <dgm:pt modelId="{B432474F-5397-4E25-9CAC-35FDB08C709C}" type="pres">
      <dgm:prSet presAssocID="{630B470D-BA19-49DC-9A7A-B5E0DD5A20C2}" presName="background3" presStyleLbl="node3" presStyleIdx="0" presStyleCnt="2"/>
      <dgm:spPr/>
      <dgm:t>
        <a:bodyPr/>
        <a:lstStyle/>
        <a:p>
          <a:endParaRPr lang="cs-CZ"/>
        </a:p>
      </dgm:t>
    </dgm:pt>
    <dgm:pt modelId="{BCF947E5-6D77-4064-8B65-FA656901A412}" type="pres">
      <dgm:prSet presAssocID="{630B470D-BA19-49DC-9A7A-B5E0DD5A20C2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86852D4-49FF-49D9-8D5C-EBF3D5DB5585}" type="pres">
      <dgm:prSet presAssocID="{630B470D-BA19-49DC-9A7A-B5E0DD5A20C2}" presName="hierChild4" presStyleCnt="0"/>
      <dgm:spPr/>
      <dgm:t>
        <a:bodyPr/>
        <a:lstStyle/>
        <a:p>
          <a:endParaRPr lang="cs-CZ"/>
        </a:p>
      </dgm:t>
    </dgm:pt>
    <dgm:pt modelId="{A9FB815F-268A-427B-BA65-4DD515DEF751}" type="pres">
      <dgm:prSet presAssocID="{CD0153DA-7F6D-43DB-A9CC-1A60A541D0E4}" presName="Name10" presStyleLbl="parChTrans1D2" presStyleIdx="1" presStyleCnt="2"/>
      <dgm:spPr/>
      <dgm:t>
        <a:bodyPr/>
        <a:lstStyle/>
        <a:p>
          <a:endParaRPr lang="cs-CZ"/>
        </a:p>
      </dgm:t>
    </dgm:pt>
    <dgm:pt modelId="{E62303D4-03AF-4CD9-92B3-A4716013D310}" type="pres">
      <dgm:prSet presAssocID="{2CBB77A2-99CE-4A9D-BBFF-900B59C72B81}" presName="hierRoot2" presStyleCnt="0"/>
      <dgm:spPr/>
      <dgm:t>
        <a:bodyPr/>
        <a:lstStyle/>
        <a:p>
          <a:endParaRPr lang="cs-CZ"/>
        </a:p>
      </dgm:t>
    </dgm:pt>
    <dgm:pt modelId="{5EC2653D-5E53-4A63-81FC-6E379C89C8BC}" type="pres">
      <dgm:prSet presAssocID="{2CBB77A2-99CE-4A9D-BBFF-900B59C72B81}" presName="composite2" presStyleCnt="0"/>
      <dgm:spPr/>
      <dgm:t>
        <a:bodyPr/>
        <a:lstStyle/>
        <a:p>
          <a:endParaRPr lang="cs-CZ"/>
        </a:p>
      </dgm:t>
    </dgm:pt>
    <dgm:pt modelId="{999925BE-A644-46A8-8851-4AECDB5B8D5B}" type="pres">
      <dgm:prSet presAssocID="{2CBB77A2-99CE-4A9D-BBFF-900B59C72B81}" presName="background2" presStyleLbl="node2" presStyleIdx="1" presStyleCnt="2"/>
      <dgm:spPr/>
      <dgm:t>
        <a:bodyPr/>
        <a:lstStyle/>
        <a:p>
          <a:endParaRPr lang="cs-CZ"/>
        </a:p>
      </dgm:t>
    </dgm:pt>
    <dgm:pt modelId="{058568F3-EF66-4D47-9F1F-15045B4D4CC4}" type="pres">
      <dgm:prSet presAssocID="{2CBB77A2-99CE-4A9D-BBFF-900B59C72B81}" presName="text2" presStyleLbl="fgAcc2" presStyleIdx="1" presStyleCnt="2" custLinFactNeighborX="4716" custLinFactNeighborY="-14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BC9D5D8-8451-4D5A-9E85-25F3F967659E}" type="pres">
      <dgm:prSet presAssocID="{2CBB77A2-99CE-4A9D-BBFF-900B59C72B81}" presName="hierChild3" presStyleCnt="0"/>
      <dgm:spPr/>
      <dgm:t>
        <a:bodyPr/>
        <a:lstStyle/>
        <a:p>
          <a:endParaRPr lang="cs-CZ"/>
        </a:p>
      </dgm:t>
    </dgm:pt>
    <dgm:pt modelId="{A738EF34-1AF2-4C72-B21C-04066692CDDC}" type="pres">
      <dgm:prSet presAssocID="{59D48603-181E-4F04-BD12-33E29378A4BB}" presName="Name17" presStyleLbl="parChTrans1D3" presStyleIdx="1" presStyleCnt="2"/>
      <dgm:spPr/>
      <dgm:t>
        <a:bodyPr/>
        <a:lstStyle/>
        <a:p>
          <a:endParaRPr lang="cs-CZ"/>
        </a:p>
      </dgm:t>
    </dgm:pt>
    <dgm:pt modelId="{7E0760FB-3396-4CC3-AAED-5CDE1306ABC5}" type="pres">
      <dgm:prSet presAssocID="{140346B1-B5AA-44A4-A32A-D4069CC404F0}" presName="hierRoot3" presStyleCnt="0"/>
      <dgm:spPr/>
      <dgm:t>
        <a:bodyPr/>
        <a:lstStyle/>
        <a:p>
          <a:endParaRPr lang="cs-CZ"/>
        </a:p>
      </dgm:t>
    </dgm:pt>
    <dgm:pt modelId="{E0B492BE-3FB0-4139-83BB-96C310440005}" type="pres">
      <dgm:prSet presAssocID="{140346B1-B5AA-44A4-A32A-D4069CC404F0}" presName="composite3" presStyleCnt="0"/>
      <dgm:spPr/>
      <dgm:t>
        <a:bodyPr/>
        <a:lstStyle/>
        <a:p>
          <a:endParaRPr lang="cs-CZ"/>
        </a:p>
      </dgm:t>
    </dgm:pt>
    <dgm:pt modelId="{6AE6D49A-8F61-4440-A80E-83FDB99EEC2F}" type="pres">
      <dgm:prSet presAssocID="{140346B1-B5AA-44A4-A32A-D4069CC404F0}" presName="background3" presStyleLbl="node3" presStyleIdx="1" presStyleCnt="2"/>
      <dgm:spPr/>
      <dgm:t>
        <a:bodyPr/>
        <a:lstStyle/>
        <a:p>
          <a:endParaRPr lang="cs-CZ"/>
        </a:p>
      </dgm:t>
    </dgm:pt>
    <dgm:pt modelId="{C1BE39F8-98F9-4D1E-9AE5-5105EF607DB7}" type="pres">
      <dgm:prSet presAssocID="{140346B1-B5AA-44A4-A32A-D4069CC404F0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AD02442-B03D-436F-AABD-997E210DD213}" type="pres">
      <dgm:prSet presAssocID="{140346B1-B5AA-44A4-A32A-D4069CC404F0}" presName="hierChild4" presStyleCnt="0"/>
      <dgm:spPr/>
      <dgm:t>
        <a:bodyPr/>
        <a:lstStyle/>
        <a:p>
          <a:endParaRPr lang="cs-CZ"/>
        </a:p>
      </dgm:t>
    </dgm:pt>
  </dgm:ptLst>
  <dgm:cxnLst>
    <dgm:cxn modelId="{97791AD9-FCAE-4856-98D3-A62EA2D36F2E}" type="presOf" srcId="{2CBB77A2-99CE-4A9D-BBFF-900B59C72B81}" destId="{058568F3-EF66-4D47-9F1F-15045B4D4CC4}" srcOrd="0" destOrd="0" presId="urn:microsoft.com/office/officeart/2005/8/layout/hierarchy1"/>
    <dgm:cxn modelId="{CBD1642B-C42E-47FE-AFF5-CFDA4C6D3446}" srcId="{2CBB77A2-99CE-4A9D-BBFF-900B59C72B81}" destId="{140346B1-B5AA-44A4-A32A-D4069CC404F0}" srcOrd="0" destOrd="0" parTransId="{59D48603-181E-4F04-BD12-33E29378A4BB}" sibTransId="{BDCB6C62-53CC-4A1D-A6B7-181C01BCAB85}"/>
    <dgm:cxn modelId="{D4AEF097-80ED-4C80-AB3C-97AC37C5930D}" type="presOf" srcId="{A060A159-E64E-427C-8636-10A7B00D348A}" destId="{D3439DCB-DBBA-4708-B497-6A1E50C3B38A}" srcOrd="0" destOrd="0" presId="urn:microsoft.com/office/officeart/2005/8/layout/hierarchy1"/>
    <dgm:cxn modelId="{EA3F4BBA-8C58-41E9-B93F-97E53CD6425E}" type="presOf" srcId="{59D48603-181E-4F04-BD12-33E29378A4BB}" destId="{A738EF34-1AF2-4C72-B21C-04066692CDDC}" srcOrd="0" destOrd="0" presId="urn:microsoft.com/office/officeart/2005/8/layout/hierarchy1"/>
    <dgm:cxn modelId="{D9DFBD9B-E560-4CA8-BC3C-051F48017CD5}" type="presOf" srcId="{CD0153DA-7F6D-43DB-A9CC-1A60A541D0E4}" destId="{A9FB815F-268A-427B-BA65-4DD515DEF751}" srcOrd="0" destOrd="0" presId="urn:microsoft.com/office/officeart/2005/8/layout/hierarchy1"/>
    <dgm:cxn modelId="{DB43A3E4-2624-4A15-A542-7DBC538C1DD0}" srcId="{A060A159-E64E-427C-8636-10A7B00D348A}" destId="{59DC3FA3-4A33-4582-9BAB-D919AE88B40D}" srcOrd="0" destOrd="0" parTransId="{5516CFE3-AD07-430C-9EC5-6D3076E9E5F9}" sibTransId="{792027A5-3400-4609-9DCE-90ACCFFE4DC2}"/>
    <dgm:cxn modelId="{2382B910-7ECC-4C34-A1D7-112676804653}" type="presOf" srcId="{5516CFE3-AD07-430C-9EC5-6D3076E9E5F9}" destId="{2A20E6B4-9CB1-461B-9B57-3438C51EA84B}" srcOrd="0" destOrd="0" presId="urn:microsoft.com/office/officeart/2005/8/layout/hierarchy1"/>
    <dgm:cxn modelId="{E3E3F9DA-E8C3-42F1-B2FC-085892675C41}" srcId="{59DC3FA3-4A33-4582-9BAB-D919AE88B40D}" destId="{630B470D-BA19-49DC-9A7A-B5E0DD5A20C2}" srcOrd="0" destOrd="0" parTransId="{A99182A1-5892-4C48-BCC9-96726C0989BE}" sibTransId="{8E78EE65-8581-47BF-8D5D-86C0908B29CB}"/>
    <dgm:cxn modelId="{D3FC3CAF-74B2-4BE2-ABDD-79B9789C8E01}" type="presOf" srcId="{59DC3FA3-4A33-4582-9BAB-D919AE88B40D}" destId="{DF90CFE7-FC58-4A11-8949-338166563788}" srcOrd="0" destOrd="0" presId="urn:microsoft.com/office/officeart/2005/8/layout/hierarchy1"/>
    <dgm:cxn modelId="{44A7CF60-2C64-4B2D-BCF7-AD3C6F38FC99}" type="presOf" srcId="{140346B1-B5AA-44A4-A32A-D4069CC404F0}" destId="{C1BE39F8-98F9-4D1E-9AE5-5105EF607DB7}" srcOrd="0" destOrd="0" presId="urn:microsoft.com/office/officeart/2005/8/layout/hierarchy1"/>
    <dgm:cxn modelId="{CF368CEE-C2AD-4692-972C-8C28DF670F3C}" srcId="{474F2FAD-82CA-4613-B432-C6A6B5172135}" destId="{A060A159-E64E-427C-8636-10A7B00D348A}" srcOrd="0" destOrd="0" parTransId="{59CA7468-9C48-4EE0-AF7A-102BA7F04834}" sibTransId="{997597BD-9B85-4705-95BD-F8E298BB61EF}"/>
    <dgm:cxn modelId="{911853B5-58CE-4ED4-B692-7A8B1D16284E}" srcId="{A060A159-E64E-427C-8636-10A7B00D348A}" destId="{2CBB77A2-99CE-4A9D-BBFF-900B59C72B81}" srcOrd="1" destOrd="0" parTransId="{CD0153DA-7F6D-43DB-A9CC-1A60A541D0E4}" sibTransId="{B0119879-0404-49BB-96B7-5385CE293A87}"/>
    <dgm:cxn modelId="{74D4D192-5A9F-4B9C-BF8D-1BCAEE4708FB}" type="presOf" srcId="{474F2FAD-82CA-4613-B432-C6A6B5172135}" destId="{14A395E0-DFB3-41A2-A73B-6E50CC071C02}" srcOrd="0" destOrd="0" presId="urn:microsoft.com/office/officeart/2005/8/layout/hierarchy1"/>
    <dgm:cxn modelId="{CBFFD82A-E080-4428-9C42-1401A571E7BF}" type="presOf" srcId="{A99182A1-5892-4C48-BCC9-96726C0989BE}" destId="{DA060EFE-A3AF-4052-8532-B5DCB8BA6D8F}" srcOrd="0" destOrd="0" presId="urn:microsoft.com/office/officeart/2005/8/layout/hierarchy1"/>
    <dgm:cxn modelId="{918FA73C-EB76-4A6A-A33A-963276D766CB}" type="presOf" srcId="{630B470D-BA19-49DC-9A7A-B5E0DD5A20C2}" destId="{BCF947E5-6D77-4064-8B65-FA656901A412}" srcOrd="0" destOrd="0" presId="urn:microsoft.com/office/officeart/2005/8/layout/hierarchy1"/>
    <dgm:cxn modelId="{0EECC289-4696-439C-A98B-78616BB67CE2}" type="presParOf" srcId="{14A395E0-DFB3-41A2-A73B-6E50CC071C02}" destId="{D9CCF2A0-E81C-4682-9213-730AE18107F8}" srcOrd="0" destOrd="0" presId="urn:microsoft.com/office/officeart/2005/8/layout/hierarchy1"/>
    <dgm:cxn modelId="{554182C5-0AB5-432E-96E9-E1C5DF20ACE2}" type="presParOf" srcId="{D9CCF2A0-E81C-4682-9213-730AE18107F8}" destId="{12538B0D-DD69-42BC-857A-95AB64C27DC4}" srcOrd="0" destOrd="0" presId="urn:microsoft.com/office/officeart/2005/8/layout/hierarchy1"/>
    <dgm:cxn modelId="{B44F517E-CCD6-45DA-BE77-81E9EABBFCD1}" type="presParOf" srcId="{12538B0D-DD69-42BC-857A-95AB64C27DC4}" destId="{BEABE5EE-4A0B-4463-B4AA-E21E146A61A6}" srcOrd="0" destOrd="0" presId="urn:microsoft.com/office/officeart/2005/8/layout/hierarchy1"/>
    <dgm:cxn modelId="{A5460DED-DB10-4221-BE84-F9A84369A056}" type="presParOf" srcId="{12538B0D-DD69-42BC-857A-95AB64C27DC4}" destId="{D3439DCB-DBBA-4708-B497-6A1E50C3B38A}" srcOrd="1" destOrd="0" presId="urn:microsoft.com/office/officeart/2005/8/layout/hierarchy1"/>
    <dgm:cxn modelId="{752FDC4D-A517-4970-B5B7-2C8EE5F5177B}" type="presParOf" srcId="{D9CCF2A0-E81C-4682-9213-730AE18107F8}" destId="{AF891B42-AFC5-412B-86F1-25E6F7DC9181}" srcOrd="1" destOrd="0" presId="urn:microsoft.com/office/officeart/2005/8/layout/hierarchy1"/>
    <dgm:cxn modelId="{01809DF9-A88D-430F-9CFE-DFFE9E071B5F}" type="presParOf" srcId="{AF891B42-AFC5-412B-86F1-25E6F7DC9181}" destId="{2A20E6B4-9CB1-461B-9B57-3438C51EA84B}" srcOrd="0" destOrd="0" presId="urn:microsoft.com/office/officeart/2005/8/layout/hierarchy1"/>
    <dgm:cxn modelId="{4FE861F9-9FEF-4927-9050-5E64717E0550}" type="presParOf" srcId="{AF891B42-AFC5-412B-86F1-25E6F7DC9181}" destId="{84CB96B3-5AE8-407E-87A2-AB6FEEAE8489}" srcOrd="1" destOrd="0" presId="urn:microsoft.com/office/officeart/2005/8/layout/hierarchy1"/>
    <dgm:cxn modelId="{B1464D43-D817-41C8-8F86-6AB7ABE83F19}" type="presParOf" srcId="{84CB96B3-5AE8-407E-87A2-AB6FEEAE8489}" destId="{EA23A209-522D-4B6F-8B39-6A6CA483308C}" srcOrd="0" destOrd="0" presId="urn:microsoft.com/office/officeart/2005/8/layout/hierarchy1"/>
    <dgm:cxn modelId="{85A17C8F-F6DF-41F6-964E-25A77074E055}" type="presParOf" srcId="{EA23A209-522D-4B6F-8B39-6A6CA483308C}" destId="{95E07AEE-C0FC-4420-801F-769B5AB8BD57}" srcOrd="0" destOrd="0" presId="urn:microsoft.com/office/officeart/2005/8/layout/hierarchy1"/>
    <dgm:cxn modelId="{4FE49590-1A1F-4A57-95FC-BE83581DEAF0}" type="presParOf" srcId="{EA23A209-522D-4B6F-8B39-6A6CA483308C}" destId="{DF90CFE7-FC58-4A11-8949-338166563788}" srcOrd="1" destOrd="0" presId="urn:microsoft.com/office/officeart/2005/8/layout/hierarchy1"/>
    <dgm:cxn modelId="{526ED945-952B-4794-AAC9-1F7D62B168A0}" type="presParOf" srcId="{84CB96B3-5AE8-407E-87A2-AB6FEEAE8489}" destId="{433907BB-EDA5-4BB1-BFAE-1CE669C29FCE}" srcOrd="1" destOrd="0" presId="urn:microsoft.com/office/officeart/2005/8/layout/hierarchy1"/>
    <dgm:cxn modelId="{7876C5E2-A7D9-4370-81F2-B929400DCA23}" type="presParOf" srcId="{433907BB-EDA5-4BB1-BFAE-1CE669C29FCE}" destId="{DA060EFE-A3AF-4052-8532-B5DCB8BA6D8F}" srcOrd="0" destOrd="0" presId="urn:microsoft.com/office/officeart/2005/8/layout/hierarchy1"/>
    <dgm:cxn modelId="{E57B11C0-C796-4294-8668-0BA723D6D54D}" type="presParOf" srcId="{433907BB-EDA5-4BB1-BFAE-1CE669C29FCE}" destId="{C4C47005-D1DA-4D4C-AACD-8FD80ABB0FA8}" srcOrd="1" destOrd="0" presId="urn:microsoft.com/office/officeart/2005/8/layout/hierarchy1"/>
    <dgm:cxn modelId="{C04431AC-597D-4388-B241-968E2E41622E}" type="presParOf" srcId="{C4C47005-D1DA-4D4C-AACD-8FD80ABB0FA8}" destId="{DE79FF8B-3B7E-4CCD-906E-0F3A0CFCC30B}" srcOrd="0" destOrd="0" presId="urn:microsoft.com/office/officeart/2005/8/layout/hierarchy1"/>
    <dgm:cxn modelId="{B2B9E2F6-F5CD-4FC7-80C6-9A9197DC0B33}" type="presParOf" srcId="{DE79FF8B-3B7E-4CCD-906E-0F3A0CFCC30B}" destId="{B432474F-5397-4E25-9CAC-35FDB08C709C}" srcOrd="0" destOrd="0" presId="urn:microsoft.com/office/officeart/2005/8/layout/hierarchy1"/>
    <dgm:cxn modelId="{4A72DDC5-0D0F-4057-8639-FDB61A521E82}" type="presParOf" srcId="{DE79FF8B-3B7E-4CCD-906E-0F3A0CFCC30B}" destId="{BCF947E5-6D77-4064-8B65-FA656901A412}" srcOrd="1" destOrd="0" presId="urn:microsoft.com/office/officeart/2005/8/layout/hierarchy1"/>
    <dgm:cxn modelId="{6051B2D5-C001-4657-B0A7-A4472719C9F3}" type="presParOf" srcId="{C4C47005-D1DA-4D4C-AACD-8FD80ABB0FA8}" destId="{086852D4-49FF-49D9-8D5C-EBF3D5DB5585}" srcOrd="1" destOrd="0" presId="urn:microsoft.com/office/officeart/2005/8/layout/hierarchy1"/>
    <dgm:cxn modelId="{49B3FD44-D818-4CD3-8D5A-E1490BE3890B}" type="presParOf" srcId="{AF891B42-AFC5-412B-86F1-25E6F7DC9181}" destId="{A9FB815F-268A-427B-BA65-4DD515DEF751}" srcOrd="2" destOrd="0" presId="urn:microsoft.com/office/officeart/2005/8/layout/hierarchy1"/>
    <dgm:cxn modelId="{1BAF8CAE-B3DF-4E17-8C1F-93D15181DC22}" type="presParOf" srcId="{AF891B42-AFC5-412B-86F1-25E6F7DC9181}" destId="{E62303D4-03AF-4CD9-92B3-A4716013D310}" srcOrd="3" destOrd="0" presId="urn:microsoft.com/office/officeart/2005/8/layout/hierarchy1"/>
    <dgm:cxn modelId="{1405CD95-383C-4BE4-A90F-921CBCF8E127}" type="presParOf" srcId="{E62303D4-03AF-4CD9-92B3-A4716013D310}" destId="{5EC2653D-5E53-4A63-81FC-6E379C89C8BC}" srcOrd="0" destOrd="0" presId="urn:microsoft.com/office/officeart/2005/8/layout/hierarchy1"/>
    <dgm:cxn modelId="{091D2990-4B2C-4533-9DAD-B8E3C96DDB77}" type="presParOf" srcId="{5EC2653D-5E53-4A63-81FC-6E379C89C8BC}" destId="{999925BE-A644-46A8-8851-4AECDB5B8D5B}" srcOrd="0" destOrd="0" presId="urn:microsoft.com/office/officeart/2005/8/layout/hierarchy1"/>
    <dgm:cxn modelId="{42424F5A-3AC7-4361-BD52-33C92C1AD81B}" type="presParOf" srcId="{5EC2653D-5E53-4A63-81FC-6E379C89C8BC}" destId="{058568F3-EF66-4D47-9F1F-15045B4D4CC4}" srcOrd="1" destOrd="0" presId="urn:microsoft.com/office/officeart/2005/8/layout/hierarchy1"/>
    <dgm:cxn modelId="{CADA96BA-0085-4D56-B007-88512F8E3FD8}" type="presParOf" srcId="{E62303D4-03AF-4CD9-92B3-A4716013D310}" destId="{0BC9D5D8-8451-4D5A-9E85-25F3F967659E}" srcOrd="1" destOrd="0" presId="urn:microsoft.com/office/officeart/2005/8/layout/hierarchy1"/>
    <dgm:cxn modelId="{38E0D501-0CAD-4C5C-AB33-BC0A5149D20A}" type="presParOf" srcId="{0BC9D5D8-8451-4D5A-9E85-25F3F967659E}" destId="{A738EF34-1AF2-4C72-B21C-04066692CDDC}" srcOrd="0" destOrd="0" presId="urn:microsoft.com/office/officeart/2005/8/layout/hierarchy1"/>
    <dgm:cxn modelId="{9AB1300B-828A-42ED-8A0A-9949382D55FF}" type="presParOf" srcId="{0BC9D5D8-8451-4D5A-9E85-25F3F967659E}" destId="{7E0760FB-3396-4CC3-AAED-5CDE1306ABC5}" srcOrd="1" destOrd="0" presId="urn:microsoft.com/office/officeart/2005/8/layout/hierarchy1"/>
    <dgm:cxn modelId="{C9DAFB6E-DF1D-4D59-9B30-F20E5A43BA42}" type="presParOf" srcId="{7E0760FB-3396-4CC3-AAED-5CDE1306ABC5}" destId="{E0B492BE-3FB0-4139-83BB-96C310440005}" srcOrd="0" destOrd="0" presId="urn:microsoft.com/office/officeart/2005/8/layout/hierarchy1"/>
    <dgm:cxn modelId="{71855BC4-3EE1-41E0-B5E3-18EC214C6671}" type="presParOf" srcId="{E0B492BE-3FB0-4139-83BB-96C310440005}" destId="{6AE6D49A-8F61-4440-A80E-83FDB99EEC2F}" srcOrd="0" destOrd="0" presId="urn:microsoft.com/office/officeart/2005/8/layout/hierarchy1"/>
    <dgm:cxn modelId="{3C3C963E-09B0-4E43-81FE-7C4AE0B6F15F}" type="presParOf" srcId="{E0B492BE-3FB0-4139-83BB-96C310440005}" destId="{C1BE39F8-98F9-4D1E-9AE5-5105EF607DB7}" srcOrd="1" destOrd="0" presId="urn:microsoft.com/office/officeart/2005/8/layout/hierarchy1"/>
    <dgm:cxn modelId="{AAA1E954-B005-4FF1-B788-FB198BFFE736}" type="presParOf" srcId="{7E0760FB-3396-4CC3-AAED-5CDE1306ABC5}" destId="{6AD02442-B03D-436F-AABD-997E210DD21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38EF34-1AF2-4C72-B21C-04066692CDDC}">
      <dsp:nvSpPr>
        <dsp:cNvPr id="0" name=""/>
        <dsp:cNvSpPr/>
      </dsp:nvSpPr>
      <dsp:spPr>
        <a:xfrm>
          <a:off x="4730918" y="2932020"/>
          <a:ext cx="91440" cy="547630"/>
        </a:xfrm>
        <a:custGeom>
          <a:avLst/>
          <a:gdLst/>
          <a:ahLst/>
          <a:cxnLst/>
          <a:rect l="0" t="0" r="0" b="0"/>
          <a:pathLst>
            <a:path>
              <a:moveTo>
                <a:pt x="134244" y="0"/>
              </a:moveTo>
              <a:lnTo>
                <a:pt x="134244" y="373737"/>
              </a:lnTo>
              <a:lnTo>
                <a:pt x="45720" y="373737"/>
              </a:lnTo>
              <a:lnTo>
                <a:pt x="45720" y="547630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FB815F-268A-427B-BA65-4DD515DEF751}">
      <dsp:nvSpPr>
        <dsp:cNvPr id="0" name=""/>
        <dsp:cNvSpPr/>
      </dsp:nvSpPr>
      <dsp:spPr>
        <a:xfrm>
          <a:off x="3319117" y="1229328"/>
          <a:ext cx="1546045" cy="5107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6833"/>
              </a:lnTo>
              <a:lnTo>
                <a:pt x="1546045" y="336833"/>
              </a:lnTo>
              <a:lnTo>
                <a:pt x="1546045" y="51072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060EFE-A3AF-4052-8532-B5DCB8BA6D8F}">
      <dsp:nvSpPr>
        <dsp:cNvPr id="0" name=""/>
        <dsp:cNvSpPr/>
      </dsp:nvSpPr>
      <dsp:spPr>
        <a:xfrm>
          <a:off x="1940809" y="2932020"/>
          <a:ext cx="541583" cy="5476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3737"/>
              </a:lnTo>
              <a:lnTo>
                <a:pt x="541583" y="373737"/>
              </a:lnTo>
              <a:lnTo>
                <a:pt x="541583" y="547630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20E6B4-9CB1-461B-9B57-3438C51EA84B}">
      <dsp:nvSpPr>
        <dsp:cNvPr id="0" name=""/>
        <dsp:cNvSpPr/>
      </dsp:nvSpPr>
      <dsp:spPr>
        <a:xfrm>
          <a:off x="1940809" y="1229328"/>
          <a:ext cx="1378307" cy="510727"/>
        </a:xfrm>
        <a:custGeom>
          <a:avLst/>
          <a:gdLst/>
          <a:ahLst/>
          <a:cxnLst/>
          <a:rect l="0" t="0" r="0" b="0"/>
          <a:pathLst>
            <a:path>
              <a:moveTo>
                <a:pt x="1378307" y="0"/>
              </a:moveTo>
              <a:lnTo>
                <a:pt x="1378307" y="336833"/>
              </a:lnTo>
              <a:lnTo>
                <a:pt x="0" y="336833"/>
              </a:lnTo>
              <a:lnTo>
                <a:pt x="0" y="51072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ABE5EE-4A0B-4463-B4AA-E21E146A61A6}">
      <dsp:nvSpPr>
        <dsp:cNvPr id="0" name=""/>
        <dsp:cNvSpPr/>
      </dsp:nvSpPr>
      <dsp:spPr>
        <a:xfrm>
          <a:off x="2380562" y="37364"/>
          <a:ext cx="1877109" cy="11919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>
          <a:glow rad="101500">
            <a:schemeClr val="accent1">
              <a:hueOff val="0"/>
              <a:satOff val="0"/>
              <a:lumOff val="0"/>
              <a:alphaOff val="0"/>
              <a:alpha val="42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glow" dir="t">
            <a:rot lat="0" lon="0" rev="4800000"/>
          </a:lightRig>
        </a:scene3d>
        <a:sp3d prstMaterial="powder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3439DCB-DBBA-4708-B497-6A1E50C3B38A}">
      <dsp:nvSpPr>
        <dsp:cNvPr id="0" name=""/>
        <dsp:cNvSpPr/>
      </dsp:nvSpPr>
      <dsp:spPr>
        <a:xfrm>
          <a:off x="2589130" y="235503"/>
          <a:ext cx="1877109" cy="1191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lt1">
              <a:alpha val="9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7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 smtClean="0">
              <a:latin typeface="+mn-lt"/>
              <a:cs typeface="Times New Roman" pitchFamily="18" charset="0"/>
            </a:rPr>
            <a:t>Rodina</a:t>
          </a:r>
          <a:endParaRPr lang="cs-CZ" sz="2400" b="1" kern="1200" dirty="0">
            <a:latin typeface="+mn-lt"/>
            <a:cs typeface="Times New Roman" pitchFamily="18" charset="0"/>
          </a:endParaRPr>
        </a:p>
      </dsp:txBody>
      <dsp:txXfrm>
        <a:off x="2624041" y="270414"/>
        <a:ext cx="1807287" cy="1122142"/>
      </dsp:txXfrm>
    </dsp:sp>
    <dsp:sp modelId="{95E07AEE-C0FC-4420-801F-769B5AB8BD57}">
      <dsp:nvSpPr>
        <dsp:cNvPr id="0" name=""/>
        <dsp:cNvSpPr/>
      </dsp:nvSpPr>
      <dsp:spPr>
        <a:xfrm>
          <a:off x="1002255" y="1740056"/>
          <a:ext cx="1877109" cy="11919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>
          <a:glow rad="101500">
            <a:schemeClr val="accent1">
              <a:hueOff val="0"/>
              <a:satOff val="0"/>
              <a:lumOff val="0"/>
              <a:alphaOff val="0"/>
              <a:alpha val="42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glow" dir="t">
            <a:rot lat="0" lon="0" rev="4800000"/>
          </a:lightRig>
        </a:scene3d>
        <a:sp3d prstMaterial="powder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F90CFE7-FC58-4A11-8949-338166563788}">
      <dsp:nvSpPr>
        <dsp:cNvPr id="0" name=""/>
        <dsp:cNvSpPr/>
      </dsp:nvSpPr>
      <dsp:spPr>
        <a:xfrm>
          <a:off x="1210822" y="1938195"/>
          <a:ext cx="1877109" cy="1191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lt1">
              <a:alpha val="9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7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 smtClean="0">
              <a:latin typeface="+mn-lt"/>
              <a:cs typeface="Times New Roman" pitchFamily="18" charset="0"/>
            </a:rPr>
            <a:t>Základní rodina</a:t>
          </a:r>
          <a:endParaRPr lang="cs-CZ" sz="2400" b="1" kern="1200" dirty="0">
            <a:latin typeface="+mn-lt"/>
            <a:cs typeface="Times New Roman" pitchFamily="18" charset="0"/>
          </a:endParaRPr>
        </a:p>
      </dsp:txBody>
      <dsp:txXfrm>
        <a:off x="1245733" y="1973106"/>
        <a:ext cx="1807287" cy="1122142"/>
      </dsp:txXfrm>
    </dsp:sp>
    <dsp:sp modelId="{B432474F-5397-4E25-9CAC-35FDB08C709C}">
      <dsp:nvSpPr>
        <dsp:cNvPr id="0" name=""/>
        <dsp:cNvSpPr/>
      </dsp:nvSpPr>
      <dsp:spPr>
        <a:xfrm>
          <a:off x="1543838" y="3479651"/>
          <a:ext cx="1877109" cy="11919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>
          <a:glow rad="101500">
            <a:schemeClr val="accent1">
              <a:hueOff val="0"/>
              <a:satOff val="0"/>
              <a:lumOff val="0"/>
              <a:alphaOff val="0"/>
              <a:alpha val="42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glow" dir="t">
            <a:rot lat="0" lon="0" rev="4800000"/>
          </a:lightRig>
        </a:scene3d>
        <a:sp3d prstMaterial="powder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CF947E5-6D77-4064-8B65-FA656901A412}">
      <dsp:nvSpPr>
        <dsp:cNvPr id="0" name=""/>
        <dsp:cNvSpPr/>
      </dsp:nvSpPr>
      <dsp:spPr>
        <a:xfrm>
          <a:off x="1752406" y="3677790"/>
          <a:ext cx="1877109" cy="1191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lt1">
              <a:alpha val="9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7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dirty="0" smtClean="0">
              <a:latin typeface="+mn-lt"/>
              <a:cs typeface="Times New Roman" pitchFamily="18" charset="0"/>
            </a:rPr>
            <a:t>tvořena: mužem, ženou a jejich dětmi</a:t>
          </a:r>
          <a:endParaRPr lang="cs-CZ" sz="1400" kern="1200" dirty="0">
            <a:latin typeface="+mn-lt"/>
            <a:cs typeface="Times New Roman" pitchFamily="18" charset="0"/>
          </a:endParaRPr>
        </a:p>
      </dsp:txBody>
      <dsp:txXfrm>
        <a:off x="1787317" y="3712701"/>
        <a:ext cx="1807287" cy="1122142"/>
      </dsp:txXfrm>
    </dsp:sp>
    <dsp:sp modelId="{999925BE-A644-46A8-8851-4AECDB5B8D5B}">
      <dsp:nvSpPr>
        <dsp:cNvPr id="0" name=""/>
        <dsp:cNvSpPr/>
      </dsp:nvSpPr>
      <dsp:spPr>
        <a:xfrm>
          <a:off x="3926608" y="1740056"/>
          <a:ext cx="1877109" cy="11919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>
          <a:glow rad="101500">
            <a:schemeClr val="accent1">
              <a:hueOff val="0"/>
              <a:satOff val="0"/>
              <a:lumOff val="0"/>
              <a:alphaOff val="0"/>
              <a:alpha val="42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glow" dir="t">
            <a:rot lat="0" lon="0" rev="4800000"/>
          </a:lightRig>
        </a:scene3d>
        <a:sp3d prstMaterial="powder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58568F3-EF66-4D47-9F1F-15045B4D4CC4}">
      <dsp:nvSpPr>
        <dsp:cNvPr id="0" name=""/>
        <dsp:cNvSpPr/>
      </dsp:nvSpPr>
      <dsp:spPr>
        <a:xfrm>
          <a:off x="4135176" y="1938195"/>
          <a:ext cx="1877109" cy="1191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lt1">
              <a:alpha val="9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7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 smtClean="0">
              <a:latin typeface="+mn-lt"/>
              <a:cs typeface="Times New Roman" pitchFamily="18" charset="0"/>
            </a:rPr>
            <a:t>Rozšířená rodina</a:t>
          </a:r>
          <a:endParaRPr lang="cs-CZ" sz="2400" b="1" kern="1200" dirty="0">
            <a:latin typeface="+mn-lt"/>
            <a:cs typeface="Times New Roman" pitchFamily="18" charset="0"/>
          </a:endParaRPr>
        </a:p>
      </dsp:txBody>
      <dsp:txXfrm>
        <a:off x="4170087" y="1973106"/>
        <a:ext cx="1807287" cy="1122142"/>
      </dsp:txXfrm>
    </dsp:sp>
    <dsp:sp modelId="{6AE6D49A-8F61-4440-A80E-83FDB99EEC2F}">
      <dsp:nvSpPr>
        <dsp:cNvPr id="0" name=""/>
        <dsp:cNvSpPr/>
      </dsp:nvSpPr>
      <dsp:spPr>
        <a:xfrm>
          <a:off x="3838083" y="3479651"/>
          <a:ext cx="1877109" cy="11919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>
          <a:glow rad="101500">
            <a:schemeClr val="accent1">
              <a:hueOff val="0"/>
              <a:satOff val="0"/>
              <a:lumOff val="0"/>
              <a:alphaOff val="0"/>
              <a:alpha val="42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glow" dir="t">
            <a:rot lat="0" lon="0" rev="4800000"/>
          </a:lightRig>
        </a:scene3d>
        <a:sp3d prstMaterial="powder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1BE39F8-98F9-4D1E-9AE5-5105EF607DB7}">
      <dsp:nvSpPr>
        <dsp:cNvPr id="0" name=""/>
        <dsp:cNvSpPr/>
      </dsp:nvSpPr>
      <dsp:spPr>
        <a:xfrm>
          <a:off x="4046651" y="3677790"/>
          <a:ext cx="1877109" cy="1191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lt1">
              <a:alpha val="9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7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kern="1200" dirty="0" smtClean="0">
              <a:latin typeface="+mn-lt"/>
              <a:cs typeface="Times New Roman" pitchFamily="18" charset="0"/>
            </a:rPr>
            <a:t>rozšířena </a:t>
          </a:r>
          <a:br>
            <a:rPr lang="cs-CZ" sz="1400" kern="1200" dirty="0" smtClean="0">
              <a:latin typeface="+mn-lt"/>
              <a:cs typeface="Times New Roman" pitchFamily="18" charset="0"/>
            </a:rPr>
          </a:br>
          <a:r>
            <a:rPr lang="cs-CZ" sz="1400" kern="1200" dirty="0" smtClean="0">
              <a:latin typeface="+mn-lt"/>
              <a:cs typeface="Times New Roman" pitchFamily="18" charset="0"/>
            </a:rPr>
            <a:t>o prarodiče, strýce, tety, sestřenice, bratrance</a:t>
          </a:r>
          <a:endParaRPr lang="cs-CZ" sz="1400" kern="1200" dirty="0">
            <a:latin typeface="+mn-lt"/>
            <a:cs typeface="Times New Roman" pitchFamily="18" charset="0"/>
          </a:endParaRPr>
        </a:p>
      </dsp:txBody>
      <dsp:txXfrm>
        <a:off x="4081562" y="3712701"/>
        <a:ext cx="1807287" cy="11221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9B9DD-1609-4859-AF73-C53F69C1B1B1}" type="datetimeFigureOut">
              <a:rPr lang="cs-CZ" smtClean="0"/>
              <a:pPr/>
              <a:t>28.10.2014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79" y="4666139"/>
            <a:ext cx="5447030" cy="44205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7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9FA9E-23EF-4CD6-8917-2E53D7490B6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73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Obdélní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élní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římá spojnice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Přímá spojnice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nice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nice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Přímá spojnice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élní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á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á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á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á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á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Obdélní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nice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římá spojnice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nice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nice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Přímá spojnice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élní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á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á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á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á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á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Přímá spojnice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nice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8" name="Přímá spojnice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nice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á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pro obsah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3" name="Zástupný symbol pro zápatí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á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0" name="Přímá spojnice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římá spojnice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Přímá spojnice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Přímá spojnice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pro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římá spojnice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á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304460"/>
              </p:ext>
            </p:extLst>
          </p:nvPr>
        </p:nvGraphicFramePr>
        <p:xfrm>
          <a:off x="1763688" y="2060848"/>
          <a:ext cx="6696744" cy="412496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smtClean="0"/>
                        <a:t>Soukromé </a:t>
                      </a:r>
                      <a:r>
                        <a:rPr lang="cs-CZ" sz="1600" b="1" dirty="0" smtClean="0"/>
                        <a:t>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VY_32_INOVACE_1213 Rodinné právo, rodina, sňatek, manželství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Právo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</a:t>
                      </a:r>
                      <a:r>
                        <a:rPr lang="cs-CZ" sz="1600" baseline="0" dirty="0" smtClean="0"/>
                        <a:t> – </a:t>
                      </a:r>
                      <a:r>
                        <a:rPr lang="cs-CZ" sz="1600" baseline="0" dirty="0" smtClean="0"/>
                        <a:t>3. </a:t>
                      </a:r>
                      <a:r>
                        <a:rPr lang="cs-CZ" sz="1600" baseline="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Kamila Rybínová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5.11.2013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Žáci se seznámí se základními pojmy z oblasti rodinného práva.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 samostudium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sz="1200" b="1" dirty="0" smtClean="0"/>
                        <a:t>Publikované</a:t>
                      </a:r>
                      <a:r>
                        <a:rPr lang="cs-CZ" sz="1200" b="1" baseline="0" dirty="0" smtClean="0"/>
                        <a:t> m</a:t>
                      </a:r>
                      <a:r>
                        <a:rPr lang="cs-CZ" sz="1200" b="1" dirty="0" smtClean="0"/>
                        <a:t>ateriály pochází ze zdrojů autora.</a:t>
                      </a:r>
                      <a:endParaRPr lang="cs-CZ" sz="12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0867"/>
            <a:ext cx="5760720" cy="125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47664" y="286937"/>
            <a:ext cx="7386024" cy="45719"/>
          </a:xfrm>
        </p:spPr>
        <p:txBody>
          <a:bodyPr>
            <a:normAutofit fontScale="90000"/>
          </a:bodyPr>
          <a:lstStyle/>
          <a:p>
            <a:pPr lvl="0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dirty="0" smtClean="0">
                <a:latin typeface="Times New Roman" pitchFamily="18" charset="0"/>
                <a:cs typeface="Times New Roman" pitchFamily="18" charset="0"/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1259632" y="836712"/>
            <a:ext cx="7498080" cy="5483696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cs-CZ" sz="1800" b="1" dirty="0" smtClean="0">
                <a:cs typeface="Times New Roman" pitchFamily="18" charset="0"/>
              </a:rPr>
              <a:t>①</a:t>
            </a:r>
            <a:r>
              <a:rPr lang="cs-CZ" sz="1800" dirty="0" smtClean="0">
                <a:cs typeface="Times New Roman" pitchFamily="18" charset="0"/>
              </a:rPr>
              <a:t> </a:t>
            </a:r>
            <a:r>
              <a:rPr lang="cs-CZ" sz="1800" b="1" dirty="0" smtClean="0">
                <a:cs typeface="Times New Roman" pitchFamily="18" charset="0"/>
              </a:rPr>
              <a:t>Občanský sňatek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cs-CZ" sz="1800" dirty="0" smtClean="0">
                <a:cs typeface="Times New Roman" pitchFamily="18" charset="0"/>
              </a:rPr>
              <a:t>se uzavírá před státním orgánem (starostou nebo členem zastupitelstva, za přítomnosti matrikáře)</a:t>
            </a:r>
          </a:p>
          <a:p>
            <a:pPr>
              <a:lnSpc>
                <a:spcPct val="110000"/>
              </a:lnSpc>
              <a:buNone/>
            </a:pPr>
            <a:endParaRPr lang="cs-CZ" sz="1800" dirty="0" smtClean="0"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cs-CZ" sz="1800" b="1" dirty="0" smtClean="0">
                <a:cs typeface="Times New Roman" pitchFamily="18" charset="0"/>
              </a:rPr>
              <a:t>② Církevní sňatek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cs-CZ" sz="1800" dirty="0" smtClean="0">
                <a:cs typeface="Times New Roman" pitchFamily="18" charset="0"/>
              </a:rPr>
              <a:t>prohlášení před orgánem státem registrované církve nebo náboženské společnosti</a:t>
            </a:r>
          </a:p>
          <a:p>
            <a:pPr>
              <a:lnSpc>
                <a:spcPct val="150000"/>
              </a:lnSpc>
              <a:buNone/>
            </a:pPr>
            <a:endParaRPr lang="cs-CZ" sz="1800" dirty="0" smtClean="0"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cs-CZ" sz="1800" dirty="0" smtClean="0">
                <a:cs typeface="Times New Roman" pitchFamily="18" charset="0"/>
              </a:rPr>
              <a:t>Obě formy mají stejnou právní závaznost a platí pro ně stejná zákonná pravidla.</a:t>
            </a:r>
          </a:p>
          <a:p>
            <a:pPr>
              <a:lnSpc>
                <a:spcPct val="150000"/>
              </a:lnSpc>
              <a:buNone/>
            </a:pPr>
            <a:endParaRPr lang="cs-CZ" sz="1800" dirty="0" smtClean="0">
              <a:cs typeface="Times New Roman" pitchFamily="18" charset="0"/>
            </a:endParaRPr>
          </a:p>
          <a:p>
            <a:pPr lvl="0">
              <a:lnSpc>
                <a:spcPct val="150000"/>
              </a:lnSpc>
              <a:buFont typeface="Wingdings" pitchFamily="2" charset="2"/>
              <a:buChar char="q"/>
            </a:pPr>
            <a:r>
              <a:rPr lang="cs-CZ" sz="1800" dirty="0" smtClean="0">
                <a:cs typeface="Times New Roman" pitchFamily="18" charset="0"/>
              </a:rPr>
              <a:t>Každé  manželství se zapisuje do matriky, vedené na úřadě obce, v němž má jeden ze snoubenců trvalý pobyt.</a:t>
            </a:r>
          </a:p>
          <a:p>
            <a:pPr algn="ctr">
              <a:lnSpc>
                <a:spcPct val="150000"/>
              </a:lnSpc>
              <a:buNone/>
            </a:pPr>
            <a:endParaRPr lang="cs-CZ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buNone/>
            </a:pPr>
            <a:endParaRPr lang="cs-CZ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dirty="0" smtClean="0">
                <a:latin typeface="Times New Roman" pitchFamily="18" charset="0"/>
                <a:cs typeface="Times New Roman" pitchFamily="18" charset="0"/>
              </a:rPr>
            </a:b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1"/>
          </p:nvPr>
        </p:nvSpPr>
        <p:spPr>
          <a:xfrm>
            <a:off x="1259632" y="404664"/>
            <a:ext cx="7498080" cy="6093296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endParaRPr lang="cs-CZ" sz="3300" b="1" dirty="0" smtClean="0">
              <a:cs typeface="Times New Roman" pitchFamily="18" charset="0"/>
            </a:endParaRPr>
          </a:p>
          <a:p>
            <a:pPr>
              <a:buNone/>
            </a:pPr>
            <a:endParaRPr lang="cs-CZ" sz="3300" b="1" dirty="0">
              <a:cs typeface="Times New Roman" pitchFamily="18" charset="0"/>
            </a:endParaRPr>
          </a:p>
          <a:p>
            <a:pPr>
              <a:buNone/>
            </a:pPr>
            <a:endParaRPr lang="cs-CZ" sz="3300" b="1" dirty="0" smtClean="0">
              <a:cs typeface="Times New Roman" pitchFamily="18" charset="0"/>
            </a:endParaRPr>
          </a:p>
          <a:p>
            <a:pPr>
              <a:buNone/>
            </a:pPr>
            <a:endParaRPr lang="cs-CZ" sz="3300" b="1" dirty="0"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cs-CZ" sz="4500" b="1" dirty="0" smtClean="0">
                <a:cs typeface="Times New Roman" pitchFamily="18" charset="0"/>
              </a:rPr>
              <a:t>③ Sňatek v zastoupení</a:t>
            </a:r>
          </a:p>
          <a:p>
            <a:pPr>
              <a:lnSpc>
                <a:spcPct val="170000"/>
              </a:lnSpc>
              <a:buNone/>
            </a:pPr>
            <a:r>
              <a:rPr lang="cs-CZ" sz="4500" dirty="0" smtClean="0">
                <a:cs typeface="Times New Roman" pitchFamily="18" charset="0"/>
              </a:rPr>
              <a:t>povoluje se pouze ze závažných důvodů na základě plné moci</a:t>
            </a:r>
          </a:p>
          <a:p>
            <a:pPr>
              <a:lnSpc>
                <a:spcPct val="170000"/>
              </a:lnSpc>
              <a:buNone/>
            </a:pPr>
            <a:endParaRPr lang="cs-CZ" sz="4500" dirty="0" smtClean="0"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cs-CZ" sz="4500" b="1" dirty="0" smtClean="0">
                <a:cs typeface="Times New Roman" pitchFamily="18" charset="0"/>
              </a:rPr>
              <a:t>④ Zvláštní formy sňatku</a:t>
            </a:r>
          </a:p>
          <a:p>
            <a:pPr>
              <a:lnSpc>
                <a:spcPct val="170000"/>
              </a:lnSpc>
              <a:buNone/>
            </a:pPr>
            <a:r>
              <a:rPr lang="cs-CZ" sz="4500" dirty="0" smtClean="0">
                <a:cs typeface="Times New Roman" pitchFamily="18" charset="0"/>
              </a:rPr>
              <a:t>atypické uzavírání sňatku ( např. před zastupitelským úřadem ČR</a:t>
            </a:r>
          </a:p>
          <a:p>
            <a:pPr>
              <a:lnSpc>
                <a:spcPct val="170000"/>
              </a:lnSpc>
              <a:buNone/>
            </a:pPr>
            <a:r>
              <a:rPr lang="cs-CZ" sz="4500" dirty="0" smtClean="0">
                <a:cs typeface="Times New Roman" pitchFamily="18" charset="0"/>
              </a:rPr>
              <a:t>v zahraničí, který má oprávnění k tomuto úkonu)  </a:t>
            </a:r>
          </a:p>
          <a:p>
            <a:pPr>
              <a:buNone/>
            </a:pPr>
            <a:endParaRPr lang="cs-CZ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cs-CZ" sz="1600" dirty="0" smtClean="0"/>
              <a:t/>
            </a:r>
            <a:br>
              <a:rPr lang="cs-CZ" sz="1600" dirty="0" smtClean="0"/>
            </a:br>
            <a:endParaRPr lang="cs-CZ" sz="1600" dirty="0" smtClean="0"/>
          </a:p>
          <a:p>
            <a:pPr>
              <a:buNone/>
            </a:pPr>
            <a:r>
              <a:rPr lang="cs-CZ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sz="1600" dirty="0" smtClean="0">
                <a:latin typeface="Times New Roman" pitchFamily="18" charset="0"/>
                <a:cs typeface="Times New Roman" pitchFamily="18" charset="0"/>
              </a:rPr>
            </a:br>
            <a:endParaRPr lang="cs-CZ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dirty="0" smtClean="0">
                <a:latin typeface="Times New Roman" pitchFamily="18" charset="0"/>
                <a:cs typeface="Times New Roman" pitchFamily="18" charset="0"/>
              </a:rPr>
            </a:b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1259632" y="1484784"/>
            <a:ext cx="7467600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1800" b="1" dirty="0">
                <a:cs typeface="Times New Roman" pitchFamily="18" charset="0"/>
              </a:rPr>
              <a:t>⑤ Registrované </a:t>
            </a:r>
            <a:r>
              <a:rPr lang="cs-CZ" sz="1800" b="1" dirty="0" smtClean="0">
                <a:cs typeface="Times New Roman" pitchFamily="18" charset="0"/>
              </a:rPr>
              <a:t>partnerství</a:t>
            </a:r>
          </a:p>
          <a:p>
            <a:pPr>
              <a:buNone/>
            </a:pPr>
            <a:endParaRPr lang="cs-CZ" sz="1800" b="1" dirty="0"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1800" dirty="0">
                <a:cs typeface="Times New Roman" pitchFamily="18" charset="0"/>
              </a:rPr>
              <a:t>    </a:t>
            </a:r>
            <a:r>
              <a:rPr lang="cs-CZ" sz="1800" dirty="0" smtClean="0">
                <a:cs typeface="Times New Roman" pitchFamily="18" charset="0"/>
              </a:rPr>
              <a:t>jde </a:t>
            </a:r>
            <a:r>
              <a:rPr lang="cs-CZ" sz="1800" dirty="0">
                <a:cs typeface="Times New Roman" pitchFamily="18" charset="0"/>
              </a:rPr>
              <a:t>o uzavření partnerství mezi osobami stejného pohlaví </a:t>
            </a:r>
            <a:endParaRPr lang="cs-CZ" sz="1800" dirty="0" smtClean="0"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cs-CZ" sz="1800" dirty="0" smtClean="0">
                <a:cs typeface="Times New Roman" pitchFamily="18" charset="0"/>
              </a:rPr>
              <a:t>          (</a:t>
            </a:r>
            <a:r>
              <a:rPr lang="cs-CZ" sz="1800" dirty="0">
                <a:cs typeface="Times New Roman" pitchFamily="18" charset="0"/>
              </a:rPr>
              <a:t>v ČR lze od roku 2006</a:t>
            </a:r>
            <a:r>
              <a:rPr lang="cs-CZ" sz="1800" dirty="0" smtClean="0">
                <a:cs typeface="Times New Roman" pitchFamily="18" charset="0"/>
              </a:rPr>
              <a:t>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cs typeface="Times New Roman" pitchFamily="18" charset="0"/>
              </a:rPr>
              <a:t>    jde </a:t>
            </a:r>
            <a:r>
              <a:rPr lang="cs-CZ" sz="1800" dirty="0">
                <a:cs typeface="Times New Roman" pitchFamily="18" charset="0"/>
              </a:rPr>
              <a:t>o obdobný svazek jako je </a:t>
            </a:r>
            <a:r>
              <a:rPr lang="cs-CZ" sz="1800" dirty="0" smtClean="0">
                <a:cs typeface="Times New Roman" pitchFamily="18" charset="0"/>
              </a:rPr>
              <a:t>manželství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cs typeface="Times New Roman" pitchFamily="18" charset="0"/>
              </a:rPr>
              <a:t>    nevzniká </a:t>
            </a:r>
            <a:r>
              <a:rPr lang="cs-CZ" sz="1800" dirty="0">
                <a:cs typeface="Times New Roman" pitchFamily="18" charset="0"/>
              </a:rPr>
              <a:t>společné   jmění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cs typeface="Times New Roman" pitchFamily="18" charset="0"/>
              </a:rPr>
              <a:t>    </a:t>
            </a:r>
            <a:r>
              <a:rPr lang="cs-CZ" sz="1800" dirty="0">
                <a:cs typeface="Times New Roman" pitchFamily="18" charset="0"/>
              </a:rPr>
              <a:t>úřad pak provede zápis do knihy registrovaného partnerství a </a:t>
            </a:r>
            <a:r>
              <a:rPr lang="cs-CZ" sz="1800" dirty="0" smtClean="0">
                <a:cs typeface="Times New Roman" pitchFamily="18" charset="0"/>
              </a:rPr>
              <a:t>vydá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sz="1800" dirty="0" smtClean="0">
                <a:cs typeface="Times New Roman" pitchFamily="18" charset="0"/>
              </a:rPr>
              <a:t>         doklad </a:t>
            </a:r>
            <a:r>
              <a:rPr lang="cs-CZ" sz="1800" dirty="0">
                <a:cs typeface="Times New Roman" pitchFamily="18" charset="0"/>
              </a:rPr>
              <a:t>o </a:t>
            </a:r>
            <a:r>
              <a:rPr lang="cs-CZ" sz="1800" dirty="0" smtClean="0">
                <a:cs typeface="Times New Roman" pitchFamily="18" charset="0"/>
              </a:rPr>
              <a:t>registrovaném </a:t>
            </a:r>
            <a:r>
              <a:rPr lang="cs-CZ" sz="1800" dirty="0">
                <a:cs typeface="Times New Roman" pitchFamily="18" charset="0"/>
              </a:rPr>
              <a:t>partnerství </a:t>
            </a:r>
            <a:endParaRPr lang="cs-CZ" sz="1800" dirty="0" smtClean="0"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cs typeface="Times New Roman" pitchFamily="18" charset="0"/>
              </a:rPr>
              <a:t>    partnerství </a:t>
            </a:r>
            <a:r>
              <a:rPr lang="cs-CZ" sz="1800" dirty="0">
                <a:cs typeface="Times New Roman" pitchFamily="18" charset="0"/>
              </a:rPr>
              <a:t>zaniká úmrtím nebo zrušením na základě </a:t>
            </a:r>
            <a:r>
              <a:rPr lang="cs-CZ" sz="1800" dirty="0" smtClean="0">
                <a:cs typeface="Times New Roman" pitchFamily="18" charset="0"/>
              </a:rPr>
              <a:t>rozhodnutí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sz="1800" dirty="0">
                <a:cs typeface="Times New Roman" pitchFamily="18" charset="0"/>
              </a:rPr>
              <a:t> </a:t>
            </a:r>
            <a:r>
              <a:rPr lang="cs-CZ" sz="1800" dirty="0" smtClean="0">
                <a:cs typeface="Times New Roman" pitchFamily="18" charset="0"/>
              </a:rPr>
              <a:t>        soudu</a:t>
            </a:r>
          </a:p>
          <a:p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10690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498080" cy="850106"/>
          </a:xfrm>
        </p:spPr>
        <p:txBody>
          <a:bodyPr>
            <a:noAutofit/>
          </a:bodyPr>
          <a:lstStyle/>
          <a:p>
            <a:pPr algn="ctr"/>
            <a:r>
              <a:rPr lang="cs-CZ" sz="40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/>
            </a:r>
            <a:br>
              <a:rPr lang="cs-CZ" sz="40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cs-CZ" sz="4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/>
            </a:r>
            <a:br>
              <a:rPr lang="cs-CZ" sz="4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cs-CZ" sz="40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/>
            </a:r>
            <a:br>
              <a:rPr lang="cs-CZ" sz="40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cs-CZ" sz="4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/>
            </a:r>
            <a:br>
              <a:rPr lang="cs-CZ" sz="4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cs-CZ" sz="4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/>
            </a:r>
            <a:br>
              <a:rPr lang="cs-CZ" sz="4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cs-CZ" sz="3600" b="1" u="sng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NEPLATNOST MANŽELSTVÍ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1259632" y="1124744"/>
            <a:ext cx="7498080" cy="5123656"/>
          </a:xfrm>
        </p:spPr>
        <p:txBody>
          <a:bodyPr/>
          <a:lstStyle/>
          <a:p>
            <a:endParaRPr lang="cs-CZ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cs-CZ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1800" dirty="0" smtClean="0">
                <a:cs typeface="Times New Roman" pitchFamily="18" charset="0"/>
              </a:rPr>
              <a:t>s </a:t>
            </a:r>
            <a:r>
              <a:rPr lang="cs-CZ" sz="1800" b="1" dirty="0" smtClean="0">
                <a:cs typeface="Times New Roman" pitchFamily="18" charset="0"/>
              </a:rPr>
              <a:t>ženatým mužem nebo vdanou ženou</a:t>
            </a:r>
            <a:r>
              <a:rPr lang="cs-CZ" sz="1800" dirty="0" smtClean="0">
                <a:cs typeface="Times New Roman" pitchFamily="18" charset="0"/>
              </a:rPr>
              <a:t> (bigamie)</a:t>
            </a:r>
          </a:p>
          <a:p>
            <a:pPr marL="0" indent="0">
              <a:buNone/>
            </a:pPr>
            <a:endParaRPr lang="cs-CZ" sz="1800" dirty="0" smtClean="0"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1800" dirty="0" smtClean="0">
                <a:cs typeface="Times New Roman" pitchFamily="18" charset="0"/>
              </a:rPr>
              <a:t>s osobou </a:t>
            </a:r>
            <a:r>
              <a:rPr lang="cs-CZ" sz="1800" b="1" dirty="0" smtClean="0">
                <a:cs typeface="Times New Roman" pitchFamily="18" charset="0"/>
              </a:rPr>
              <a:t>mladší 18 let</a:t>
            </a:r>
            <a:r>
              <a:rPr lang="cs-CZ" sz="1800" dirty="0" smtClean="0">
                <a:cs typeface="Times New Roman" pitchFamily="18" charset="0"/>
              </a:rPr>
              <a:t> (výjimečně může soud povolit uzavřít manželství osobě starší 16 let)</a:t>
            </a:r>
          </a:p>
          <a:p>
            <a:pPr>
              <a:buFont typeface="Wingdings" panose="05000000000000000000" pitchFamily="2" charset="2"/>
              <a:buChar char="q"/>
            </a:pPr>
            <a:endParaRPr lang="cs-CZ" sz="1800" dirty="0" smtClean="0"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1800" dirty="0" smtClean="0">
                <a:cs typeface="Times New Roman" pitchFamily="18" charset="0"/>
              </a:rPr>
              <a:t>s osobou </a:t>
            </a:r>
            <a:r>
              <a:rPr lang="cs-CZ" sz="1800" b="1" dirty="0" smtClean="0">
                <a:cs typeface="Times New Roman" pitchFamily="18" charset="0"/>
              </a:rPr>
              <a:t>zbavenou způsobilosti k právním úkonům</a:t>
            </a:r>
            <a:r>
              <a:rPr lang="cs-CZ" sz="1800" dirty="0" smtClean="0">
                <a:cs typeface="Times New Roman" pitchFamily="18" charset="0"/>
              </a:rPr>
              <a:t> (nezpůsobilost)</a:t>
            </a:r>
          </a:p>
          <a:p>
            <a:pPr>
              <a:buFont typeface="Wingdings" panose="05000000000000000000" pitchFamily="2" charset="2"/>
              <a:buChar char="q"/>
            </a:pPr>
            <a:endParaRPr lang="cs-CZ" sz="1800" dirty="0" smtClean="0"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1800" dirty="0" smtClean="0">
                <a:cs typeface="Times New Roman" pitchFamily="18" charset="0"/>
              </a:rPr>
              <a:t>mezi </a:t>
            </a:r>
            <a:r>
              <a:rPr lang="cs-CZ" sz="1800" b="1" dirty="0" smtClean="0">
                <a:cs typeface="Times New Roman" pitchFamily="18" charset="0"/>
              </a:rPr>
              <a:t>předky a potomky a mezi sourozenci, i tzv. nevlastními</a:t>
            </a:r>
            <a:r>
              <a:rPr lang="cs-CZ" sz="1800" dirty="0" smtClean="0">
                <a:cs typeface="Times New Roman" pitchFamily="18" charset="0"/>
              </a:rPr>
              <a:t>, kteří mají společného pouze jednoho z rodičů (příbuzenství), uzavření manželství mezi bratrancem a sestřenicí je přípustné</a:t>
            </a:r>
          </a:p>
          <a:p>
            <a:pPr>
              <a:buFont typeface="Wingdings" panose="05000000000000000000" pitchFamily="2" charset="2"/>
              <a:buChar char="q"/>
            </a:pPr>
            <a:endParaRPr lang="cs-CZ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78098"/>
          </a:xfrm>
        </p:spPr>
        <p:txBody>
          <a:bodyPr>
            <a:normAutofit/>
          </a:bodyPr>
          <a:lstStyle/>
          <a:p>
            <a:pPr algn="ctr"/>
            <a:r>
              <a:rPr lang="cs-CZ" sz="4000" b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ZÁNIK MANŽELSTVÍ</a:t>
            </a:r>
            <a:endParaRPr lang="cs-CZ" sz="4000" b="1" u="sng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1259632" y="1556792"/>
            <a:ext cx="7467600" cy="4873752"/>
          </a:xfrm>
        </p:spPr>
        <p:txBody>
          <a:bodyPr>
            <a:noAutofit/>
          </a:bodyPr>
          <a:lstStyle/>
          <a:p>
            <a:pPr lvl="0">
              <a:buNone/>
            </a:pPr>
            <a:endParaRPr lang="cs-CZ" sz="1800" b="1" dirty="0" smtClean="0">
              <a:solidFill>
                <a:schemeClr val="accent1"/>
              </a:solidFill>
              <a:cs typeface="Times New Roman" pitchFamily="18" charset="0"/>
            </a:endParaRPr>
          </a:p>
          <a:p>
            <a:pPr lvl="0">
              <a:buNone/>
            </a:pPr>
            <a:endParaRPr lang="cs-CZ" sz="1800" b="1" dirty="0">
              <a:solidFill>
                <a:schemeClr val="accent1"/>
              </a:solidFill>
              <a:cs typeface="Times New Roman" pitchFamily="18" charset="0"/>
            </a:endParaRPr>
          </a:p>
          <a:p>
            <a:pPr lvl="0">
              <a:buNone/>
            </a:pPr>
            <a:endParaRPr lang="cs-CZ" sz="1800" b="1" dirty="0" smtClean="0">
              <a:solidFill>
                <a:schemeClr val="accent1"/>
              </a:solidFill>
              <a:cs typeface="Times New Roman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2000" b="1" dirty="0" smtClean="0">
                <a:cs typeface="Times New Roman" pitchFamily="18" charset="0"/>
              </a:rPr>
              <a:t>smrtí manžela </a:t>
            </a:r>
            <a:endParaRPr lang="cs-CZ" sz="2000" dirty="0" smtClean="0">
              <a:cs typeface="Times New Roman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endParaRPr lang="cs-CZ" sz="2000" b="1" dirty="0" smtClean="0">
              <a:solidFill>
                <a:schemeClr val="accent1"/>
              </a:solidFill>
              <a:cs typeface="Times New Roman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2000" b="1" dirty="0" smtClean="0">
                <a:cs typeface="Times New Roman" pitchFamily="18" charset="0"/>
              </a:rPr>
              <a:t>soudním rozhodnutí o prohlášení manžela za mrtvého</a:t>
            </a:r>
            <a:endParaRPr lang="cs-CZ" sz="2000" dirty="0" smtClean="0">
              <a:cs typeface="Times New Roman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endParaRPr lang="cs-CZ" sz="2000" b="1" dirty="0" smtClean="0">
              <a:solidFill>
                <a:schemeClr val="accent1"/>
              </a:solidFill>
              <a:cs typeface="Times New Roman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2000" b="1" dirty="0" smtClean="0">
                <a:cs typeface="Times New Roman" pitchFamily="18" charset="0"/>
              </a:rPr>
              <a:t>soudním rozhodnutím o rozvodu manželství</a:t>
            </a:r>
            <a:r>
              <a:rPr lang="cs-CZ" sz="2000" dirty="0" smtClean="0"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cs-CZ" sz="1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cs-CZ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cs-CZ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000" b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ROZVOD</a:t>
            </a:r>
            <a:endParaRPr lang="cs-CZ" sz="4000" u="sng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1259632" y="1628800"/>
            <a:ext cx="7467600" cy="4873752"/>
          </a:xfrm>
        </p:spPr>
        <p:txBody>
          <a:bodyPr/>
          <a:lstStyle/>
          <a:p>
            <a:pPr lvl="0">
              <a:buFont typeface="Wingdings" pitchFamily="2" charset="2"/>
              <a:buChar char="Ø"/>
            </a:pP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2000" dirty="0" smtClean="0">
                <a:cs typeface="Times New Roman" pitchFamily="18" charset="0"/>
              </a:rPr>
              <a:t>soud </a:t>
            </a:r>
            <a:r>
              <a:rPr lang="cs-CZ" sz="2000" dirty="0">
                <a:cs typeface="Times New Roman" pitchFamily="18" charset="0"/>
              </a:rPr>
              <a:t>může manželství rozvést, jestliže </a:t>
            </a:r>
            <a:r>
              <a:rPr lang="cs-CZ" sz="2000" b="1" dirty="0">
                <a:cs typeface="Times New Roman" pitchFamily="18" charset="0"/>
              </a:rPr>
              <a:t>je hluboce a trvale rozvráceno a nelze očekávat obnovení manželského </a:t>
            </a:r>
            <a:r>
              <a:rPr lang="cs-CZ" sz="2000" b="1" dirty="0" smtClean="0">
                <a:cs typeface="Times New Roman" pitchFamily="18" charset="0"/>
              </a:rPr>
              <a:t>soužití</a:t>
            </a:r>
          </a:p>
          <a:p>
            <a:pPr lvl="0">
              <a:buFont typeface="Wingdings" panose="05000000000000000000" pitchFamily="2" charset="2"/>
              <a:buChar char="q"/>
            </a:pPr>
            <a:endParaRPr lang="cs-CZ" sz="2000" dirty="0">
              <a:cs typeface="Times New Roman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2000" dirty="0">
                <a:cs typeface="Times New Roman" pitchFamily="18" charset="0"/>
              </a:rPr>
              <a:t>při rozvodu rodičů nezletilého dítěte se rozhoduje současně </a:t>
            </a:r>
            <a:r>
              <a:rPr lang="cs-CZ" sz="2000" dirty="0" smtClean="0">
                <a:cs typeface="Times New Roman" pitchFamily="18" charset="0"/>
              </a:rPr>
              <a:t/>
            </a:r>
            <a:br>
              <a:rPr lang="cs-CZ" sz="2000" dirty="0" smtClean="0">
                <a:cs typeface="Times New Roman" pitchFamily="18" charset="0"/>
              </a:rPr>
            </a:br>
            <a:r>
              <a:rPr lang="cs-CZ" sz="2000" dirty="0" smtClean="0">
                <a:cs typeface="Times New Roman" pitchFamily="18" charset="0"/>
              </a:rPr>
              <a:t>o </a:t>
            </a:r>
            <a:r>
              <a:rPr lang="cs-CZ" sz="2000" dirty="0">
                <a:cs typeface="Times New Roman" pitchFamily="18" charset="0"/>
              </a:rPr>
              <a:t>jejich právech a povinnostech k dítěti 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0619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7467600" cy="1143000"/>
          </a:xfrm>
        </p:spPr>
        <p:txBody>
          <a:bodyPr/>
          <a:lstStyle/>
          <a:p>
            <a:r>
              <a:rPr lang="cs-CZ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Zamyslete se nad nejčastějšími příčinami rozvodů. </a:t>
            </a:r>
            <a:endParaRPr lang="cs-CZ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819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726366"/>
              </p:ext>
            </p:extLst>
          </p:nvPr>
        </p:nvGraphicFramePr>
        <p:xfrm>
          <a:off x="971600" y="1412776"/>
          <a:ext cx="7592292" cy="1107153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92292"/>
              </a:tblGrid>
              <a:tr h="446163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ZDROJE  A DALŠÍ INFORMACE</a:t>
                      </a:r>
                      <a:endParaRPr lang="cs-CZ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60990">
                <a:tc>
                  <a:txBody>
                    <a:bodyPr/>
                    <a:lstStyle/>
                    <a:p>
                      <a:r>
                        <a:rPr lang="cs-CZ" dirty="0" smtClean="0"/>
                        <a:t>Občanský a společenskovědní základ – Právo </a:t>
                      </a:r>
                      <a:r>
                        <a:rPr lang="cs-CZ" baseline="0" dirty="0" smtClean="0"/>
                        <a:t>– Jaroslav Zlámal, Jana Bellová, Jakub Haluza, ISBN 978-80-7402-090-2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37043"/>
              </p:ext>
            </p:extLst>
          </p:nvPr>
        </p:nvGraphicFramePr>
        <p:xfrm>
          <a:off x="971600" y="2924944"/>
          <a:ext cx="7632848" cy="73152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632848"/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cs-CZ" baseline="0" dirty="0" smtClean="0"/>
                        <a:t>ZDROJE</a:t>
                      </a:r>
                      <a:endParaRPr lang="cs-CZ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cs-CZ" dirty="0" smtClean="0"/>
                        <a:t>Obrázky webu Office.com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96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403648" y="3329608"/>
            <a:ext cx="7498080" cy="3528392"/>
          </a:xfrm>
        </p:spPr>
        <p:txBody>
          <a:bodyPr/>
          <a:lstStyle/>
          <a:p>
            <a:pPr marL="82296" indent="0">
              <a:buNone/>
            </a:pPr>
            <a:endParaRPr lang="cs-CZ" sz="2400" dirty="0"/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/>
          </a:p>
        </p:txBody>
      </p:sp>
      <p:sp>
        <p:nvSpPr>
          <p:cNvPr id="5" name="Obdélník 4"/>
          <p:cNvSpPr/>
          <p:nvPr/>
        </p:nvSpPr>
        <p:spPr>
          <a:xfrm>
            <a:off x="1619672" y="1628800"/>
            <a:ext cx="6768752" cy="261610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cs-CZ" sz="3200" b="1" kern="1200" dirty="0" smtClean="0">
                <a:ln/>
                <a:solidFill>
                  <a:schemeClr val="accent1"/>
                </a:solidFill>
                <a:latin typeface="+mj-lt"/>
                <a:ea typeface="+mj-ea"/>
                <a:cs typeface="Times New Roman" panose="02020603050405020304" pitchFamily="18" charset="0"/>
              </a:rPr>
              <a:t>Rodinné právo</a:t>
            </a:r>
          </a:p>
          <a:p>
            <a:pPr algn="ctr"/>
            <a:endParaRPr lang="cs-CZ" sz="3200" b="1" kern="1200" dirty="0" smtClean="0">
              <a:ln/>
              <a:solidFill>
                <a:schemeClr val="accent1"/>
              </a:solidFill>
              <a:latin typeface="+mj-lt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cs-CZ" sz="3600" b="1" kern="1200" dirty="0" smtClean="0">
                <a:ln/>
                <a:solidFill>
                  <a:schemeClr val="accent1"/>
                </a:solidFill>
                <a:latin typeface="+mj-lt"/>
                <a:ea typeface="+mj-ea"/>
                <a:cs typeface="Times New Roman" panose="02020603050405020304" pitchFamily="18" charset="0"/>
              </a:rPr>
              <a:t>Rodina, m</a:t>
            </a:r>
            <a:r>
              <a:rPr lang="cs-CZ" sz="3600" b="1" dirty="0" smtClean="0">
                <a:ln/>
                <a:solidFill>
                  <a:schemeClr val="accent1"/>
                </a:solidFill>
                <a:cs typeface="Times New Roman" panose="02020603050405020304" pitchFamily="18" charset="0"/>
              </a:rPr>
              <a:t>anželství</a:t>
            </a:r>
            <a:r>
              <a:rPr lang="cs-CZ" sz="3600" b="1" dirty="0">
                <a:ln/>
                <a:solidFill>
                  <a:schemeClr val="accent1"/>
                </a:solidFill>
                <a:cs typeface="Times New Roman" panose="02020603050405020304" pitchFamily="18" charset="0"/>
              </a:rPr>
              <a:t>, </a:t>
            </a:r>
            <a:r>
              <a:rPr lang="cs-CZ" sz="3600" b="1" kern="1200" dirty="0" smtClean="0">
                <a:ln/>
                <a:solidFill>
                  <a:schemeClr val="accent1"/>
                </a:solidFill>
                <a:latin typeface="+mj-lt"/>
                <a:ea typeface="+mj-ea"/>
                <a:cs typeface="Times New Roman" panose="02020603050405020304" pitchFamily="18" charset="0"/>
              </a:rPr>
              <a:t>sňatek</a:t>
            </a:r>
          </a:p>
          <a:p>
            <a:pPr algn="ctr"/>
            <a:endParaRPr lang="cs-CZ" sz="3200" b="1" u="sng" dirty="0">
              <a:ln/>
              <a:latin typeface="+mj-lt"/>
              <a:ea typeface="+mj-ea"/>
              <a:cs typeface="+mj-cs"/>
            </a:endParaRPr>
          </a:p>
          <a:p>
            <a:pPr algn="ctr"/>
            <a:endParaRPr lang="cs-CZ" sz="3200" b="1" u="sng" dirty="0">
              <a:ln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9671" y="3861048"/>
            <a:ext cx="63065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cs-C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cs-CZ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cs-C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cs-CZ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Ing</a:t>
            </a:r>
            <a:r>
              <a:rPr lang="cs-CZ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. Kamila Rybínová</a:t>
            </a:r>
          </a:p>
        </p:txBody>
      </p:sp>
    </p:spTree>
    <p:extLst>
      <p:ext uri="{BB962C8B-B14F-4D97-AF65-F5344CB8AC3E}">
        <p14:creationId xmlns:p14="http://schemas.microsoft.com/office/powerpoint/2010/main" val="10849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1259632" y="908720"/>
            <a:ext cx="7498080" cy="5328592"/>
          </a:xfrm>
        </p:spPr>
        <p:txBody>
          <a:bodyPr>
            <a:normAutofit lnSpcReduction="10000"/>
          </a:bodyPr>
          <a:lstStyle/>
          <a:p>
            <a:pPr marL="82296" indent="0" algn="ctr">
              <a:buNone/>
            </a:pPr>
            <a:r>
              <a:rPr lang="cs-C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cs-CZ" sz="4000" b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RODINNÉ PRÁVO</a:t>
            </a:r>
            <a:endParaRPr lang="cs-CZ" sz="40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endParaRPr>
          </a:p>
          <a:p>
            <a:endParaRPr lang="cs-CZ" sz="1400" b="1" dirty="0"/>
          </a:p>
          <a:p>
            <a:pPr marL="82296" indent="0" algn="just">
              <a:lnSpc>
                <a:spcPct val="150000"/>
              </a:lnSpc>
              <a:buNone/>
            </a:pPr>
            <a:r>
              <a:rPr lang="cs-CZ" sz="2000" b="1" dirty="0" smtClean="0">
                <a:cs typeface="Times New Roman" panose="02020603050405020304" pitchFamily="18" charset="0"/>
              </a:rPr>
              <a:t>právní normy upravující vztahy mezi: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2000" b="1" dirty="0">
                <a:cs typeface="Times New Roman" panose="02020603050405020304" pitchFamily="18" charset="0"/>
              </a:rPr>
              <a:t> </a:t>
            </a:r>
            <a:r>
              <a:rPr lang="cs-CZ" sz="2000" b="1" dirty="0" smtClean="0">
                <a:cs typeface="Times New Roman" panose="02020603050405020304" pitchFamily="18" charset="0"/>
              </a:rPr>
              <a:t>         manžely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2000" b="1" dirty="0" smtClean="0">
                <a:cs typeface="Times New Roman" panose="02020603050405020304" pitchFamily="18" charset="0"/>
              </a:rPr>
              <a:t>          rodiči a dětmi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2000" b="1" dirty="0">
                <a:cs typeface="Times New Roman" panose="02020603050405020304" pitchFamily="18" charset="0"/>
              </a:rPr>
              <a:t> </a:t>
            </a:r>
            <a:r>
              <a:rPr lang="cs-CZ" sz="2000" b="1" dirty="0" smtClean="0">
                <a:cs typeface="Times New Roman" panose="02020603050405020304" pitchFamily="18" charset="0"/>
              </a:rPr>
              <a:t>         dalšími příbuznými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2000" b="1" dirty="0">
                <a:cs typeface="Times New Roman" panose="02020603050405020304" pitchFamily="18" charset="0"/>
              </a:rPr>
              <a:t> </a:t>
            </a:r>
            <a:r>
              <a:rPr lang="cs-CZ" sz="2000" b="1" dirty="0" smtClean="0">
                <a:cs typeface="Times New Roman" panose="02020603050405020304" pitchFamily="18" charset="0"/>
              </a:rPr>
              <a:t>         vztahy při náhradní péči</a:t>
            </a:r>
          </a:p>
          <a:p>
            <a:pPr marL="0" indent="0">
              <a:buNone/>
            </a:pPr>
            <a:endParaRPr lang="cs-CZ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cs-CZ" sz="2100" b="1" dirty="0" smtClean="0"/>
              <a:t>(</a:t>
            </a:r>
            <a:r>
              <a:rPr lang="cs-CZ" sz="2100" b="1" dirty="0">
                <a:cs typeface="Times New Roman" panose="02020603050405020304" pitchFamily="18" charset="0"/>
              </a:rPr>
              <a:t>Zákon o rodině, </a:t>
            </a:r>
            <a:r>
              <a:rPr lang="cs-CZ" sz="2100" b="1" dirty="0" smtClean="0">
                <a:cs typeface="Times New Roman" panose="02020603050405020304" pitchFamily="18" charset="0"/>
              </a:rPr>
              <a:t>Zákon </a:t>
            </a:r>
            <a:r>
              <a:rPr lang="cs-CZ" sz="2100" b="1" dirty="0">
                <a:cs typeface="Times New Roman" panose="02020603050405020304" pitchFamily="18" charset="0"/>
              </a:rPr>
              <a:t>o pěstounské péči</a:t>
            </a:r>
            <a:r>
              <a:rPr lang="cs-CZ" sz="2100" b="1" dirty="0" smtClean="0">
                <a:cs typeface="Times New Roman" panose="02020603050405020304" pitchFamily="18" charset="0"/>
              </a:rPr>
              <a:t>, Občanský </a:t>
            </a:r>
            <a:r>
              <a:rPr lang="cs-CZ" sz="2100" b="1" dirty="0">
                <a:cs typeface="Times New Roman" panose="02020603050405020304" pitchFamily="18" charset="0"/>
              </a:rPr>
              <a:t>zákoník</a:t>
            </a:r>
            <a:r>
              <a:rPr lang="cs-CZ" sz="2100" b="1" dirty="0" smtClean="0">
                <a:cs typeface="Times New Roman" panose="02020603050405020304" pitchFamily="18" charset="0"/>
              </a:rPr>
              <a:t>, Listina </a:t>
            </a:r>
            <a:r>
              <a:rPr lang="cs-CZ" sz="2100" b="1" dirty="0">
                <a:cs typeface="Times New Roman" panose="02020603050405020304" pitchFamily="18" charset="0"/>
              </a:rPr>
              <a:t>základních práv a svobod</a:t>
            </a:r>
            <a:r>
              <a:rPr lang="cs-CZ" sz="2100" b="1" dirty="0" smtClean="0">
                <a:cs typeface="Times New Roman" panose="02020603050405020304" pitchFamily="18" charset="0"/>
              </a:rPr>
              <a:t>, Úmluva </a:t>
            </a:r>
            <a:br>
              <a:rPr lang="cs-CZ" sz="2100" b="1" dirty="0" smtClean="0">
                <a:cs typeface="Times New Roman" panose="02020603050405020304" pitchFamily="18" charset="0"/>
              </a:rPr>
            </a:br>
            <a:r>
              <a:rPr lang="cs-CZ" sz="2100" b="1" dirty="0" smtClean="0">
                <a:cs typeface="Times New Roman" panose="02020603050405020304" pitchFamily="18" charset="0"/>
              </a:rPr>
              <a:t>o </a:t>
            </a:r>
            <a:r>
              <a:rPr lang="cs-CZ" sz="2100" b="1" dirty="0">
                <a:cs typeface="Times New Roman" panose="02020603050405020304" pitchFamily="18" charset="0"/>
              </a:rPr>
              <a:t>právech </a:t>
            </a:r>
            <a:r>
              <a:rPr lang="cs-CZ" sz="2100" b="1" dirty="0" smtClean="0">
                <a:cs typeface="Times New Roman" panose="02020603050405020304" pitchFamily="18" charset="0"/>
              </a:rPr>
              <a:t>dítěte)</a:t>
            </a:r>
            <a:endParaRPr lang="cs-CZ" sz="2100" b="1" u="sng" dirty="0"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1400" b="1" dirty="0" smtClean="0"/>
          </a:p>
        </p:txBody>
      </p:sp>
    </p:spTree>
    <p:extLst>
      <p:ext uri="{BB962C8B-B14F-4D97-AF65-F5344CB8AC3E}">
        <p14:creationId xmlns:p14="http://schemas.microsoft.com/office/powerpoint/2010/main" val="133443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322392" y="2132856"/>
            <a:ext cx="7498080" cy="1872208"/>
          </a:xfrm>
        </p:spPr>
        <p:txBody>
          <a:bodyPr>
            <a:normAutofit/>
          </a:bodyPr>
          <a:lstStyle/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331640" y="563900"/>
            <a:ext cx="7416824" cy="6024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cs-CZ" sz="4000" b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ZÁKLADNÍ POJMY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2800" b="1" u="sng" dirty="0" smtClean="0">
                <a:cs typeface="Times New Roman" panose="02020603050405020304" pitchFamily="18" charset="0"/>
              </a:rPr>
              <a:t>Rodina</a:t>
            </a:r>
          </a:p>
          <a:p>
            <a:pPr lvl="0">
              <a:lnSpc>
                <a:spcPct val="150000"/>
              </a:lnSpc>
            </a:pPr>
            <a:r>
              <a:rPr lang="cs-CZ" sz="1700" dirty="0" smtClean="0">
                <a:cs typeface="Times New Roman" panose="02020603050405020304" pitchFamily="18" charset="0"/>
              </a:rPr>
              <a:t>společenské prostředí, jehož hlavním účelem je životní společenství dvou lidí (muže a ženy) a výchova dětí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2800" b="1" u="sng" dirty="0" smtClean="0">
                <a:cs typeface="Times New Roman" panose="02020603050405020304" pitchFamily="18" charset="0"/>
              </a:rPr>
              <a:t>Sňatek</a:t>
            </a:r>
          </a:p>
          <a:p>
            <a:pPr lvl="0">
              <a:lnSpc>
                <a:spcPct val="150000"/>
              </a:lnSpc>
            </a:pPr>
            <a:r>
              <a:rPr lang="cs-CZ" sz="1700" dirty="0" smtClean="0">
                <a:cs typeface="Times New Roman" panose="02020603050405020304" pitchFamily="18" charset="0"/>
              </a:rPr>
              <a:t>uzavření manželství, pravidla jsou určena zákonem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2800" b="1" u="sng" dirty="0" smtClean="0">
                <a:cs typeface="Times New Roman" panose="02020603050405020304" pitchFamily="18" charset="0"/>
              </a:rPr>
              <a:t>Manželství</a:t>
            </a:r>
          </a:p>
          <a:p>
            <a:pPr lvl="0">
              <a:lnSpc>
                <a:spcPct val="150000"/>
              </a:lnSpc>
            </a:pPr>
            <a:r>
              <a:rPr lang="cs-CZ" sz="1700" dirty="0" smtClean="0">
                <a:cs typeface="Times New Roman" panose="02020603050405020304" pitchFamily="18" charset="0"/>
              </a:rPr>
              <a:t>právní vztah mezi mužem a ženou, jehož vznik a zánik je dán  zákonem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Náhradní rodinná péče</a:t>
            </a:r>
          </a:p>
          <a:p>
            <a:pPr lvl="0">
              <a:lnSpc>
                <a:spcPct val="150000"/>
              </a:lnSpc>
            </a:pPr>
            <a:r>
              <a:rPr lang="cs-CZ" sz="1700" dirty="0" smtClean="0">
                <a:cs typeface="Times New Roman" panose="02020603050405020304" pitchFamily="18" charset="0"/>
              </a:rPr>
              <a:t>výchova dítěte, které soud svěřil do péče někomu jinému než               biologickým rodičům</a:t>
            </a:r>
            <a:endParaRPr lang="cs-CZ" sz="17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95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1322392" y="2132856"/>
            <a:ext cx="7498080" cy="259228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endParaRPr lang="cs-CZ" sz="2400" dirty="0" smtClean="0"/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1435608" y="404664"/>
            <a:ext cx="7498080" cy="648072"/>
          </a:xfrm>
        </p:spPr>
        <p:txBody>
          <a:bodyPr>
            <a:noAutofit/>
          </a:bodyPr>
          <a:lstStyle/>
          <a:p>
            <a:pPr algn="ctr"/>
            <a:r>
              <a:rPr lang="cs-CZ" sz="4000" b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RODINA</a:t>
            </a:r>
            <a:endParaRPr lang="cs-CZ" sz="4000" b="1" u="sng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1"/>
          </p:nvPr>
        </p:nvSpPr>
        <p:spPr>
          <a:xfrm>
            <a:off x="1259632" y="1196752"/>
            <a:ext cx="7498080" cy="4680520"/>
          </a:xfrm>
        </p:spPr>
        <p:txBody>
          <a:bodyPr>
            <a:normAutofit/>
          </a:bodyPr>
          <a:lstStyle/>
          <a:p>
            <a:pPr lvl="0">
              <a:lnSpc>
                <a:spcPct val="170000"/>
              </a:lnSpc>
              <a:buNone/>
            </a:pPr>
            <a:endParaRPr lang="cs-CZ" sz="17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70000"/>
              </a:lnSpc>
              <a:buNone/>
            </a:pPr>
            <a:r>
              <a:rPr lang="cs-CZ" sz="1800" dirty="0" smtClean="0">
                <a:cs typeface="Times New Roman" pitchFamily="18" charset="0"/>
              </a:rPr>
              <a:t>Rodinou ve smyslu právním jsou </a:t>
            </a:r>
            <a:r>
              <a:rPr lang="cs-CZ" sz="1800" b="1" dirty="0" smtClean="0">
                <a:cs typeface="Times New Roman" pitchFamily="18" charset="0"/>
              </a:rPr>
              <a:t>manželé a jejich děti</a:t>
            </a:r>
            <a:r>
              <a:rPr lang="cs-CZ" sz="1800" dirty="0" smtClean="0">
                <a:cs typeface="Times New Roman" pitchFamily="18" charset="0"/>
              </a:rPr>
              <a:t>, ostatní</a:t>
            </a:r>
          </a:p>
          <a:p>
            <a:pPr lvl="0">
              <a:lnSpc>
                <a:spcPct val="170000"/>
              </a:lnSpc>
              <a:buNone/>
            </a:pPr>
            <a:r>
              <a:rPr lang="cs-CZ" sz="1800" dirty="0" smtClean="0">
                <a:cs typeface="Times New Roman" pitchFamily="18" charset="0"/>
              </a:rPr>
              <a:t>spolu žijící osoby jsou příslušníci domácnosti, nikoliv členové rodiny.</a:t>
            </a:r>
          </a:p>
          <a:p>
            <a:pPr lvl="0">
              <a:lnSpc>
                <a:spcPct val="170000"/>
              </a:lnSpc>
              <a:buNone/>
            </a:pPr>
            <a:endParaRPr lang="cs-CZ" sz="1800" dirty="0" smtClean="0">
              <a:cs typeface="Times New Roman" pitchFamily="18" charset="0"/>
            </a:endParaRPr>
          </a:p>
          <a:p>
            <a:pPr lvl="0">
              <a:lnSpc>
                <a:spcPct val="170000"/>
              </a:lnSpc>
              <a:buNone/>
            </a:pPr>
            <a:endParaRPr lang="cs-CZ" sz="1800" dirty="0">
              <a:cs typeface="Times New Roman" pitchFamily="18" charset="0"/>
            </a:endParaRPr>
          </a:p>
          <a:p>
            <a:pPr lvl="0">
              <a:lnSpc>
                <a:spcPct val="170000"/>
              </a:lnSpc>
              <a:buNone/>
            </a:pPr>
            <a:endParaRPr lang="cs-CZ" sz="1800" dirty="0" smtClean="0"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cs-CZ" sz="1800" b="1" dirty="0" smtClean="0">
                <a:cs typeface="Times New Roman" pitchFamily="18" charset="0"/>
              </a:rPr>
              <a:t>!!! Dospělí členové rodiny jsou odpovědni za výchovu dětí!!!</a:t>
            </a:r>
          </a:p>
          <a:p>
            <a:pPr>
              <a:lnSpc>
                <a:spcPct val="170000"/>
              </a:lnSpc>
              <a:buNone/>
            </a:pPr>
            <a:endParaRPr lang="cs-CZ" sz="6400" b="1" u="sng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52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000" b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RODINA</a:t>
            </a:r>
            <a:endParaRPr lang="cs-CZ" sz="4000" u="sn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081783887"/>
              </p:ext>
            </p:extLst>
          </p:nvPr>
        </p:nvGraphicFramePr>
        <p:xfrm>
          <a:off x="457200" y="1600200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22114"/>
          </a:xfrm>
        </p:spPr>
        <p:txBody>
          <a:bodyPr>
            <a:noAutofit/>
          </a:bodyPr>
          <a:lstStyle/>
          <a:p>
            <a:pPr algn="ctr"/>
            <a:r>
              <a:rPr lang="cs-CZ" sz="4000" b="1" u="sng" dirty="0" smtClean="0">
                <a:solidFill>
                  <a:schemeClr val="accent1"/>
                </a:solidFill>
                <a:cs typeface="Times New Roman" pitchFamily="18" charset="0"/>
              </a:rPr>
              <a:t/>
            </a:r>
            <a:br>
              <a:rPr lang="cs-CZ" sz="4000" b="1" u="sng" dirty="0" smtClean="0">
                <a:solidFill>
                  <a:schemeClr val="accent1"/>
                </a:solidFill>
                <a:cs typeface="Times New Roman" pitchFamily="18" charset="0"/>
              </a:rPr>
            </a:br>
            <a:r>
              <a:rPr lang="cs-CZ" sz="4000" b="1" u="sng" dirty="0">
                <a:solidFill>
                  <a:schemeClr val="accent1"/>
                </a:solidFill>
                <a:cs typeface="Times New Roman" pitchFamily="18" charset="0"/>
              </a:rPr>
              <a:t/>
            </a:r>
            <a:br>
              <a:rPr lang="cs-CZ" sz="4000" b="1" u="sng" dirty="0">
                <a:solidFill>
                  <a:schemeClr val="accent1"/>
                </a:solidFill>
                <a:cs typeface="Times New Roman" pitchFamily="18" charset="0"/>
              </a:rPr>
            </a:br>
            <a:r>
              <a:rPr lang="cs-CZ" sz="4000" b="1" u="sng" dirty="0" smtClean="0">
                <a:solidFill>
                  <a:schemeClr val="accent1"/>
                </a:solidFill>
                <a:cs typeface="Times New Roman" pitchFamily="18" charset="0"/>
              </a:rPr>
              <a:t/>
            </a:r>
            <a:br>
              <a:rPr lang="cs-CZ" sz="4000" b="1" u="sng" dirty="0" smtClean="0">
                <a:solidFill>
                  <a:schemeClr val="accent1"/>
                </a:solidFill>
                <a:cs typeface="Times New Roman" pitchFamily="18" charset="0"/>
              </a:rPr>
            </a:br>
            <a:r>
              <a:rPr lang="cs-CZ" sz="4000" b="1" u="sng" dirty="0" smtClean="0">
                <a:solidFill>
                  <a:schemeClr val="accent1"/>
                </a:solidFill>
                <a:cs typeface="Times New Roman" pitchFamily="18" charset="0"/>
              </a:rPr>
              <a:t/>
            </a:r>
            <a:br>
              <a:rPr lang="cs-CZ" sz="4000" b="1" u="sng" dirty="0" smtClean="0">
                <a:solidFill>
                  <a:schemeClr val="accent1"/>
                </a:solidFill>
                <a:cs typeface="Times New Roman" pitchFamily="18" charset="0"/>
              </a:rPr>
            </a:br>
            <a:r>
              <a:rPr lang="cs-CZ" sz="4000" u="sng" dirty="0">
                <a:solidFill>
                  <a:schemeClr val="accent1"/>
                </a:solidFill>
                <a:cs typeface="Times New Roman" pitchFamily="18" charset="0"/>
              </a:rPr>
              <a:t/>
            </a:r>
            <a:br>
              <a:rPr lang="cs-CZ" sz="4000" u="sng" dirty="0">
                <a:solidFill>
                  <a:schemeClr val="accent1"/>
                </a:solidFill>
                <a:cs typeface="Times New Roman" pitchFamily="18" charset="0"/>
              </a:rPr>
            </a:br>
            <a:r>
              <a:rPr lang="cs-CZ" sz="4000" b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PŘÍBUZENSTVÍ</a:t>
            </a:r>
            <a:endParaRPr lang="cs-CZ" sz="40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1259632" y="1340768"/>
            <a:ext cx="7498080" cy="4907632"/>
          </a:xfrm>
        </p:spPr>
        <p:txBody>
          <a:bodyPr>
            <a:normAutofit fontScale="47500" lnSpcReduction="20000"/>
          </a:bodyPr>
          <a:lstStyle/>
          <a:p>
            <a:pPr lvl="0">
              <a:lnSpc>
                <a:spcPct val="170000"/>
              </a:lnSpc>
            </a:pPr>
            <a:endParaRPr lang="cs-CZ" sz="3800" b="1" dirty="0" smtClean="0">
              <a:cs typeface="Times New Roman" pitchFamily="18" charset="0"/>
            </a:endParaRP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3800" b="1" dirty="0" smtClean="0">
                <a:cs typeface="Times New Roman" pitchFamily="18" charset="0"/>
              </a:rPr>
              <a:t>přímá linie: </a:t>
            </a:r>
            <a:r>
              <a:rPr lang="cs-CZ" sz="3800" dirty="0" smtClean="0">
                <a:cs typeface="Times New Roman" pitchFamily="18" charset="0"/>
              </a:rPr>
              <a:t>je mezi osobou přímo pocházející jeden z druhého – první stupeň rodič a dítě, druhý stupeň prarodič a vnuk</a:t>
            </a: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3800" b="1" dirty="0" smtClean="0">
                <a:cs typeface="Times New Roman" pitchFamily="18" charset="0"/>
              </a:rPr>
              <a:t>pobočná linie: </a:t>
            </a:r>
            <a:r>
              <a:rPr lang="cs-CZ" sz="3800" dirty="0" smtClean="0">
                <a:cs typeface="Times New Roman" pitchFamily="18" charset="0"/>
              </a:rPr>
              <a:t>je mezi osobami, které mají společného předka – nevlastní sourozenci, strýc s neteří, bratranci atd.</a:t>
            </a:r>
          </a:p>
          <a:p>
            <a:pPr marL="0" lvl="0" indent="0">
              <a:lnSpc>
                <a:spcPct val="170000"/>
              </a:lnSpc>
              <a:buNone/>
            </a:pPr>
            <a:endParaRPr lang="cs-CZ" sz="3800" dirty="0" smtClean="0">
              <a:cs typeface="Times New Roman" pitchFamily="18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cs-CZ" sz="3800" dirty="0" smtClean="0">
                <a:cs typeface="Times New Roman" pitchFamily="18" charset="0"/>
              </a:rPr>
              <a:t>Příbuzenské vztahy vznikají také nemanželským zrozením.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cs-CZ" sz="3800" dirty="0" smtClean="0">
                <a:cs typeface="Times New Roman" pitchFamily="18" charset="0"/>
              </a:rPr>
              <a:t>Mezi jedním manželem a příbuznými druhého manžela nejsou vztahy příbuzenské, ale švagrovské.</a:t>
            </a:r>
          </a:p>
          <a:p>
            <a:pPr>
              <a:lnSpc>
                <a:spcPct val="170000"/>
              </a:lnSpc>
              <a:buNone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   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322392" y="1759966"/>
            <a:ext cx="4473744" cy="4837386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spcBef>
                <a:spcPts val="0"/>
              </a:spcBef>
              <a:buClr>
                <a:schemeClr val="accent3">
                  <a:lumMod val="75000"/>
                </a:schemeClr>
              </a:buClr>
              <a:buNone/>
            </a:pPr>
            <a:endParaRPr lang="cs-CZ" sz="1600" dirty="0" smtClean="0"/>
          </a:p>
          <a:p>
            <a:pPr marL="82296" indent="0">
              <a:spcBef>
                <a:spcPts val="0"/>
              </a:spcBef>
              <a:buFont typeface="Wingdings 2"/>
              <a:buNone/>
            </a:pPr>
            <a:endParaRPr lang="cs-CZ" sz="1600" dirty="0" smtClean="0"/>
          </a:p>
          <a:p>
            <a:pPr marL="82296" indent="0">
              <a:spcBef>
                <a:spcPts val="0"/>
              </a:spcBef>
              <a:buFont typeface="Wingdings 2"/>
              <a:buNone/>
            </a:pPr>
            <a:endParaRPr lang="cs-CZ" sz="1600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924147" y="1175205"/>
            <a:ext cx="2871989" cy="584761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endParaRPr lang="cs-CZ" sz="16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233344" y="347896"/>
            <a:ext cx="7498080" cy="629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MANŽELSTVÍ</a:t>
            </a:r>
          </a:p>
          <a:p>
            <a:endParaRPr lang="cs-CZ" sz="20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cs-CZ" sz="2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cs-CZ" sz="20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lnSpc>
                <a:spcPct val="150000"/>
              </a:lnSpc>
              <a:buClr>
                <a:srgbClr val="FFC000"/>
              </a:buClr>
              <a:buFont typeface="Wingdings" panose="05000000000000000000" pitchFamily="2" charset="2"/>
              <a:buChar char="q"/>
            </a:pPr>
            <a:r>
              <a:rPr lang="cs-CZ" dirty="0" smtClean="0">
                <a:cs typeface="Times New Roman" pitchFamily="18" charset="0"/>
              </a:rPr>
              <a:t>je trvalé společenství muže a ženy, hlavním účelem je založení rodiny a výchova dětí</a:t>
            </a:r>
          </a:p>
          <a:p>
            <a:pPr marL="285750" lvl="0" indent="-285750">
              <a:lnSpc>
                <a:spcPct val="150000"/>
              </a:lnSpc>
              <a:buClr>
                <a:srgbClr val="FFC000"/>
              </a:buClr>
              <a:buFont typeface="Wingdings" panose="05000000000000000000" pitchFamily="2" charset="2"/>
              <a:buChar char="q"/>
            </a:pPr>
            <a:endParaRPr lang="cs-CZ" dirty="0" smtClean="0">
              <a:cs typeface="Times New Roman" pitchFamily="18" charset="0"/>
            </a:endParaRPr>
          </a:p>
          <a:p>
            <a:pPr marL="285750" lvl="0" indent="-285750">
              <a:lnSpc>
                <a:spcPct val="150000"/>
              </a:lnSpc>
              <a:buClr>
                <a:srgbClr val="FFC000"/>
              </a:buClr>
              <a:buFont typeface="Wingdings" panose="05000000000000000000" pitchFamily="2" charset="2"/>
              <a:buChar char="q"/>
            </a:pPr>
            <a:r>
              <a:rPr lang="cs-CZ" dirty="0" smtClean="0">
                <a:cs typeface="Times New Roman" pitchFamily="18" charset="0"/>
              </a:rPr>
              <a:t>uzavírá se svobodným prohlášením muže a ženy o tom, že spolu vstupují do manželství</a:t>
            </a:r>
          </a:p>
          <a:p>
            <a:pPr>
              <a:lnSpc>
                <a:spcPct val="150000"/>
              </a:lnSpc>
            </a:pPr>
            <a:endParaRPr lang="cs-CZ" dirty="0" smtClean="0"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cs-CZ" dirty="0" smtClean="0"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b="1" dirty="0" smtClean="0">
                <a:cs typeface="Times New Roman" pitchFamily="18" charset="0"/>
              </a:rPr>
              <a:t>Uzavření manželství je veřejný obřad, který se uskutečňuje za přítomnosti dvou svědků.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endParaRPr lang="cs-CZ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51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2163700" y="404664"/>
            <a:ext cx="47404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s-CZ" sz="4000" b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FORMY SŇATKU</a:t>
            </a:r>
            <a:endParaRPr lang="cs-CZ" sz="4000" b="1" u="sng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1259632" y="1844824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200000"/>
              </a:lnSpc>
            </a:pPr>
            <a:r>
              <a:rPr lang="cs-CZ" b="1" dirty="0">
                <a:cs typeface="Times New Roman" pitchFamily="18" charset="0"/>
              </a:rPr>
              <a:t>① Občanský sňatek</a:t>
            </a:r>
          </a:p>
          <a:p>
            <a:pPr lvl="0">
              <a:lnSpc>
                <a:spcPct val="200000"/>
              </a:lnSpc>
            </a:pPr>
            <a:r>
              <a:rPr lang="cs-CZ" b="1" dirty="0">
                <a:cs typeface="Times New Roman" pitchFamily="18" charset="0"/>
              </a:rPr>
              <a:t>② Církevní sňatek</a:t>
            </a:r>
          </a:p>
          <a:p>
            <a:pPr lvl="0">
              <a:lnSpc>
                <a:spcPct val="200000"/>
              </a:lnSpc>
            </a:pPr>
            <a:r>
              <a:rPr lang="cs-CZ" b="1" dirty="0">
                <a:cs typeface="Times New Roman" pitchFamily="18" charset="0"/>
              </a:rPr>
              <a:t>③ Sňatek v zastoupení</a:t>
            </a:r>
          </a:p>
          <a:p>
            <a:pPr lvl="0">
              <a:lnSpc>
                <a:spcPct val="200000"/>
              </a:lnSpc>
            </a:pPr>
            <a:r>
              <a:rPr lang="cs-CZ" b="1" dirty="0">
                <a:cs typeface="Times New Roman" pitchFamily="18" charset="0"/>
              </a:rPr>
              <a:t>④ Zvláštní formy sňatku</a:t>
            </a:r>
          </a:p>
          <a:p>
            <a:pPr lvl="0">
              <a:lnSpc>
                <a:spcPct val="200000"/>
              </a:lnSpc>
            </a:pPr>
            <a:r>
              <a:rPr lang="cs-CZ" b="1" dirty="0">
                <a:cs typeface="Times New Roman" pitchFamily="18" charset="0"/>
              </a:rPr>
              <a:t>+</a:t>
            </a:r>
          </a:p>
          <a:p>
            <a:pPr lvl="0">
              <a:lnSpc>
                <a:spcPct val="200000"/>
              </a:lnSpc>
            </a:pPr>
            <a:r>
              <a:rPr lang="cs-CZ" b="1" dirty="0">
                <a:cs typeface="Times New Roman" pitchFamily="18" charset="0"/>
              </a:rPr>
              <a:t>⑤ Registrované </a:t>
            </a:r>
            <a:r>
              <a:rPr lang="cs-CZ" b="1" dirty="0" smtClean="0">
                <a:cs typeface="Times New Roman" pitchFamily="18" charset="0"/>
              </a:rPr>
              <a:t>partnerství</a:t>
            </a:r>
            <a:endParaRPr lang="cs-CZ" b="1" dirty="0"/>
          </a:p>
        </p:txBody>
      </p:sp>
      <p:pic>
        <p:nvPicPr>
          <p:cNvPr id="1027" name="Picture 3" descr="C:\Users\LIVA\AppData\Local\Microsoft\Windows\Temporary Internet Files\Content.IE5\J2I2HUMK\MP900177784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100" y="1628800"/>
            <a:ext cx="2448000" cy="16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944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ýř">
  <a:themeElements>
    <a:clrScheme name="Modul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526</TotalTime>
  <Words>549</Words>
  <Application>Microsoft Office PowerPoint</Application>
  <PresentationFormat>Předvádění na obrazovce (4:3)</PresentationFormat>
  <Paragraphs>155</Paragraphs>
  <Slides>17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18" baseType="lpstr">
      <vt:lpstr>Arkýř</vt:lpstr>
      <vt:lpstr>Prezentace aplikace PowerPoint</vt:lpstr>
      <vt:lpstr>Prezentace aplikace PowerPoint</vt:lpstr>
      <vt:lpstr>Prezentace aplikace PowerPoint</vt:lpstr>
      <vt:lpstr>Prezentace aplikace PowerPoint</vt:lpstr>
      <vt:lpstr>RODINA</vt:lpstr>
      <vt:lpstr>RODINA</vt:lpstr>
      <vt:lpstr>     PŘÍBUZENSTVÍ</vt:lpstr>
      <vt:lpstr>Prezentace aplikace PowerPoint</vt:lpstr>
      <vt:lpstr>Prezentace aplikace PowerPoint</vt:lpstr>
      <vt:lpstr> </vt:lpstr>
      <vt:lpstr> </vt:lpstr>
      <vt:lpstr>Prezentace aplikace PowerPoint</vt:lpstr>
      <vt:lpstr>     NEPLATNOST MANŽELSTVÍ</vt:lpstr>
      <vt:lpstr>ZÁNIK MANŽELSTVÍ</vt:lpstr>
      <vt:lpstr>ROZVOD</vt:lpstr>
      <vt:lpstr>Zamyslete se nad nejčastějšími příčinami rozvodů. 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pojmy</dc:title>
  <dc:creator>Liva</dc:creator>
  <cp:lastModifiedBy>LIVA</cp:lastModifiedBy>
  <cp:revision>97</cp:revision>
  <cp:lastPrinted>2013-02-24T00:24:51Z</cp:lastPrinted>
  <dcterms:created xsi:type="dcterms:W3CDTF">2013-02-23T19:35:03Z</dcterms:created>
  <dcterms:modified xsi:type="dcterms:W3CDTF">2014-10-28T10:05:57Z</dcterms:modified>
</cp:coreProperties>
</file>