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185E9-4B0C-4455-8BD7-918D45B93727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A6E4-B0BA-4429-A0AF-ADCB6EBC500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3048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185E9-4B0C-4455-8BD7-918D45B93727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A6E4-B0BA-4429-A0AF-ADCB6EBC500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2369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185E9-4B0C-4455-8BD7-918D45B93727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A6E4-B0BA-4429-A0AF-ADCB6EBC500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0273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185E9-4B0C-4455-8BD7-918D45B93727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A6E4-B0BA-4429-A0AF-ADCB6EBC500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7584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185E9-4B0C-4455-8BD7-918D45B93727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A6E4-B0BA-4429-A0AF-ADCB6EBC500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5124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185E9-4B0C-4455-8BD7-918D45B93727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A6E4-B0BA-4429-A0AF-ADCB6EBC500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7155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185E9-4B0C-4455-8BD7-918D45B93727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A6E4-B0BA-4429-A0AF-ADCB6EBC500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0712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185E9-4B0C-4455-8BD7-918D45B93727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A6E4-B0BA-4429-A0AF-ADCB6EBC500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3331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185E9-4B0C-4455-8BD7-918D45B93727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A6E4-B0BA-4429-A0AF-ADCB6EBC500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1290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185E9-4B0C-4455-8BD7-918D45B93727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A6E4-B0BA-4429-A0AF-ADCB6EBC500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9435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185E9-4B0C-4455-8BD7-918D45B93727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5A6E4-B0BA-4429-A0AF-ADCB6EBC500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7811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5E9-4B0C-4455-8BD7-918D45B93727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5A6E4-B0BA-4429-A0AF-ADCB6EBC500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640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398" y="413048"/>
            <a:ext cx="5608320" cy="1225522"/>
          </a:xfrm>
          <a:prstGeom prst="rect">
            <a:avLst/>
          </a:prstGeom>
        </p:spPr>
      </p:pic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743484"/>
              </p:ext>
            </p:extLst>
          </p:nvPr>
        </p:nvGraphicFramePr>
        <p:xfrm>
          <a:off x="1115616" y="1916832"/>
          <a:ext cx="6724428" cy="433324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VY_42_INOVACE_0428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dirty="0" smtClean="0"/>
                        <a:t>Vektory v prostoru I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14.3.2014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Zavedení  souřadnic vektoru v prostoru,  umístění vektoru, početní operace s vektory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 základních pojmů využitím prezentace , řešení vzorových příkladů, příklady na procvičení s možností kontroly řešení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042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Analytická geometrie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Vektory v prostoru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1652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Vektor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cs-CZ" b="1" u="sng" dirty="0" smtClean="0"/>
                  <a:t>Vektor</a:t>
                </a:r>
                <a:r>
                  <a:rPr lang="cs-CZ" dirty="0" smtClean="0"/>
                  <a:t> =orientovaná úsečka</a:t>
                </a:r>
              </a:p>
              <a:p>
                <a:pPr marL="0" indent="0">
                  <a:buNone/>
                </a:pPr>
                <a:r>
                  <a:rPr lang="cs-CZ" dirty="0" smtClean="0"/>
                  <a:t>Zápis – malé písmeno, kulatá závorka u souřadnic</a:t>
                </a:r>
              </a:p>
              <a:p>
                <a:pPr marL="0" indent="0">
                  <a:buNone/>
                </a:pPr>
                <a:r>
                  <a:rPr lang="cs-CZ" dirty="0"/>
                  <a:t>u</a:t>
                </a:r>
                <a:r>
                  <a:rPr lang="cs-CZ" dirty="0" smtClean="0"/>
                  <a:t> = (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r>
                  <a:rPr lang="cs-CZ" b="1" u="sng" dirty="0" smtClean="0"/>
                  <a:t>Základní umístění </a:t>
                </a:r>
                <a:r>
                  <a:rPr lang="cs-CZ" dirty="0" smtClean="0"/>
                  <a:t>– počátek má v bodě [0; 0; 0]</a:t>
                </a:r>
              </a:p>
              <a:p>
                <a:pPr marL="0" indent="0">
                  <a:buNone/>
                </a:pPr>
                <a:r>
                  <a:rPr lang="cs-CZ" dirty="0" smtClean="0"/>
                  <a:t>Koncový bod je shodný se souřadnicí vektoru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!!!Každá rovnoběžná, shodně dlouhá, orientovaná úsečka je také 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vektorem u!!!  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 r="-662"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Přímá spojnice 6"/>
          <p:cNvCxnSpPr/>
          <p:nvPr/>
        </p:nvCxnSpPr>
        <p:spPr>
          <a:xfrm>
            <a:off x="5724128" y="1628800"/>
            <a:ext cx="29910" cy="3528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5724128" y="5085184"/>
            <a:ext cx="24482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 flipV="1">
            <a:off x="4932040" y="5085184"/>
            <a:ext cx="792088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Skupina 29"/>
          <p:cNvGrpSpPr/>
          <p:nvPr/>
        </p:nvGrpSpPr>
        <p:grpSpPr>
          <a:xfrm>
            <a:off x="4932040" y="1628800"/>
            <a:ext cx="3240360" cy="4248472"/>
            <a:chOff x="4932040" y="1628800"/>
            <a:chExt cx="3240360" cy="424847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ovéPole 23"/>
                <p:cNvSpPr txBox="1"/>
                <p:nvPr/>
              </p:nvSpPr>
              <p:spPr>
                <a:xfrm>
                  <a:off x="6550438" y="4715852"/>
                  <a:ext cx="504056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cs-CZ" dirty="0"/>
                </a:p>
              </p:txBody>
            </p:sp>
          </mc:Choice>
          <mc:Fallback xmlns="">
            <p:sp>
              <p:nvSpPr>
                <p:cNvPr id="24" name="TextovéPole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50438" y="4715852"/>
                  <a:ext cx="504056" cy="369332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9" name="Skupina 28"/>
            <p:cNvGrpSpPr/>
            <p:nvPr/>
          </p:nvGrpSpPr>
          <p:grpSpPr>
            <a:xfrm>
              <a:off x="4932040" y="1628800"/>
              <a:ext cx="3240360" cy="4248472"/>
              <a:chOff x="4932040" y="1628800"/>
              <a:chExt cx="3240360" cy="4248472"/>
            </a:xfrm>
          </p:grpSpPr>
          <p:sp>
            <p:nvSpPr>
              <p:cNvPr id="5" name="Krychle 4"/>
              <p:cNvSpPr/>
              <p:nvPr/>
            </p:nvSpPr>
            <p:spPr>
              <a:xfrm>
                <a:off x="4932040" y="1628800"/>
                <a:ext cx="3240360" cy="4248472"/>
              </a:xfrm>
              <a:prstGeom prst="cub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cxnSp>
            <p:nvCxnSpPr>
              <p:cNvPr id="14" name="Přímá spojnice se šipkou 13"/>
              <p:cNvCxnSpPr/>
              <p:nvPr/>
            </p:nvCxnSpPr>
            <p:spPr>
              <a:xfrm flipV="1">
                <a:off x="5754038" y="2492896"/>
                <a:ext cx="1626274" cy="2592288"/>
              </a:xfrm>
              <a:prstGeom prst="straightConnector1">
                <a:avLst/>
              </a:prstGeom>
              <a:ln w="5715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Přímá spojnice se šipkou 15"/>
              <p:cNvCxnSpPr/>
              <p:nvPr/>
            </p:nvCxnSpPr>
            <p:spPr>
              <a:xfrm flipH="1">
                <a:off x="4932040" y="5085184"/>
                <a:ext cx="792088" cy="792088"/>
              </a:xfrm>
              <a:prstGeom prst="straightConnector1">
                <a:avLst/>
              </a:prstGeom>
              <a:ln w="38100">
                <a:solidFill>
                  <a:schemeClr val="accent3">
                    <a:lumMod val="75000"/>
                  </a:schemeClr>
                </a:solidFill>
                <a:headEnd type="arrow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Přímá spojnice se šipkou 17"/>
              <p:cNvCxnSpPr/>
              <p:nvPr/>
            </p:nvCxnSpPr>
            <p:spPr>
              <a:xfrm flipH="1" flipV="1">
                <a:off x="5724128" y="1628800"/>
                <a:ext cx="29910" cy="3456384"/>
              </a:xfrm>
              <a:prstGeom prst="straightConnector1">
                <a:avLst/>
              </a:prstGeom>
              <a:ln w="38100">
                <a:solidFill>
                  <a:schemeClr val="accent3">
                    <a:lumMod val="75000"/>
                  </a:schemeClr>
                </a:solidFill>
                <a:headEnd type="arrow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TextovéPole 21"/>
                  <p:cNvSpPr txBox="1"/>
                  <p:nvPr/>
                </p:nvSpPr>
                <p:spPr>
                  <a:xfrm>
                    <a:off x="5724128" y="2924944"/>
                    <a:ext cx="504056" cy="36933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cs-CZ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cs-CZ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oMath>
                      </m:oMathPara>
                    </a14:m>
                    <a:endParaRPr lang="cs-CZ" dirty="0"/>
                  </a:p>
                </p:txBody>
              </p:sp>
            </mc:Choice>
            <mc:Fallback xmlns="">
              <p:sp>
                <p:nvSpPr>
                  <p:cNvPr id="22" name="TextovéPole 2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724128" y="2924944"/>
                    <a:ext cx="504056" cy="369332"/>
                  </a:xfrm>
                  <a:prstGeom prst="rect">
                    <a:avLst/>
                  </a:prstGeom>
                  <a:blipFill rotWithShape="1">
                    <a:blip r:embed="rId4"/>
                    <a:stretch>
                      <a:fillRect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cs-CZ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TextovéPole 22"/>
                  <p:cNvSpPr txBox="1"/>
                  <p:nvPr/>
                </p:nvSpPr>
                <p:spPr>
                  <a:xfrm>
                    <a:off x="5354011" y="5296562"/>
                    <a:ext cx="504056" cy="36933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cs-CZ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cs-CZ" dirty="0"/>
                  </a:p>
                </p:txBody>
              </p:sp>
            </mc:Choice>
            <mc:Fallback xmlns="">
              <p:sp>
                <p:nvSpPr>
                  <p:cNvPr id="23" name="TextovéPole 2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354011" y="5296562"/>
                    <a:ext cx="504056" cy="369332"/>
                  </a:xfrm>
                  <a:prstGeom prst="rect">
                    <a:avLst/>
                  </a:prstGeom>
                  <a:blipFill rotWithShape="1">
                    <a:blip r:embed="rId5"/>
                    <a:stretch>
                      <a:fillRect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cs-CZ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28" name="Přímá spojnice se šipkou 27"/>
              <p:cNvCxnSpPr/>
              <p:nvPr/>
            </p:nvCxnSpPr>
            <p:spPr>
              <a:xfrm>
                <a:off x="5754038" y="5085184"/>
                <a:ext cx="2418362" cy="0"/>
              </a:xfrm>
              <a:prstGeom prst="straightConnector1">
                <a:avLst/>
              </a:prstGeom>
              <a:ln w="38100">
                <a:solidFill>
                  <a:schemeClr val="accent3">
                    <a:lumMod val="75000"/>
                  </a:schemeClr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77983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355976" y="332656"/>
            <a:ext cx="4680520" cy="612068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cs-CZ" dirty="0"/>
              <a:t>u</a:t>
            </a:r>
            <a:r>
              <a:rPr lang="cs-CZ" dirty="0" smtClean="0"/>
              <a:t> = AB = B – A </a:t>
            </a:r>
          </a:p>
          <a:p>
            <a:pPr marL="0" indent="0">
              <a:buNone/>
            </a:pPr>
            <a:r>
              <a:rPr lang="cs-CZ" dirty="0" smtClean="0"/>
              <a:t>A = [1;3;1], </a:t>
            </a:r>
            <a:r>
              <a:rPr lang="cs-CZ" dirty="0"/>
              <a:t>B</a:t>
            </a:r>
            <a:r>
              <a:rPr lang="cs-CZ" dirty="0" smtClean="0"/>
              <a:t> = [4;5;6]</a:t>
            </a:r>
            <a:r>
              <a:rPr lang="cs-CZ" dirty="0" smtClean="0">
                <a:latin typeface="Calibri"/>
              </a:rPr>
              <a:t>→u=(3;2;5)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cxnSp>
        <p:nvCxnSpPr>
          <p:cNvPr id="60" name="Přímá spojnice se šipkou 59"/>
          <p:cNvCxnSpPr>
            <a:endCxn id="42" idx="1"/>
          </p:cNvCxnSpPr>
          <p:nvPr/>
        </p:nvCxnSpPr>
        <p:spPr>
          <a:xfrm flipV="1">
            <a:off x="5930329" y="3729417"/>
            <a:ext cx="1171467" cy="1677964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0744" cy="113813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/>
              <a:t>u</a:t>
            </a:r>
            <a:r>
              <a:rPr lang="cs-CZ" dirty="0" smtClean="0"/>
              <a:t> = (3; 2; 5)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cs-CZ" b="1" u="sng" dirty="0" smtClean="0"/>
              <a:t>Zadání vektoru</a:t>
            </a:r>
          </a:p>
          <a:p>
            <a:pPr marL="514350" indent="-514350">
              <a:buAutoNum type="arabicParenR"/>
            </a:pPr>
            <a:r>
              <a:rPr lang="cs-CZ" dirty="0" smtClean="0"/>
              <a:t>Přímo souřadnicemi</a:t>
            </a:r>
          </a:p>
          <a:p>
            <a:pPr marL="514350" indent="-514350">
              <a:buAutoNum type="arabicParenR"/>
            </a:pPr>
            <a:r>
              <a:rPr lang="cs-CZ" dirty="0" smtClean="0"/>
              <a:t>Souřadnicemi počátečního a koncového bodu vektoru – pak musíme dopočítat souřadnice vektoru jako rozdíl koncového a počátečního bodu</a:t>
            </a:r>
          </a:p>
          <a:p>
            <a:pPr marL="514350" indent="-514350">
              <a:buAutoNum type="arabicParenR"/>
            </a:pPr>
            <a:r>
              <a:rPr lang="cs-CZ" dirty="0" smtClean="0"/>
              <a:t>Nákresem</a:t>
            </a:r>
          </a:p>
          <a:p>
            <a:pPr marL="514350" indent="-514350">
              <a:buAutoNum type="arabicParenR"/>
            </a:pPr>
            <a:endParaRPr lang="cs-CZ" dirty="0" smtClean="0"/>
          </a:p>
          <a:p>
            <a:endParaRPr lang="cs-CZ" dirty="0"/>
          </a:p>
        </p:txBody>
      </p:sp>
      <p:cxnSp>
        <p:nvCxnSpPr>
          <p:cNvPr id="13" name="Přímá spojnice 12"/>
          <p:cNvCxnSpPr/>
          <p:nvPr/>
        </p:nvCxnSpPr>
        <p:spPr>
          <a:xfrm>
            <a:off x="6228184" y="551723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>
            <a:off x="7668344" y="5373216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/>
          <p:cNvCxnSpPr/>
          <p:nvPr/>
        </p:nvCxnSpPr>
        <p:spPr>
          <a:xfrm>
            <a:off x="6228184" y="5373216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nice 50"/>
          <p:cNvCxnSpPr/>
          <p:nvPr/>
        </p:nvCxnSpPr>
        <p:spPr>
          <a:xfrm flipV="1">
            <a:off x="5922150" y="5456940"/>
            <a:ext cx="0" cy="3383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Skupina 97"/>
          <p:cNvGrpSpPr/>
          <p:nvPr/>
        </p:nvGrpSpPr>
        <p:grpSpPr>
          <a:xfrm>
            <a:off x="4572000" y="1412776"/>
            <a:ext cx="4320480" cy="5256584"/>
            <a:chOff x="4572000" y="1412776"/>
            <a:chExt cx="4320480" cy="5256584"/>
          </a:xfrm>
        </p:grpSpPr>
        <p:sp>
          <p:nvSpPr>
            <p:cNvPr id="5" name="Krychle 4"/>
            <p:cNvSpPr/>
            <p:nvPr/>
          </p:nvSpPr>
          <p:spPr>
            <a:xfrm>
              <a:off x="4860032" y="1628800"/>
              <a:ext cx="3672408" cy="4824536"/>
            </a:xfrm>
            <a:prstGeom prst="cube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cxnSp>
          <p:nvCxnSpPr>
            <p:cNvPr id="7" name="Přímá spojnice 6"/>
            <p:cNvCxnSpPr/>
            <p:nvPr/>
          </p:nvCxnSpPr>
          <p:spPr>
            <a:xfrm>
              <a:off x="5778134" y="1412776"/>
              <a:ext cx="90010" cy="4104456"/>
            </a:xfrm>
            <a:prstGeom prst="line">
              <a:avLst/>
            </a:prstGeom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nice 8"/>
            <p:cNvCxnSpPr/>
            <p:nvPr/>
          </p:nvCxnSpPr>
          <p:spPr>
            <a:xfrm>
              <a:off x="5868144" y="5517232"/>
              <a:ext cx="3024336" cy="18002"/>
            </a:xfrm>
            <a:prstGeom prst="line">
              <a:avLst/>
            </a:prstGeom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římá spojnice 10"/>
            <p:cNvCxnSpPr/>
            <p:nvPr/>
          </p:nvCxnSpPr>
          <p:spPr>
            <a:xfrm flipH="1">
              <a:off x="4572000" y="5517232"/>
              <a:ext cx="1260140" cy="1152128"/>
            </a:xfrm>
            <a:prstGeom prst="line">
              <a:avLst/>
            </a:prstGeom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Přímá spojnice 14"/>
            <p:cNvCxnSpPr/>
            <p:nvPr/>
          </p:nvCxnSpPr>
          <p:spPr>
            <a:xfrm>
              <a:off x="6696236" y="5373216"/>
              <a:ext cx="0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nice 16"/>
            <p:cNvCxnSpPr/>
            <p:nvPr/>
          </p:nvCxnSpPr>
          <p:spPr>
            <a:xfrm>
              <a:off x="7200292" y="5373216"/>
              <a:ext cx="0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Přímá spojnice 20"/>
            <p:cNvCxnSpPr/>
            <p:nvPr/>
          </p:nvCxnSpPr>
          <p:spPr>
            <a:xfrm>
              <a:off x="8028384" y="5481228"/>
              <a:ext cx="0" cy="1080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Přímá spojnice 25"/>
            <p:cNvCxnSpPr/>
            <p:nvPr/>
          </p:nvCxnSpPr>
          <p:spPr>
            <a:xfrm>
              <a:off x="5652120" y="5589240"/>
              <a:ext cx="180020" cy="144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Přímá spojnice 26"/>
            <p:cNvCxnSpPr/>
            <p:nvPr/>
          </p:nvCxnSpPr>
          <p:spPr>
            <a:xfrm>
              <a:off x="5496437" y="5678225"/>
              <a:ext cx="180020" cy="144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Přímá spojnice 27"/>
            <p:cNvCxnSpPr/>
            <p:nvPr/>
          </p:nvCxnSpPr>
          <p:spPr>
            <a:xfrm>
              <a:off x="5406427" y="5822241"/>
              <a:ext cx="180020" cy="144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Přímá spojnice 28"/>
            <p:cNvCxnSpPr/>
            <p:nvPr/>
          </p:nvCxnSpPr>
          <p:spPr>
            <a:xfrm>
              <a:off x="5226407" y="5974432"/>
              <a:ext cx="180020" cy="144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Přímá spojnice 29"/>
            <p:cNvCxnSpPr/>
            <p:nvPr/>
          </p:nvCxnSpPr>
          <p:spPr>
            <a:xfrm>
              <a:off x="5066603" y="6118448"/>
              <a:ext cx="180020" cy="144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Přímá spojnice 30"/>
            <p:cNvCxnSpPr/>
            <p:nvPr/>
          </p:nvCxnSpPr>
          <p:spPr>
            <a:xfrm>
              <a:off x="4880235" y="6229672"/>
              <a:ext cx="180020" cy="144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Přímá spojnice 32"/>
            <p:cNvCxnSpPr/>
            <p:nvPr/>
          </p:nvCxnSpPr>
          <p:spPr>
            <a:xfrm>
              <a:off x="5832140" y="5157192"/>
              <a:ext cx="18002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Přímá spojnice 34"/>
            <p:cNvCxnSpPr/>
            <p:nvPr/>
          </p:nvCxnSpPr>
          <p:spPr>
            <a:xfrm>
              <a:off x="5727028" y="2492896"/>
              <a:ext cx="14111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Přímá spojnice 35"/>
            <p:cNvCxnSpPr/>
            <p:nvPr/>
          </p:nvCxnSpPr>
          <p:spPr>
            <a:xfrm>
              <a:off x="5719395" y="2954288"/>
              <a:ext cx="18002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Přímá spojnice 36"/>
            <p:cNvCxnSpPr/>
            <p:nvPr/>
          </p:nvCxnSpPr>
          <p:spPr>
            <a:xfrm>
              <a:off x="5688124" y="3356992"/>
              <a:ext cx="18002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Přímá spojnice 37"/>
            <p:cNvCxnSpPr/>
            <p:nvPr/>
          </p:nvCxnSpPr>
          <p:spPr>
            <a:xfrm>
              <a:off x="5742130" y="3717032"/>
              <a:ext cx="18002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Přímá spojnice 38"/>
            <p:cNvCxnSpPr/>
            <p:nvPr/>
          </p:nvCxnSpPr>
          <p:spPr>
            <a:xfrm>
              <a:off x="5778134" y="4077072"/>
              <a:ext cx="18002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Přímá spojnice 39"/>
            <p:cNvCxnSpPr/>
            <p:nvPr/>
          </p:nvCxnSpPr>
          <p:spPr>
            <a:xfrm>
              <a:off x="5796136" y="4437112"/>
              <a:ext cx="18002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Přímá spojnice 40"/>
            <p:cNvCxnSpPr/>
            <p:nvPr/>
          </p:nvCxnSpPr>
          <p:spPr>
            <a:xfrm>
              <a:off x="5742130" y="4797152"/>
              <a:ext cx="18002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Plus 41"/>
            <p:cNvSpPr/>
            <p:nvPr/>
          </p:nvSpPr>
          <p:spPr>
            <a:xfrm>
              <a:off x="6896624" y="3435927"/>
              <a:ext cx="410344" cy="338336"/>
            </a:xfrm>
            <a:prstGeom prst="mathPlus">
              <a:avLst>
                <a:gd name="adj1" fmla="val 12121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cxnSp>
          <p:nvCxnSpPr>
            <p:cNvPr id="45" name="Přímá spojnice 44"/>
            <p:cNvCxnSpPr/>
            <p:nvPr/>
          </p:nvCxnSpPr>
          <p:spPr>
            <a:xfrm flipH="1">
              <a:off x="5886146" y="5481228"/>
              <a:ext cx="342038" cy="4012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Přímá spojnice 46"/>
            <p:cNvCxnSpPr/>
            <p:nvPr/>
          </p:nvCxnSpPr>
          <p:spPr>
            <a:xfrm>
              <a:off x="5496437" y="5858245"/>
              <a:ext cx="44591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Přímá spojnice 52"/>
            <p:cNvCxnSpPr/>
            <p:nvPr/>
          </p:nvCxnSpPr>
          <p:spPr>
            <a:xfrm flipH="1">
              <a:off x="7092280" y="5535234"/>
              <a:ext cx="576064" cy="6944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Přímá spojnice 54"/>
            <p:cNvCxnSpPr/>
            <p:nvPr/>
          </p:nvCxnSpPr>
          <p:spPr>
            <a:xfrm>
              <a:off x="5156613" y="6190456"/>
              <a:ext cx="203696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Přímá spojnice 57"/>
            <p:cNvCxnSpPr/>
            <p:nvPr/>
          </p:nvCxnSpPr>
          <p:spPr>
            <a:xfrm flipV="1">
              <a:off x="7092280" y="3717032"/>
              <a:ext cx="0" cy="25126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ovéPole 65"/>
            <p:cNvSpPr txBox="1"/>
            <p:nvPr/>
          </p:nvSpPr>
          <p:spPr>
            <a:xfrm>
              <a:off x="5432329" y="5087608"/>
              <a:ext cx="308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b="1" dirty="0" smtClean="0">
                  <a:solidFill>
                    <a:srgbClr val="C00000"/>
                  </a:solidFill>
                </a:rPr>
                <a:t>A</a:t>
              </a:r>
              <a:endParaRPr lang="cs-CZ" b="1" dirty="0">
                <a:solidFill>
                  <a:srgbClr val="C00000"/>
                </a:solidFill>
              </a:endParaRPr>
            </a:p>
          </p:txBody>
        </p:sp>
        <p:sp>
          <p:nvSpPr>
            <p:cNvPr id="67" name="TextovéPole 66"/>
            <p:cNvSpPr txBox="1"/>
            <p:nvPr/>
          </p:nvSpPr>
          <p:spPr>
            <a:xfrm>
              <a:off x="7204515" y="3172326"/>
              <a:ext cx="308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b="1" dirty="0">
                  <a:solidFill>
                    <a:srgbClr val="C00000"/>
                  </a:solidFill>
                </a:rPr>
                <a:t>B</a:t>
              </a:r>
            </a:p>
          </p:txBody>
        </p:sp>
      </p:grpSp>
      <p:sp>
        <p:nvSpPr>
          <p:cNvPr id="43" name="Plus 42"/>
          <p:cNvSpPr/>
          <p:nvPr/>
        </p:nvSpPr>
        <p:spPr>
          <a:xfrm>
            <a:off x="5725157" y="5238212"/>
            <a:ext cx="410344" cy="338336"/>
          </a:xfrm>
          <a:prstGeom prst="mathPlus">
            <a:avLst>
              <a:gd name="adj1" fmla="val 12121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634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2" grpId="0" animBg="1"/>
      <p:bldP spid="3" grpId="0" build="p" animBg="1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11430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Výpočty souřadnic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1844824"/>
            <a:ext cx="3538736" cy="4824536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cs-CZ" dirty="0" smtClean="0"/>
              <a:t>Pamatujte!</a:t>
            </a:r>
          </a:p>
          <a:p>
            <a:pPr marL="0" indent="0" algn="ctr">
              <a:buNone/>
            </a:pPr>
            <a:r>
              <a:rPr lang="cs-CZ" dirty="0" smtClean="0"/>
              <a:t>u = AB </a:t>
            </a:r>
            <a:r>
              <a:rPr lang="cs-CZ" dirty="0"/>
              <a:t>↔ u = B- A</a:t>
            </a:r>
          </a:p>
          <a:p>
            <a:pPr marL="0" indent="0" algn="ctr">
              <a:buNone/>
            </a:pPr>
            <a:r>
              <a:rPr lang="cs-CZ" dirty="0"/>
              <a:t>v = KL  ↔  v = L – K</a:t>
            </a:r>
          </a:p>
          <a:p>
            <a:pPr marL="0" indent="0" algn="ctr">
              <a:buNone/>
            </a:pPr>
            <a:r>
              <a:rPr lang="cs-CZ" dirty="0" smtClean="0"/>
              <a:t>w = OP  ↔  w = P - O</a:t>
            </a:r>
          </a:p>
          <a:p>
            <a:pPr marL="0" indent="0" algn="ctr">
              <a:buNone/>
            </a:pPr>
            <a:r>
              <a:rPr lang="cs-CZ" dirty="0" smtClean="0"/>
              <a:t>z = SR  ↔  z = R - S</a:t>
            </a:r>
          </a:p>
          <a:p>
            <a:pPr marL="0" indent="0">
              <a:buNone/>
            </a:pPr>
            <a:r>
              <a:rPr lang="cs-CZ" dirty="0" smtClean="0"/>
              <a:t>Vektor = konec - počátek</a:t>
            </a:r>
          </a:p>
          <a:p>
            <a:pPr marL="0" indent="0">
              <a:buNone/>
            </a:pPr>
            <a:r>
              <a:rPr lang="cs-CZ" dirty="0"/>
              <a:t>→ konec = vektor + počátek</a:t>
            </a:r>
          </a:p>
          <a:p>
            <a:pPr marL="0" indent="0">
              <a:buNone/>
            </a:pPr>
            <a:r>
              <a:rPr lang="cs-CZ" dirty="0"/>
              <a:t>→počátek = konec-vektor</a:t>
            </a:r>
          </a:p>
          <a:p>
            <a:pPr marL="0" indent="0" algn="ctr">
              <a:buNone/>
            </a:pPr>
            <a:r>
              <a:rPr lang="cs-CZ" b="1" dirty="0" smtClean="0"/>
              <a:t>u = AB ↔ u = B- A</a:t>
            </a:r>
          </a:p>
          <a:p>
            <a:pPr marL="0" indent="0" algn="ctr">
              <a:buNone/>
            </a:pPr>
            <a:r>
              <a:rPr lang="cs-CZ" b="1" dirty="0"/>
              <a:t>→B = u + A</a:t>
            </a:r>
          </a:p>
          <a:p>
            <a:pPr marL="0" indent="0" algn="ctr">
              <a:buNone/>
            </a:pPr>
            <a:r>
              <a:rPr lang="cs-CZ" b="1" dirty="0"/>
              <a:t>→A = B – u</a:t>
            </a:r>
          </a:p>
          <a:p>
            <a:pPr marL="0" indent="0">
              <a:buNone/>
            </a:pPr>
            <a:r>
              <a:rPr lang="cs-CZ" dirty="0"/>
              <a:t>Vždy provedeme početní operaci pro</a:t>
            </a:r>
          </a:p>
          <a:p>
            <a:pPr marL="0" indent="0">
              <a:buNone/>
            </a:pPr>
            <a:r>
              <a:rPr lang="cs-CZ" dirty="0"/>
              <a:t> x-ové souřadnice a pro y-</a:t>
            </a:r>
            <a:r>
              <a:rPr lang="cs-CZ" dirty="0" err="1"/>
              <a:t>ové</a:t>
            </a:r>
            <a:r>
              <a:rPr lang="cs-CZ" dirty="0"/>
              <a:t> souřadnice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355976" y="1509695"/>
            <a:ext cx="4680520" cy="5328592"/>
          </a:xfr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 smtClean="0"/>
              <a:t>Příklady: dopočtěte neznámé veličiny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1)u = AB u=(3; 1; 7) A =[ 2; 13; 5] B =[x; y; z]</a:t>
            </a:r>
          </a:p>
          <a:p>
            <a:pPr marL="0" indent="0">
              <a:buNone/>
            </a:pPr>
            <a:r>
              <a:rPr lang="cs-CZ" dirty="0" smtClean="0"/>
              <a:t>	B = u + A</a:t>
            </a:r>
          </a:p>
          <a:p>
            <a:pPr marL="0" indent="0">
              <a:buNone/>
            </a:pPr>
            <a:r>
              <a:rPr lang="cs-CZ" dirty="0" smtClean="0"/>
              <a:t>          B = [3+2; 1+13; 7+5 ] = [ 5; 14; 12 ]</a:t>
            </a:r>
          </a:p>
          <a:p>
            <a:pPr marL="0" indent="0">
              <a:buNone/>
            </a:pPr>
            <a:r>
              <a:rPr lang="cs-CZ" dirty="0" smtClean="0"/>
              <a:t>2)v = KL v=(-4; 3; 1) L = [ -2; 6; -3] K =[x; y; z]</a:t>
            </a:r>
          </a:p>
          <a:p>
            <a:pPr marL="0" indent="0">
              <a:buNone/>
            </a:pPr>
            <a:r>
              <a:rPr lang="cs-CZ" dirty="0" smtClean="0"/>
              <a:t>	K = L - v</a:t>
            </a:r>
          </a:p>
          <a:p>
            <a:pPr marL="0" indent="0">
              <a:buNone/>
            </a:pPr>
            <a:r>
              <a:rPr lang="cs-CZ" dirty="0" smtClean="0"/>
              <a:t>         K = [-2-(-4); 6-3; -3 - 1 ] = [ 2; 3; -4 ]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3)u = RS u=(2; 1; -9) R=[ -6; 10; -4] S=[x; </a:t>
            </a:r>
            <a:r>
              <a:rPr lang="cs-CZ" dirty="0" err="1" smtClean="0"/>
              <a:t>y;z</a:t>
            </a:r>
            <a:r>
              <a:rPr lang="cs-CZ" dirty="0" smtClean="0"/>
              <a:t>] 	S = u + R</a:t>
            </a:r>
          </a:p>
          <a:p>
            <a:pPr marL="0" indent="0">
              <a:buNone/>
            </a:pPr>
            <a:r>
              <a:rPr lang="cs-CZ" dirty="0" smtClean="0"/>
              <a:t>        S = [2+(-6);1+10;-9+(-4) ] = [-4; 11;-13 ]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4)w = OP w=(-3;-4;-1) P = [ 1;-3; 0] 0 =[</a:t>
            </a:r>
            <a:r>
              <a:rPr lang="cs-CZ" dirty="0" err="1" smtClean="0"/>
              <a:t>x;y;z</a:t>
            </a:r>
            <a:r>
              <a:rPr lang="cs-CZ" dirty="0" smtClean="0"/>
              <a:t>]</a:t>
            </a:r>
          </a:p>
          <a:p>
            <a:pPr marL="0" indent="0">
              <a:buNone/>
            </a:pPr>
            <a:r>
              <a:rPr lang="cs-CZ" dirty="0" smtClean="0"/>
              <a:t>	O = P - w</a:t>
            </a:r>
          </a:p>
          <a:p>
            <a:pPr marL="0" indent="0">
              <a:buNone/>
            </a:pPr>
            <a:r>
              <a:rPr lang="cs-CZ" dirty="0" smtClean="0"/>
              <a:t>           O = [1-(-3);-3-(-4); 0-(-1) ] = [ 4; 1; 1 ]</a:t>
            </a:r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2536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3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5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5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6500"/>
                            </p:stCondLst>
                            <p:childTnLst>
                              <p:par>
                                <p:cTn id="9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Nadpis 1"/>
              <p:cNvSpPr>
                <a:spLocks noGrp="1"/>
              </p:cNvSpPr>
              <p:nvPr>
                <p:ph type="title"/>
              </p:nvPr>
            </p:nvSpPr>
            <p:spPr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>
                <a:normAutofit/>
              </a:bodyPr>
              <a:lstStyle/>
              <a:p>
                <a:r>
                  <a:rPr lang="cs-CZ" sz="2800" dirty="0" smtClean="0"/>
                  <a:t>Početní operace s vektory</a:t>
                </a:r>
                <a:br>
                  <a:rPr lang="cs-CZ" sz="2800" dirty="0" smtClean="0"/>
                </a:br>
                <a:r>
                  <a:rPr lang="cs-CZ" sz="2800" dirty="0" smtClean="0"/>
                  <a:t>u=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8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8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8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800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80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800" b="0" i="1" dirty="0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800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sz="2800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80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800" b="0" i="1" dirty="0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800" b="0" i="1" dirty="0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sz="2800" dirty="0" smtClean="0"/>
                  <a:t>), v= </a:t>
                </a:r>
                <a:r>
                  <a:rPr lang="cs-CZ" sz="280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800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800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sz="2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800" dirty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800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800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sz="2800" i="1" dirty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sz="2800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80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800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sz="2800" b="0" i="1" dirty="0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sz="2800" dirty="0" smtClean="0"/>
                  <a:t>), w= </a:t>
                </a:r>
                <a:r>
                  <a:rPr lang="cs-CZ" sz="280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800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800" b="0" i="1" smtClean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sz="2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800" dirty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800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800" b="0" i="1" dirty="0" smtClean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sz="2800" i="1" dirty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sz="2800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80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800" b="0" i="1" dirty="0" smtClean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sz="2800" b="0" i="1" dirty="0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sz="2800" dirty="0" smtClean="0"/>
                  <a:t>) </a:t>
                </a:r>
                <a:endParaRPr lang="cs-CZ" sz="2800" dirty="0"/>
              </a:p>
            </p:txBody>
          </p:sp>
        </mc:Choice>
        <mc:Fallback xmlns="">
          <p:sp>
            <p:nvSpPr>
              <p:cNvPr id="2" name="Nadpis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395536" y="1700808"/>
                <a:ext cx="3528392" cy="4896544"/>
              </a:xfr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1)Sčítání</a:t>
                </a:r>
              </a:p>
              <a:p>
                <a:pPr marL="0" indent="0">
                  <a:buNone/>
                </a:pPr>
                <a:r>
                  <a:rPr lang="cs-CZ" dirty="0"/>
                  <a:t>u</a:t>
                </a:r>
                <a:r>
                  <a:rPr lang="cs-CZ" dirty="0" smtClean="0"/>
                  <a:t> = v + w</a:t>
                </a:r>
              </a:p>
              <a:p>
                <a:pPr marL="0" indent="0">
                  <a:buNone/>
                </a:pPr>
                <a:r>
                  <a:rPr lang="cs-CZ" dirty="0"/>
                  <a:t>u</a:t>
                </a:r>
                <a:r>
                  <a:rPr lang="cs-CZ" dirty="0" smtClean="0"/>
                  <a:t> =(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;</a:t>
                </a:r>
                <a:r>
                  <a:rPr lang="cs-CZ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 dirty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 dirty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  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2)Odčítání</a:t>
                </a:r>
              </a:p>
              <a:p>
                <a:pPr marL="0" indent="0">
                  <a:buNone/>
                </a:pPr>
                <a:r>
                  <a:rPr lang="cs-CZ" dirty="0" smtClean="0"/>
                  <a:t>u = v – w</a:t>
                </a:r>
              </a:p>
              <a:p>
                <a:pPr marL="0" indent="0">
                  <a:buNone/>
                </a:pPr>
                <a:r>
                  <a:rPr lang="cs-CZ" dirty="0"/>
                  <a:t>u =(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 dirty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i="1" dirty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 dirty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i="1" dirty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 dirty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3</a:t>
                </a:r>
                <a:r>
                  <a:rPr lang="cs-CZ" dirty="0" smtClean="0"/>
                  <a:t>)Součin vektoru a reálného čísla r</a:t>
                </a:r>
              </a:p>
              <a:p>
                <a:pPr marL="0" indent="0">
                  <a:buNone/>
                </a:pPr>
                <a:r>
                  <a:rPr lang="cs-CZ" dirty="0" err="1" smtClean="0"/>
                  <a:t>r.u</a:t>
                </a:r>
                <a:r>
                  <a:rPr lang="cs-CZ" dirty="0" smtClean="0"/>
                  <a:t> = (r.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; r.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; r.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 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4)Skalární součin vektorů je číslo</a:t>
                </a:r>
              </a:p>
              <a:p>
                <a:pPr marL="0" indent="0">
                  <a:buNone/>
                </a:pPr>
                <a:r>
                  <a:rPr lang="cs-CZ" dirty="0" err="1" smtClean="0"/>
                  <a:t>u.v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.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i="1" dirty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0" dirty="0" smtClean="0">
                        <a:latin typeface="Cambria Math"/>
                      </a:rPr>
                      <m:t>+</m:t>
                    </m:r>
                  </m:oMath>
                </a14:m>
                <a:r>
                  <a:rPr lang="cs-CZ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.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.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5) </a:t>
                </a:r>
                <a:r>
                  <a:rPr lang="cs-CZ" dirty="0"/>
                  <a:t>Velikost (délka) vektoru u</a:t>
                </a:r>
              </a:p>
              <a:p>
                <a:pPr marL="0" indent="0">
                  <a:buNone/>
                </a:pPr>
                <a:r>
                  <a:rPr lang="cs-CZ" dirty="0" err="1"/>
                  <a:t>IuI</a:t>
                </a:r>
                <a:r>
                  <a:rPr lang="cs-CZ" dirty="0"/>
                  <a:t> </a:t>
                </a:r>
                <a:r>
                  <a:rPr lang="cs-CZ" dirty="0" smtClean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cs-CZ" b="0" i="1" smtClean="0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</m:e>
                          <m:sup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cs-CZ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cs-CZ" b="0" i="1" smtClean="0"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</m:e>
                          <m:sup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cs-CZ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cs-CZ" b="0" i="1" smtClean="0">
                                    <a:latin typeface="Cambria Math"/>
                                  </a:rPr>
                                  <m:t>3</m:t>
                                </m:r>
                              </m:sub>
                            </m:sSub>
                          </m:e>
                          <m:sup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6)Úhel mezi vektory u, v</a:t>
                </a:r>
              </a:p>
              <a:p>
                <a:pPr marL="0" indent="0">
                  <a:buNone/>
                </a:pPr>
                <a:r>
                  <a:rPr lang="cs-CZ" dirty="0"/>
                  <a:t>c</a:t>
                </a:r>
                <a:r>
                  <a:rPr lang="cs-CZ" dirty="0" smtClean="0"/>
                  <a:t>os</a:t>
                </a:r>
                <a:r>
                  <a:rPr lang="el-GR" dirty="0" smtClean="0"/>
                  <a:t>ϕ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 dirty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 dirty="0">
                            <a:latin typeface="Cambria Math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cs-CZ" dirty="0"/>
                          <m:t> </m:t>
                        </m:r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cs-CZ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 dirty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cs-CZ" b="0" i="1" dirty="0" smtClean="0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cs-CZ" b="0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cs-CZ" b="0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𝐼𝑢𝐼</m:t>
                        </m:r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>
                          <a:rPr lang="cs-CZ" b="0" i="1" smtClean="0">
                            <a:latin typeface="Cambria Math"/>
                          </a:rPr>
                          <m:t>𝐼𝑣𝐼</m:t>
                        </m:r>
                      </m:den>
                    </m:f>
                  </m:oMath>
                </a14:m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395536" y="1700808"/>
                <a:ext cx="3528392" cy="4896544"/>
              </a:xfr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Jsou dány vektory a=(3; 5; 6), b=(-7; 2; -1)</a:t>
                </a:r>
              </a:p>
              <a:p>
                <a:pPr marL="0" indent="0">
                  <a:buNone/>
                </a:pPr>
                <a:r>
                  <a:rPr lang="cs-CZ" dirty="0" smtClean="0"/>
                  <a:t>Proveďte předepsané operace: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514350" indent="-514350">
                  <a:buAutoNum type="arabicParenR"/>
                </a:pPr>
                <a:r>
                  <a:rPr lang="cs-CZ" dirty="0" err="1" smtClean="0"/>
                  <a:t>a+b</a:t>
                </a:r>
                <a:r>
                  <a:rPr lang="cs-CZ" dirty="0" smtClean="0"/>
                  <a:t>= (3+(-7); 5+2; 6+(-1)) = (-4; 7; 5)</a:t>
                </a:r>
              </a:p>
              <a:p>
                <a:pPr marL="514350" indent="-514350">
                  <a:buAutoNum type="arabicParenR"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2) a-b = (3-(-7); 5-2; 6-(-1)) = (10; 3; 7)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3) r= 2 </a:t>
                </a:r>
              </a:p>
              <a:p>
                <a:pPr marL="0" indent="0">
                  <a:buNone/>
                </a:pPr>
                <a:r>
                  <a:rPr lang="cs-CZ" dirty="0" err="1" smtClean="0"/>
                  <a:t>r.a</a:t>
                </a:r>
                <a:r>
                  <a:rPr lang="cs-CZ" dirty="0" smtClean="0"/>
                  <a:t> = (2.3; </a:t>
                </a:r>
                <a:r>
                  <a:rPr lang="cs-CZ" dirty="0"/>
                  <a:t>2</a:t>
                </a:r>
                <a:r>
                  <a:rPr lang="cs-CZ" dirty="0" smtClean="0"/>
                  <a:t>.5; 2.6) = ( </a:t>
                </a:r>
                <a:r>
                  <a:rPr lang="cs-CZ" dirty="0"/>
                  <a:t>6</a:t>
                </a:r>
                <a:r>
                  <a:rPr lang="cs-CZ" dirty="0" smtClean="0"/>
                  <a:t>; 10; 12)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4) </a:t>
                </a:r>
                <a:r>
                  <a:rPr lang="cs-CZ" dirty="0" err="1" smtClean="0"/>
                  <a:t>a.b</a:t>
                </a:r>
                <a:r>
                  <a:rPr lang="cs-CZ" dirty="0" smtClean="0"/>
                  <a:t> = 3.(-7) +5.2 + 6.(-1) =-21 +10 - 6 = -17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5) </a:t>
                </a:r>
                <a:r>
                  <a:rPr lang="cs-CZ" dirty="0" err="1" smtClean="0"/>
                  <a:t>IaI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5</m:t>
                            </m:r>
                          </m:e>
                          <m:sup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+ 6</m:t>
                            </m:r>
                          </m:e>
                          <m:sup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cs-CZ" dirty="0" smtClean="0"/>
                  <a:t> 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dirty="0" smtClean="0">
                            <a:latin typeface="Cambria Math"/>
                          </a:rPr>
                          <m:t>70</m:t>
                        </m:r>
                      </m:e>
                    </m:rad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</a:t>
                </a:r>
                <a:r>
                  <a:rPr lang="cs-CZ" dirty="0" err="1" smtClean="0"/>
                  <a:t>IbI</a:t>
                </a:r>
                <a:r>
                  <a:rPr lang="cs-CZ" dirty="0" smtClean="0"/>
                  <a:t> </a:t>
                </a:r>
                <a:r>
                  <a:rPr lang="cs-CZ" dirty="0"/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(−7)</m:t>
                            </m:r>
                          </m:e>
                          <m:sup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(−1)</m:t>
                            </m:r>
                          </m:e>
                          <m:sup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cs-CZ" dirty="0"/>
                  <a:t> 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dirty="0" smtClean="0">
                            <a:latin typeface="Cambria Math"/>
                          </a:rPr>
                          <m:t>54</m:t>
                        </m:r>
                      </m:e>
                    </m:rad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6) </a:t>
                </a:r>
                <a:r>
                  <a:rPr lang="cs-CZ" dirty="0"/>
                  <a:t>cos</a:t>
                </a:r>
                <a:r>
                  <a:rPr lang="el-GR" dirty="0"/>
                  <a:t>ϕ</a:t>
                </a:r>
                <a:r>
                  <a:rPr lang="cs-CZ" dirty="0"/>
                  <a:t> </a:t>
                </a:r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3.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−7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+5.2+6.(−1)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70 </m:t>
                            </m:r>
                          </m:e>
                        </m:rad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ad>
                          <m:radPr>
                            <m:degHide m:val="on"/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54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−17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3780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 = -0,2765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</a:t>
                </a:r>
                <a:r>
                  <a:rPr lang="el-GR" dirty="0" smtClean="0"/>
                  <a:t>ϕ</a:t>
                </a:r>
                <a:r>
                  <a:rPr lang="cs-CZ" dirty="0" smtClean="0"/>
                  <a:t> = 106°3 ´</a:t>
                </a: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0547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"/>
                            </p:stCondLst>
                            <p:childTnLst>
                              <p:par>
                                <p:cTn id="1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500"/>
                            </p:stCondLst>
                            <p:childTnLst>
                              <p:par>
                                <p:cTn id="1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000"/>
                            </p:stCondLst>
                            <p:childTnLst>
                              <p:par>
                                <p:cTn id="1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000"/>
                            </p:stCondLst>
                            <p:childTnLst>
                              <p:par>
                                <p:cTn id="1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500"/>
                            </p:stCondLst>
                            <p:childTnLst>
                              <p:par>
                                <p:cTn id="1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0"/>
                            </p:stCondLst>
                            <p:childTnLst>
                              <p:par>
                                <p:cTn id="1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500"/>
                            </p:stCondLst>
                            <p:childTnLst>
                              <p:par>
                                <p:cTn id="1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6000"/>
                            </p:stCondLst>
                            <p:childTnLst>
                              <p:par>
                                <p:cTn id="1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6500"/>
                            </p:stCondLst>
                            <p:childTnLst>
                              <p:par>
                                <p:cTn id="1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264121"/>
            <a:ext cx="3528392" cy="129614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Úlohy na procvičení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1340768"/>
            <a:ext cx="3600400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800" b="1" dirty="0" smtClean="0"/>
              <a:t> </a:t>
            </a:r>
            <a:endParaRPr lang="cs-CZ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59944" y="692696"/>
                <a:ext cx="4188520" cy="5904656"/>
              </a:xfr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cs-CZ" sz="1800" dirty="0" smtClean="0"/>
                  <a:t>Řešení:</a:t>
                </a:r>
              </a:p>
              <a:p>
                <a:pPr marL="514350" indent="-514350">
                  <a:buFont typeface="+mj-lt"/>
                  <a:buAutoNum type="arabicPeriod"/>
                </a:pPr>
                <a:r>
                  <a:rPr lang="cs-CZ" sz="1800" dirty="0"/>
                  <a:t>z </a:t>
                </a:r>
                <a:r>
                  <a:rPr lang="cs-CZ" sz="1800" dirty="0" smtClean="0"/>
                  <a:t>+3v=(-8+15;-4+3 6+(-6))= (7; -1; 0)</a:t>
                </a:r>
                <a:endParaRPr lang="cs-CZ" sz="1800" dirty="0"/>
              </a:p>
              <a:p>
                <a:pPr marL="514350" indent="-514350">
                  <a:buFont typeface="+mj-lt"/>
                  <a:buAutoNum type="arabicPeriod"/>
                </a:pPr>
                <a:r>
                  <a:rPr lang="cs-CZ" sz="1800" dirty="0" smtClean="0"/>
                  <a:t>v–w=(5-(-9); 1-3; -2-4)=(14; -2; -6)</a:t>
                </a:r>
                <a:endParaRPr lang="cs-CZ" sz="1800" dirty="0"/>
              </a:p>
              <a:p>
                <a:pPr marL="514350" indent="-514350">
                  <a:buFont typeface="+mj-lt"/>
                  <a:buAutoNum type="arabicPeriod"/>
                </a:pPr>
                <a:r>
                  <a:rPr lang="cs-CZ" sz="1800" dirty="0" err="1" smtClean="0"/>
                  <a:t>u.z</a:t>
                </a:r>
                <a:r>
                  <a:rPr lang="cs-CZ" sz="1800" dirty="0" smtClean="0"/>
                  <a:t>=3.(-8)+6.(-4)+7.6=-24+42=-6</a:t>
                </a:r>
              </a:p>
              <a:p>
                <a:pPr marL="514350" indent="-514350">
                  <a:buFont typeface="+mj-lt"/>
                  <a:buAutoNum type="arabicPeriod"/>
                </a:pPr>
                <a:endParaRPr lang="cs-CZ" sz="1800" dirty="0"/>
              </a:p>
              <a:p>
                <a:pPr marL="514350" indent="-514350">
                  <a:buFont typeface="+mj-lt"/>
                  <a:buAutoNum type="arabicPeriod"/>
                </a:pPr>
                <a:r>
                  <a:rPr lang="cs-CZ" sz="1800" dirty="0"/>
                  <a:t>Úhel mezi vektory u, </a:t>
                </a:r>
                <a:r>
                  <a:rPr lang="cs-CZ" sz="1800" dirty="0" smtClean="0"/>
                  <a:t>z                                            cos</a:t>
                </a:r>
                <a:r>
                  <a:rPr lang="el-GR" sz="1800" dirty="0"/>
                  <a:t>ϕ</a:t>
                </a:r>
                <a:r>
                  <a:rPr lang="cs-CZ" sz="1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1800" i="1">
                            <a:latin typeface="Cambria Math"/>
                          </a:rPr>
                          <m:t>3.</m:t>
                        </m:r>
                        <m:d>
                          <m:dPr>
                            <m:ctrlPr>
                              <a:rPr lang="cs-CZ" sz="1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sz="1800" i="1">
                                <a:latin typeface="Cambria Math"/>
                              </a:rPr>
                              <m:t>−</m:t>
                            </m:r>
                            <m:r>
                              <a:rPr lang="cs-CZ" sz="1800" b="0" i="1" smtClean="0">
                                <a:latin typeface="Cambria Math"/>
                              </a:rPr>
                              <m:t>8</m:t>
                            </m:r>
                          </m:e>
                        </m:d>
                        <m:r>
                          <a:rPr lang="cs-CZ" sz="1800" i="1">
                            <a:latin typeface="Cambria Math"/>
                          </a:rPr>
                          <m:t>+</m:t>
                        </m:r>
                        <m:r>
                          <a:rPr lang="cs-CZ" sz="1800" b="0" i="1" smtClean="0">
                            <a:latin typeface="Cambria Math"/>
                          </a:rPr>
                          <m:t>6.</m:t>
                        </m:r>
                        <m:d>
                          <m:dPr>
                            <m:ctrlPr>
                              <a:rPr lang="cs-CZ" sz="18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sz="1800" b="0" i="1" smtClean="0">
                                <a:latin typeface="Cambria Math"/>
                              </a:rPr>
                              <m:t>−4</m:t>
                            </m:r>
                          </m:e>
                        </m:d>
                        <m:r>
                          <a:rPr lang="cs-CZ" sz="1800" b="0" i="1" smtClean="0">
                            <a:latin typeface="Cambria Math"/>
                          </a:rPr>
                          <m:t>+7</m:t>
                        </m:r>
                        <m:r>
                          <a:rPr lang="cs-CZ" sz="1800" i="1">
                            <a:latin typeface="Cambria Math"/>
                          </a:rPr>
                          <m:t>.</m:t>
                        </m:r>
                        <m:r>
                          <a:rPr lang="cs-CZ" sz="1800" b="0" i="1" smtClean="0">
                            <a:latin typeface="Cambria Math"/>
                          </a:rPr>
                          <m:t>6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sz="1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sz="1800" b="0" i="1" smtClean="0">
                                <a:latin typeface="Cambria Math"/>
                              </a:rPr>
                              <m:t>94</m:t>
                            </m:r>
                            <m:r>
                              <a:rPr lang="cs-CZ" sz="1800" i="1">
                                <a:latin typeface="Cambria Math"/>
                              </a:rPr>
                              <m:t> </m:t>
                            </m:r>
                          </m:e>
                        </m:rad>
                        <m:r>
                          <a:rPr lang="cs-CZ" sz="1800" i="1">
                            <a:latin typeface="Cambria Math"/>
                          </a:rPr>
                          <m:t>.</m:t>
                        </m:r>
                        <m:rad>
                          <m:radPr>
                            <m:degHide m:val="on"/>
                            <m:ctrlPr>
                              <a:rPr lang="cs-CZ" sz="1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sz="1800" b="0" i="1" smtClean="0">
                                <a:latin typeface="Cambria Math"/>
                              </a:rPr>
                              <m:t>116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sz="1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1800" b="0" i="1" smtClean="0">
                            <a:latin typeface="Cambria Math"/>
                          </a:rPr>
                          <m:t>−6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sz="1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sz="1800" b="0" i="1" smtClean="0">
                                <a:latin typeface="Cambria Math"/>
                              </a:rPr>
                              <m:t>10904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sz="1800" dirty="0"/>
                  <a:t> </a:t>
                </a:r>
                <a:r>
                  <a:rPr lang="cs-CZ" sz="1800" dirty="0" smtClean="0"/>
                  <a:t>=</a:t>
                </a:r>
              </a:p>
              <a:p>
                <a:pPr marL="0" indent="0">
                  <a:buNone/>
                </a:pPr>
                <a:r>
                  <a:rPr lang="cs-CZ" sz="1800" dirty="0"/>
                  <a:t> </a:t>
                </a:r>
                <a:r>
                  <a:rPr lang="cs-CZ" sz="1800" dirty="0" smtClean="0"/>
                  <a:t>                 = -0,057459</a:t>
                </a:r>
                <a:endParaRPr lang="cs-CZ" sz="1800" dirty="0"/>
              </a:p>
              <a:p>
                <a:pPr marL="0" indent="0">
                  <a:buNone/>
                </a:pPr>
                <a:r>
                  <a:rPr lang="cs-CZ" sz="1800" dirty="0" smtClean="0"/>
                  <a:t>                        </a:t>
                </a:r>
                <a:r>
                  <a:rPr lang="el-GR" sz="1800" dirty="0" smtClean="0"/>
                  <a:t>ϕ</a:t>
                </a:r>
                <a:r>
                  <a:rPr lang="cs-CZ" sz="1800" dirty="0" smtClean="0"/>
                  <a:t> </a:t>
                </a:r>
                <a:r>
                  <a:rPr lang="cs-CZ" sz="1800" dirty="0"/>
                  <a:t>= </a:t>
                </a:r>
                <a:r>
                  <a:rPr lang="cs-CZ" sz="1800" dirty="0" smtClean="0"/>
                  <a:t>93°17´</a:t>
                </a:r>
              </a:p>
              <a:p>
                <a:pPr marL="0" indent="0">
                  <a:buNone/>
                </a:pPr>
                <a:endParaRPr lang="cs-CZ" sz="1800" dirty="0"/>
              </a:p>
              <a:p>
                <a:pPr>
                  <a:buAutoNum type="arabicPeriod" startAt="5"/>
                </a:pPr>
                <a:r>
                  <a:rPr lang="cs-CZ" sz="1800" dirty="0" err="1" smtClean="0"/>
                  <a:t>IwI</a:t>
                </a:r>
                <a:r>
                  <a:rPr lang="cs-CZ" sz="1800" dirty="0" smtClean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180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1800" b="0" i="1" smtClean="0">
                            <a:latin typeface="Cambria Math"/>
                          </a:rPr>
                          <m:t>81+9+16</m:t>
                        </m:r>
                      </m:e>
                    </m:rad>
                  </m:oMath>
                </a14:m>
                <a:r>
                  <a:rPr lang="cs-CZ" sz="1800" dirty="0" smtClean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180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1800" b="0" i="1" smtClean="0">
                            <a:latin typeface="Cambria Math"/>
                          </a:rPr>
                          <m:t>106</m:t>
                        </m:r>
                      </m:e>
                    </m:rad>
                  </m:oMath>
                </a14:m>
                <a:endParaRPr lang="cs-CZ" sz="1800" dirty="0" smtClean="0"/>
              </a:p>
              <a:p>
                <a:pPr>
                  <a:buAutoNum type="arabicPeriod" startAt="5"/>
                </a:pPr>
                <a:endParaRPr lang="cs-CZ" sz="1800" dirty="0"/>
              </a:p>
              <a:p>
                <a:pPr marL="0" indent="0">
                  <a:buNone/>
                </a:pPr>
                <a:r>
                  <a:rPr lang="cs-CZ" sz="1800" dirty="0" smtClean="0"/>
                  <a:t>6.           Úhel </a:t>
                </a:r>
                <a:r>
                  <a:rPr lang="cs-CZ" sz="1800" dirty="0"/>
                  <a:t>mezi vektory w, z</a:t>
                </a:r>
              </a:p>
              <a:p>
                <a:pPr marL="0" indent="0">
                  <a:buNone/>
                </a:pPr>
                <a:r>
                  <a:rPr lang="cs-CZ" sz="1800" dirty="0"/>
                  <a:t> </a:t>
                </a:r>
                <a:r>
                  <a:rPr lang="cs-CZ" sz="1800" dirty="0" smtClean="0"/>
                  <a:t>             cos</a:t>
                </a:r>
                <a:r>
                  <a:rPr lang="el-GR" sz="1800" dirty="0"/>
                  <a:t>ϕ</a:t>
                </a:r>
                <a:r>
                  <a:rPr lang="cs-CZ" sz="1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800" i="1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sz="18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sz="1800" b="0" i="1" smtClean="0">
                                <a:latin typeface="Cambria Math"/>
                              </a:rPr>
                              <m:t>−9</m:t>
                            </m:r>
                          </m:e>
                        </m:d>
                        <m:r>
                          <a:rPr lang="cs-CZ" sz="1800" i="1">
                            <a:latin typeface="Cambria Math"/>
                          </a:rPr>
                          <m:t>.</m:t>
                        </m:r>
                        <m:d>
                          <m:dPr>
                            <m:ctrlPr>
                              <a:rPr lang="cs-CZ" sz="1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sz="1800" i="1">
                                <a:latin typeface="Cambria Math"/>
                              </a:rPr>
                              <m:t>−</m:t>
                            </m:r>
                            <m:r>
                              <a:rPr lang="cs-CZ" sz="1800" b="0" i="1" smtClean="0">
                                <a:latin typeface="Cambria Math"/>
                              </a:rPr>
                              <m:t>8</m:t>
                            </m:r>
                          </m:e>
                        </m:d>
                        <m:r>
                          <a:rPr lang="cs-CZ" sz="1800" i="1">
                            <a:latin typeface="Cambria Math"/>
                          </a:rPr>
                          <m:t>+</m:t>
                        </m:r>
                        <m:r>
                          <a:rPr lang="cs-CZ" sz="1800" b="0" i="1" smtClean="0">
                            <a:latin typeface="Cambria Math"/>
                          </a:rPr>
                          <m:t>3.</m:t>
                        </m:r>
                        <m:d>
                          <m:dPr>
                            <m:ctrlPr>
                              <a:rPr lang="cs-CZ" sz="18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sz="1800" b="0" i="1" smtClean="0">
                                <a:latin typeface="Cambria Math"/>
                              </a:rPr>
                              <m:t>−4</m:t>
                            </m:r>
                          </m:e>
                        </m:d>
                        <m:r>
                          <a:rPr lang="cs-CZ" sz="1800" b="0" i="1" smtClean="0">
                            <a:latin typeface="Cambria Math"/>
                          </a:rPr>
                          <m:t>+ 4</m:t>
                        </m:r>
                        <m:r>
                          <a:rPr lang="cs-CZ" sz="1800" i="1">
                            <a:latin typeface="Cambria Math"/>
                          </a:rPr>
                          <m:t>.</m:t>
                        </m:r>
                        <m:r>
                          <a:rPr lang="cs-CZ" sz="1800" b="0" i="1" smtClean="0">
                            <a:latin typeface="Cambria Math"/>
                          </a:rPr>
                          <m:t>6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sz="1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sz="1800" b="0" i="1" smtClean="0">
                                <a:latin typeface="Cambria Math"/>
                              </a:rPr>
                              <m:t>116.106</m:t>
                            </m:r>
                            <m:r>
                              <a:rPr lang="cs-CZ" sz="1800" i="1">
                                <a:latin typeface="Cambria Math"/>
                              </a:rPr>
                              <m:t> </m:t>
                            </m:r>
                          </m:e>
                        </m:rad>
                        <m:r>
                          <a:rPr lang="cs-CZ" sz="1800" b="0" i="1" smtClean="0">
                            <a:latin typeface="Cambria Math"/>
                          </a:rPr>
                          <m:t> </m:t>
                        </m:r>
                      </m:den>
                    </m:f>
                  </m:oMath>
                </a14:m>
                <a:r>
                  <a:rPr lang="cs-CZ" sz="1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1800" b="0" i="1" smtClean="0">
                            <a:latin typeface="Cambria Math"/>
                          </a:rPr>
                          <m:t>84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sz="1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sz="1800" b="0" i="1" smtClean="0">
                                <a:latin typeface="Cambria Math"/>
                              </a:rPr>
                              <m:t>12296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sz="1800" dirty="0"/>
                  <a:t> = </a:t>
                </a:r>
                <a:r>
                  <a:rPr lang="cs-CZ" sz="1800" dirty="0" smtClean="0"/>
                  <a:t>0,757525678</a:t>
                </a:r>
                <a:endParaRPr lang="cs-CZ" sz="1800" dirty="0"/>
              </a:p>
              <a:p>
                <a:pPr marL="0" indent="0">
                  <a:buNone/>
                </a:pPr>
                <a:r>
                  <a:rPr lang="cs-CZ" sz="1800" dirty="0" smtClean="0"/>
                  <a:t>                               </a:t>
                </a:r>
                <a:r>
                  <a:rPr lang="el-GR" sz="1800" dirty="0" smtClean="0"/>
                  <a:t>ϕ</a:t>
                </a:r>
                <a:r>
                  <a:rPr lang="cs-CZ" sz="1800" dirty="0" smtClean="0"/>
                  <a:t> </a:t>
                </a:r>
                <a:r>
                  <a:rPr lang="cs-CZ" sz="1800" dirty="0"/>
                  <a:t>= </a:t>
                </a:r>
                <a:r>
                  <a:rPr lang="cs-CZ" sz="1800" dirty="0" smtClean="0"/>
                  <a:t>40°45´</a:t>
                </a:r>
                <a:endParaRPr lang="cs-CZ" sz="1800" dirty="0"/>
              </a:p>
              <a:p>
                <a:pPr marL="0" indent="0">
                  <a:buNone/>
                </a:pPr>
                <a:endParaRPr lang="cs-CZ" sz="1800" dirty="0"/>
              </a:p>
              <a:p>
                <a:endParaRPr lang="cs-CZ" sz="1800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59944" y="692696"/>
                <a:ext cx="4188520" cy="5904656"/>
              </a:xfrm>
              <a:blipFill rotWithShape="1">
                <a:blip r:embed="rId2"/>
                <a:stretch>
                  <a:fillRect r="-669"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bdélník 4"/>
          <p:cNvSpPr/>
          <p:nvPr/>
        </p:nvSpPr>
        <p:spPr>
          <a:xfrm>
            <a:off x="323528" y="2276872"/>
            <a:ext cx="3672408" cy="34778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cs-CZ" sz="2000" b="1" dirty="0" smtClean="0"/>
              <a:t>Jsou dány vektory </a:t>
            </a:r>
          </a:p>
          <a:p>
            <a:r>
              <a:rPr lang="cs-CZ" sz="2000" b="1" dirty="0" smtClean="0"/>
              <a:t>u = (3; 6; 7), v = (5; 1; -2),</a:t>
            </a:r>
          </a:p>
          <a:p>
            <a:r>
              <a:rPr lang="cs-CZ" sz="2000" b="1" dirty="0" smtClean="0"/>
              <a:t> w = (-9; 3; 4), z = ( -8; -4;  6)</a:t>
            </a:r>
          </a:p>
          <a:p>
            <a:endParaRPr lang="cs-CZ" sz="2000" b="1" dirty="0" smtClean="0"/>
          </a:p>
          <a:p>
            <a:r>
              <a:rPr lang="cs-CZ" sz="2000" dirty="0" smtClean="0"/>
              <a:t>Proveďte: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z + 3v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v – w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err="1" smtClean="0"/>
              <a:t>u.z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Úhel mezi vektory u, z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err="1" smtClean="0"/>
              <a:t>IwI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Úhel mezi vektory w, z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36775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build="p" animBg="1"/>
      <p:bldP spid="5" grpId="0" animBg="1"/>
      <p:bldP spid="5" grpId="1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954</Words>
  <Application>Microsoft Office PowerPoint</Application>
  <PresentationFormat>Předvádění na obrazovce (4:3)</PresentationFormat>
  <Paragraphs>135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Vektory v prostoru</vt:lpstr>
      <vt:lpstr>Vektor</vt:lpstr>
      <vt:lpstr>u = (3; 2; 5)</vt:lpstr>
      <vt:lpstr>Výpočty souřadnic</vt:lpstr>
      <vt:lpstr>Početní operace s vektory u= (u_1; u_2; u_3), v= (v_1; v_2; v_3), w= (w_1; w_2; w_3) </vt:lpstr>
      <vt:lpstr>Úlohy na procvičení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11</cp:revision>
  <dcterms:created xsi:type="dcterms:W3CDTF">2014-03-22T23:12:35Z</dcterms:created>
  <dcterms:modified xsi:type="dcterms:W3CDTF">2014-10-05T21:05:20Z</dcterms:modified>
</cp:coreProperties>
</file>