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29007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6408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8241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0131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714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5439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260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70146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6106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1920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6189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EBFD6-C033-4E06-B8E4-81D839133C96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9CBB9-075F-4CB8-9590-F41260EB9C2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856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465432"/>
              </p:ext>
            </p:extLst>
          </p:nvPr>
        </p:nvGraphicFramePr>
        <p:xfrm>
          <a:off x="1216976" y="2204864"/>
          <a:ext cx="6724428" cy="3845100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8053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318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Výrazy s faktoriálem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8.11.2013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postupu </a:t>
                      </a:r>
                      <a:r>
                        <a:rPr lang="cs-CZ" sz="1600" baseline="0" smtClean="0"/>
                        <a:t>úpravy výrazů obsahující </a:t>
                      </a:r>
                      <a:r>
                        <a:rPr lang="cs-CZ" sz="1600" baseline="0" dirty="0" smtClean="0"/>
                        <a:t>faktoriál, řešení jednoduchých úloh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47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Výrazy s faktoriálem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2292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>
                <a:solidFill>
                  <a:srgbClr val="FFFF00"/>
                </a:solidFill>
              </a:rPr>
              <a:t>Kombinatorika a pravděpodobnost</a:t>
            </a:r>
            <a:endParaRPr lang="cs-CZ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Výrazy s faktoriálem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4824536" cy="49685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cs-CZ" b="1" dirty="0" smtClean="0"/>
              <a:t>n! </a:t>
            </a:r>
          </a:p>
          <a:p>
            <a:pPr marL="0" indent="0" algn="ctr">
              <a:buNone/>
            </a:pPr>
            <a:r>
              <a:rPr lang="cs-CZ" b="1" dirty="0" smtClean="0"/>
              <a:t>n faktoriál</a:t>
            </a:r>
          </a:p>
          <a:p>
            <a:pPr marL="0" indent="0">
              <a:buNone/>
            </a:pPr>
            <a:r>
              <a:rPr lang="cs-CZ" dirty="0" smtClean="0"/>
              <a:t>Je součin všech přirozených čísel sestavených sestupně </a:t>
            </a:r>
          </a:p>
          <a:p>
            <a:pPr marL="0" indent="0">
              <a:buNone/>
            </a:pPr>
            <a:r>
              <a:rPr lang="cs-CZ" dirty="0" smtClean="0"/>
              <a:t>od zadaného čísla n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5! = 5.4.3.2.1</a:t>
            </a:r>
          </a:p>
          <a:p>
            <a:pPr marL="0" indent="0">
              <a:buNone/>
            </a:pPr>
            <a:r>
              <a:rPr lang="cs-CZ" dirty="0" smtClean="0"/>
              <a:t>11! = 11.10.9.8.7.6.5.4.3.2.1</a:t>
            </a:r>
          </a:p>
          <a:p>
            <a:pPr marL="0" indent="0">
              <a:buNone/>
            </a:pPr>
            <a:r>
              <a:rPr lang="cs-CZ" dirty="0" smtClean="0"/>
              <a:t>n! = n.(n-1).(n-2).(n-3)…2.1</a:t>
            </a:r>
          </a:p>
          <a:p>
            <a:pPr marL="0" indent="0">
              <a:buNone/>
            </a:pPr>
            <a:r>
              <a:rPr lang="cs-CZ" dirty="0" smtClean="0"/>
              <a:t>(n+2)!=(n+2).(n+1).n.(n-1)…1</a:t>
            </a:r>
          </a:p>
          <a:p>
            <a:pPr marL="0" indent="0">
              <a:buNone/>
            </a:pPr>
            <a:r>
              <a:rPr lang="cs-CZ" dirty="0" smtClean="0"/>
              <a:t>(n-1)!=(n-1).(n-2).(n-3)….2.1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48064" y="1628800"/>
            <a:ext cx="3528392" cy="48965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cs-CZ" b="1" dirty="0" smtClean="0"/>
              <a:t>Platí:</a:t>
            </a:r>
          </a:p>
          <a:p>
            <a:pPr marL="0" indent="0" algn="ctr">
              <a:buNone/>
            </a:pPr>
            <a:r>
              <a:rPr lang="cs-CZ" b="1" dirty="0" smtClean="0"/>
              <a:t>0! = 1</a:t>
            </a:r>
          </a:p>
          <a:p>
            <a:pPr marL="0" indent="0">
              <a:buNone/>
            </a:pPr>
            <a:r>
              <a:rPr lang="cs-CZ" dirty="0" smtClean="0"/>
              <a:t>Při jakékoli úpravě výrazů s faktoriálem můžeme rozepisování součinu ukončit. Poslední činitel musíme opět označit znakem faktoriálu</a:t>
            </a:r>
          </a:p>
          <a:p>
            <a:pPr marL="0" indent="0">
              <a:buNone/>
            </a:pPr>
            <a:r>
              <a:rPr lang="cs-CZ" dirty="0" smtClean="0"/>
              <a:t>7!=7.6.5!</a:t>
            </a:r>
          </a:p>
          <a:p>
            <a:pPr marL="0" indent="0">
              <a:buNone/>
            </a:pPr>
            <a:r>
              <a:rPr lang="cs-CZ" dirty="0" smtClean="0"/>
              <a:t>7! = 7.6.5.4.3!</a:t>
            </a:r>
          </a:p>
          <a:p>
            <a:pPr marL="0" indent="0">
              <a:buNone/>
            </a:pPr>
            <a:r>
              <a:rPr lang="cs-CZ" dirty="0" smtClean="0"/>
              <a:t>7! = 7.6! </a:t>
            </a:r>
          </a:p>
          <a:p>
            <a:pPr marL="0" indent="0">
              <a:buNone/>
            </a:pPr>
            <a:r>
              <a:rPr lang="cs-CZ" dirty="0"/>
              <a:t>a</a:t>
            </a:r>
            <a:r>
              <a:rPr lang="cs-CZ" dirty="0" smtClean="0"/>
              <a:t>pod.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3730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Úpravy výrazů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endParaRPr lang="cs-CZ" dirty="0" smtClean="0"/>
          </a:p>
          <a:p>
            <a:r>
              <a:rPr lang="cs-CZ" dirty="0" smtClean="0"/>
              <a:t>Při </a:t>
            </a:r>
            <a:r>
              <a:rPr lang="cs-CZ" dirty="0"/>
              <a:t>jakékoli úpravě výrazů s faktoriálem si musíme ujasnit, která hodnota faktoriálu je nejvyšší. Tu pak začneme </a:t>
            </a:r>
            <a:r>
              <a:rPr lang="cs-CZ" dirty="0" smtClean="0"/>
              <a:t>rozepisovat. Součin pak ukončíme výrazem, který má nejmenší hodnotu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z uvedených.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cs-CZ" b="1" u="sng" dirty="0" smtClean="0"/>
              <a:t>Význam:</a:t>
            </a:r>
          </a:p>
          <a:p>
            <a:r>
              <a:rPr lang="cs-CZ" dirty="0" smtClean="0"/>
              <a:t>Při součtu výrazů s faktoriálem pak můžeme nejmenší hodnotu z uvedených vytknout, zbývající výraz pak upravíme.</a:t>
            </a:r>
          </a:p>
          <a:p>
            <a:r>
              <a:rPr lang="cs-CZ" dirty="0" smtClean="0"/>
              <a:t>Při podílu výrazu s faktoriálem pak můžeme nejmenší hodnotu faktoriálu vykrátit, zbývající výraz pak upravíme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095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Součet výrazů s faktoriálem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28800"/>
                <a:ext cx="8435280" cy="4968552"/>
              </a:xfrm>
              <a:ln>
                <a:solidFill>
                  <a:schemeClr val="accent2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cs-CZ" dirty="0" smtClean="0"/>
                  <a:t>17! - 15! + 19! = 17.16.15!+15!-19.18.17.16.15!=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15!.(17.16-1+19.18.17.16) = 15!.(272-1+93024)</a:t>
                </a:r>
                <a:r>
                  <a:rPr lang="cs-CZ" u="sng" dirty="0" smtClean="0"/>
                  <a:t>=</a:t>
                </a:r>
                <a:r>
                  <a:rPr lang="cs-CZ" b="1" u="sng" dirty="0" smtClean="0"/>
                  <a:t>15!.93295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dirty="0" smtClean="0"/>
                  <a:t>70! – 69! = 70.69! – 69!= 69!.(70 – 1)= </a:t>
                </a:r>
                <a:r>
                  <a:rPr lang="cs-CZ" b="1" u="sng" dirty="0" smtClean="0"/>
                  <a:t>69!.69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dirty="0" smtClean="0"/>
                  <a:t>n!-(n-2)! = n.(n-1).(n-2)! –(n-2)! = (n-2)![</a:t>
                </a:r>
                <a:r>
                  <a:rPr lang="cs-CZ" dirty="0"/>
                  <a:t>n.(</a:t>
                </a:r>
                <a:r>
                  <a:rPr lang="cs-CZ" dirty="0" smtClean="0"/>
                  <a:t>n-1)-1]=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</a:t>
                </a:r>
                <a:r>
                  <a:rPr lang="cs-CZ" b="1" u="sng" dirty="0" smtClean="0"/>
                  <a:t>(n-2)!.(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u="sng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u="sng" smtClean="0">
                            <a:latin typeface="Cambria Math"/>
                          </a:rPr>
                          <m:t>𝒏</m:t>
                        </m:r>
                      </m:e>
                      <m:sup>
                        <m:r>
                          <a:rPr lang="cs-CZ" b="1" i="1" u="sng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u="sng" dirty="0" smtClean="0"/>
                  <a:t>-n-1)</a:t>
                </a:r>
              </a:p>
              <a:p>
                <a:pPr marL="0" indent="0">
                  <a:buNone/>
                </a:pPr>
                <a:endParaRPr lang="cs-CZ" b="1" u="sng" dirty="0" smtClean="0"/>
              </a:p>
              <a:p>
                <a:pPr marL="0" indent="0">
                  <a:buNone/>
                </a:pPr>
                <a:r>
                  <a:rPr lang="cs-CZ" dirty="0" smtClean="0"/>
                  <a:t>(n-1)! +(n+1)!- 3(n-2)! = (n-1).(n-2)!+(n+1).n.(n-1).(n-2)!-3(n-2)!=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(n-2)!.[n-1+(n+1).n.(n-1)-3] = (n-2)!.[n-1+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-3] =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 </a:t>
                </a:r>
                <a:r>
                  <a:rPr lang="cs-CZ" b="1" dirty="0" smtClean="0"/>
                  <a:t>(n-2)!.(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𝒏</m:t>
                        </m:r>
                      </m:e>
                      <m:sup>
                        <m:r>
                          <a:rPr lang="cs-CZ" b="1" i="1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b="1" dirty="0"/>
                  <a:t>-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>
                            <a:latin typeface="Cambria Math"/>
                          </a:rPr>
                          <m:t>𝒏</m:t>
                        </m:r>
                      </m:e>
                      <m:sup>
                        <m:r>
                          <a:rPr lang="cs-CZ" b="1" i="1" dirty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 smtClean="0"/>
                  <a:t>+n-4)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4.n!-5(n+1)!+4(n-1)! = 4.n.(n-1)!-5.(n+1).n.(n-1)!+4(n-1)!=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 (n-1)!.[4n-5.(n+1).n+4] = (n-1)!.(4n-5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-5n+4) =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 </a:t>
                </a:r>
                <a:r>
                  <a:rPr lang="cs-CZ" b="1" u="sng" dirty="0" smtClean="0"/>
                  <a:t>(n-1)!(5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u="sng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u="sng" smtClean="0">
                            <a:latin typeface="Cambria Math"/>
                          </a:rPr>
                          <m:t>𝒏</m:t>
                        </m:r>
                      </m:e>
                      <m:sup>
                        <m:r>
                          <a:rPr lang="cs-CZ" b="1" i="1" u="sng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u="sng" dirty="0" smtClean="0"/>
                  <a:t>-n+4)</a:t>
                </a:r>
                <a:endParaRPr lang="cs-CZ" b="1" u="sng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28800"/>
                <a:ext cx="8435280" cy="4968552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7919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42392" y="116632"/>
            <a:ext cx="7859216" cy="936104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Podíl výrazů s faktoriálem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91264" cy="5184575"/>
              </a:xfrm>
              <a:ln>
                <a:solidFill>
                  <a:schemeClr val="accent2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71!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69!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71.70.69!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69!</m:t>
                        </m:r>
                      </m:den>
                    </m:f>
                  </m:oMath>
                </a14:m>
                <a:r>
                  <a:rPr lang="cs-CZ" dirty="0" smtClean="0"/>
                  <a:t>= 71.70 = 4 970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7!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  <m:r>
                          <a:rPr lang="cs-CZ" i="1">
                            <a:latin typeface="Cambria Math"/>
                          </a:rPr>
                          <m:t>9!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27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29.28.27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29.28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812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17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18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17.16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-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16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18.17.16</m:t>
                        </m:r>
                        <m:r>
                          <a:rPr lang="cs-CZ" i="1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17</m:t>
                        </m:r>
                      </m:den>
                    </m:f>
                  </m:oMath>
                </a14:m>
                <a:r>
                  <a:rPr lang="cs-CZ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18.17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18−1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18.17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17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18.17</m:t>
                        </m:r>
                      </m:den>
                    </m:f>
                  </m:oMath>
                </a14:m>
                <a:r>
                  <a:rPr lang="cs-CZ" dirty="0" smtClean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18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+2)!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.(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den>
                    </m:f>
                  </m:oMath>
                </a14:m>
                <a:r>
                  <a:rPr lang="cs-CZ" dirty="0" smtClean="0"/>
                  <a:t> =(n+2).(n+1).n.(n-1)= (n+2).(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-n)=</a:t>
                </a:r>
              </a:p>
              <a:p>
                <a:pPr marL="0" indent="0">
                  <a:buNone/>
                </a:pPr>
                <a:r>
                  <a:rPr lang="cs-CZ" dirty="0"/>
                  <a:t>=</a:t>
                </a:r>
                <a:r>
                  <a:rPr lang="cs-CZ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+2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-2n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+1)!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.(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−1)!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−1)!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+1)!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1)!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+2)!</m:t>
                        </m:r>
                      </m:den>
                    </m:f>
                  </m:oMath>
                </a14:m>
                <a:r>
                  <a:rPr lang="cs-CZ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−1)!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.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.(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i="1">
                            <a:latin typeface="Cambria Math"/>
                          </a:rPr>
                          <m:t>−1)!</m:t>
                        </m:r>
                      </m:den>
                    </m:f>
                  </m:oMath>
                </a14:m>
                <a:r>
                  <a:rPr lang="cs-CZ" dirty="0"/>
                  <a:t> </a:t>
                </a:r>
                <a:r>
                  <a:rPr lang="cs-CZ" dirty="0" smtClean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1)!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i="1">
                                <a:latin typeface="Cambria Math"/>
                              </a:rPr>
                              <m:t>𝑛</m:t>
                            </m:r>
                            <m:r>
                              <a:rPr lang="cs-CZ" i="1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cs-CZ" i="1">
                            <a:latin typeface="Cambria Math"/>
                          </a:rPr>
                          <m:t>.(</m:t>
                        </m:r>
                        <m:r>
                          <a:rPr lang="cs-CZ" i="1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i="1">
                            <a:latin typeface="Cambria Math"/>
                          </a:rPr>
                          <m:t>1)!</m:t>
                        </m:r>
                      </m:den>
                    </m:f>
                  </m:oMath>
                </a14:m>
                <a:r>
                  <a:rPr lang="cs-CZ" dirty="0" smtClean="0"/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cs-CZ" b="0" i="1" dirty="0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dirty="0" smtClean="0">
                            <a:latin typeface="Cambria Math"/>
                          </a:rPr>
                          <m:t>.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cs-CZ" dirty="0" smtClean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cs-CZ" b="0" i="1" dirty="0" smtClean="0">
                            <a:latin typeface="Cambria Math"/>
                          </a:rPr>
                          <m:t>(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+2)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</a:p>
              <a:p>
                <a:pPr marL="0" indent="0">
                  <a:buNone/>
                </a:pPr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+2+</m:t>
                        </m:r>
                        <m:sSup>
                          <m:sSup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+2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+2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+2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.</m:t>
                        </m:r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91264" cy="5184575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2"/>
                </a:solidFill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6796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Řešte samostatně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323528" y="1772816"/>
            <a:ext cx="2818656" cy="5977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Zadání: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ástupný symbol pro obsah 7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23528" y="2492896"/>
                <a:ext cx="4040188" cy="3951288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457200" indent="-457200">
                  <a:buAutoNum type="arabicParenR"/>
                </a:pPr>
                <a:r>
                  <a:rPr lang="cs-CZ" dirty="0" smtClean="0"/>
                  <a:t>103!-101!+102!</a:t>
                </a:r>
              </a:p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0" smtClean="0">
                            <a:latin typeface="Cambria Math"/>
                          </a:rPr>
                          <m:t>58!</m:t>
                        </m:r>
                      </m:num>
                      <m:den>
                        <m:r>
                          <a:rPr lang="cs-CZ" b="0" i="0" smtClean="0">
                            <a:latin typeface="Cambria Math"/>
                          </a:rPr>
                          <m:t>60!</m:t>
                        </m:r>
                      </m:den>
                    </m:f>
                  </m:oMath>
                </a14:m>
                <a:r>
                  <a:rPr lang="cs-CZ" dirty="0" smtClean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0" dirty="0" smtClean="0">
                            <a:latin typeface="Cambria Math"/>
                          </a:rPr>
                          <m:t>61!</m:t>
                        </m:r>
                      </m:num>
                      <m:den>
                        <m:r>
                          <a:rPr lang="cs-CZ" b="0" i="0" dirty="0" smtClean="0">
                            <a:latin typeface="Cambria Math"/>
                          </a:rPr>
                          <m:t> 62!</m:t>
                        </m:r>
                      </m:den>
                    </m:f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0" dirty="0" smtClean="0">
                            <a:latin typeface="Cambria Math"/>
                          </a:rPr>
                          <m:t>58!</m:t>
                        </m:r>
                      </m:num>
                      <m:den>
                        <m:r>
                          <a:rPr lang="cs-CZ" b="0" i="0" dirty="0" smtClean="0">
                            <a:latin typeface="Cambria Math"/>
                          </a:rPr>
                          <m:t>61!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457200" indent="-457200">
                  <a:buAutoNum type="arabicParenR"/>
                </a:pPr>
                <a:r>
                  <a:rPr lang="cs-CZ" dirty="0" smtClean="0"/>
                  <a:t>(n-3)!+(n+1)!-(n-2)!</a:t>
                </a:r>
              </a:p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−7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−7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−8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−8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−9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457200" indent="-457200">
                  <a:buFont typeface="Arial" panose="020B0604020202020204" pitchFamily="34" charset="0"/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i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i="0">
                                <a:latin typeface="Cambria Math"/>
                              </a:rPr>
                              <m:t>7</m:t>
                            </m:r>
                          </m:e>
                        </m:d>
                        <m:r>
                          <a:rPr lang="cs-CZ" i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i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i="0">
                                <a:latin typeface="Cambria Math"/>
                              </a:rPr>
                              <m:t>8</m:t>
                            </m:r>
                          </m:e>
                        </m:d>
                        <m:r>
                          <a:rPr lang="cs-CZ" i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r>
                  <a:rPr lang="cs-CZ" dirty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i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i="0">
                                <a:latin typeface="Cambria Math"/>
                              </a:rPr>
                              <m:t>8</m:t>
                            </m:r>
                          </m:e>
                        </m:d>
                        <m:r>
                          <a:rPr lang="cs-CZ" i="0">
                            <a:latin typeface="Cambria Math"/>
                          </a:rPr>
                          <m:t>!</m:t>
                        </m:r>
                      </m:num>
                      <m:den>
                        <m:d>
                          <m:dPr>
                            <m:ctrlPr>
                              <a:rPr lang="cs-CZ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i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i="0">
                                <a:latin typeface="Cambria Math"/>
                              </a:rPr>
                              <m:t>9</m:t>
                            </m:r>
                          </m:e>
                        </m:d>
                        <m:r>
                          <a:rPr lang="cs-CZ" i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/>
              </a:p>
              <a:p>
                <a:pPr marL="457200" indent="-457200">
                  <a:buAutoNum type="arabicParenR"/>
                </a:pPr>
                <a:endParaRPr lang="cs-CZ" dirty="0"/>
              </a:p>
            </p:txBody>
          </p:sp>
        </mc:Choice>
        <mc:Fallback xmlns="">
          <p:sp>
            <p:nvSpPr>
              <p:cNvPr id="8" name="Zástupný symbol pro obsah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23528" y="2492896"/>
                <a:ext cx="4040188" cy="395128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Zástupný symbol pro text 8"/>
          <p:cNvSpPr>
            <a:spLocks noGrp="1"/>
          </p:cNvSpPr>
          <p:nvPr>
            <p:ph type="body" sz="quarter" idx="3"/>
          </p:nvPr>
        </p:nvSpPr>
        <p:spPr>
          <a:xfrm>
            <a:off x="4860032" y="1772816"/>
            <a:ext cx="2591271" cy="597743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Řešení: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ástupný symbol pro obsah 9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860032" y="2492896"/>
                <a:ext cx="4041775" cy="3951288"/>
              </a:xfr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marL="457200" indent="-457200">
                  <a:buAutoNum type="arabicParenR"/>
                </a:pPr>
                <a:r>
                  <a:rPr lang="cs-CZ" dirty="0" smtClean="0"/>
                  <a:t>101!.10 607</a:t>
                </a:r>
              </a:p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0" smtClean="0">
                            <a:latin typeface="Cambria Math"/>
                          </a:rPr>
                          <m:t>1281</m:t>
                        </m:r>
                      </m:num>
                      <m:den>
                        <m:r>
                          <a:rPr lang="cs-CZ" b="0" i="0" smtClean="0">
                            <a:latin typeface="Cambria Math"/>
                          </a:rPr>
                          <m:t>4462760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457200" indent="-457200">
                  <a:buAutoNum type="arabicParenR"/>
                </a:pPr>
                <a:r>
                  <a:rPr lang="cs-CZ" dirty="0" smtClean="0"/>
                  <a:t>(n-3)!.(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-2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cs-CZ" b="0" i="0" dirty="0" smtClean="0"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cs-CZ" b="0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+n+3)</a:t>
                </a:r>
              </a:p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0" smtClean="0">
                            <a:latin typeface="Cambria Math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−5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.(</m:t>
                        </m:r>
                        <m:r>
                          <m:rPr>
                            <m:sty m:val="p"/>
                          </m:rPr>
                          <a:rPr lang="cs-CZ" b="0" i="0" smtClean="0">
                            <a:latin typeface="Cambria Math"/>
                          </a:rPr>
                          <m:t>n</m:t>
                        </m:r>
                        <m:r>
                          <a:rPr lang="cs-CZ" b="0" i="0" smtClean="0">
                            <a:latin typeface="Cambria Math"/>
                          </a:rPr>
                          <m:t>−6)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457200" indent="-457200">
                  <a:buAutoNum type="arabicParenR"/>
                </a:pPr>
                <a:r>
                  <a:rPr lang="cs-CZ" dirty="0" smtClean="0"/>
                  <a:t>2n – 15</a:t>
                </a:r>
              </a:p>
              <a:p>
                <a:pPr marL="457200" indent="-457200">
                  <a:buAutoNum type="arabicParenR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0" smtClean="0">
                            <a:latin typeface="Cambria Math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cs-CZ" b="0" i="0" smtClean="0">
                            <a:latin typeface="Cambria Math"/>
                          </a:rPr>
                          <m:t>n</m:t>
                        </m:r>
                        <m:r>
                          <a:rPr lang="cs-CZ" b="0" i="0" smtClean="0">
                            <a:latin typeface="Cambria Math"/>
                          </a:rPr>
                          <m:t>+17</m:t>
                        </m:r>
                      </m:num>
                      <m:den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cs-CZ" b="0" i="0" smtClean="0">
                                <a:latin typeface="Cambria Math"/>
                              </a:rPr>
                              <m:t>n</m:t>
                            </m:r>
                            <m:r>
                              <a:rPr lang="cs-CZ" b="0" i="0" smtClean="0">
                                <a:latin typeface="Cambria Math"/>
                              </a:rPr>
                              <m:t>+8</m:t>
                            </m:r>
                          </m:e>
                        </m:d>
                        <m:r>
                          <a:rPr lang="cs-CZ" b="0" i="0" smtClean="0">
                            <a:latin typeface="Cambria Math"/>
                          </a:rPr>
                          <m:t>.(</m:t>
                        </m:r>
                        <m:r>
                          <m:rPr>
                            <m:sty m:val="p"/>
                          </m:rPr>
                          <a:rPr lang="cs-CZ" b="0" i="0" smtClean="0">
                            <a:latin typeface="Cambria Math"/>
                          </a:rPr>
                          <m:t>n</m:t>
                        </m:r>
                        <m:r>
                          <a:rPr lang="cs-CZ" b="0" i="0" smtClean="0">
                            <a:latin typeface="Cambria Math"/>
                          </a:rPr>
                          <m:t>+9)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457200" indent="-457200">
                  <a:buAutoNum type="arabicParenR"/>
                </a:pPr>
                <a:endParaRPr lang="cs-CZ" dirty="0"/>
              </a:p>
            </p:txBody>
          </p:sp>
        </mc:Choice>
        <mc:Fallback xmlns="">
          <p:sp>
            <p:nvSpPr>
              <p:cNvPr id="10" name="Zástupný symbol pro obsah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860032" y="2492896"/>
                <a:ext cx="4041775" cy="3951288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792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build="p" animBg="1"/>
      <p:bldP spid="8" grpId="0" animBg="1"/>
      <p:bldP spid="9" grpId="0" build="p" animBg="1"/>
      <p:bldP spid="10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907</Words>
  <Application>Microsoft Office PowerPoint</Application>
  <PresentationFormat>Předvádění na obrazovce (4:3)</PresentationFormat>
  <Paragraphs>89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Výrazy s faktoriálem</vt:lpstr>
      <vt:lpstr>Výrazy s faktoriálem</vt:lpstr>
      <vt:lpstr>Úpravy výrazů</vt:lpstr>
      <vt:lpstr>Součet výrazů s faktoriálem</vt:lpstr>
      <vt:lpstr>Podíl výrazů s faktoriálem</vt:lpstr>
      <vt:lpstr>Řešte samostatně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Výrazy s faktoriálem</dc:title>
  <dc:creator>Jiřina Rychtářová</dc:creator>
  <cp:lastModifiedBy>Admin</cp:lastModifiedBy>
  <cp:revision>16</cp:revision>
  <dcterms:created xsi:type="dcterms:W3CDTF">2014-05-23T22:21:40Z</dcterms:created>
  <dcterms:modified xsi:type="dcterms:W3CDTF">2014-10-05T20:09:41Z</dcterms:modified>
</cp:coreProperties>
</file>