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64" r:id="rId2"/>
    <p:sldId id="256" r:id="rId3"/>
    <p:sldId id="257" r:id="rId4"/>
    <p:sldId id="262" r:id="rId5"/>
    <p:sldId id="258" r:id="rId6"/>
    <p:sldId id="263" r:id="rId7"/>
    <p:sldId id="259" r:id="rId8"/>
    <p:sldId id="260" r:id="rId9"/>
    <p:sldId id="261" r:id="rId10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E9639D4-E3E2-4D34-9284-5A2195B3D0D7}" styleName="Styl Světlá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9012ECD-51FC-41F1-AA8D-1B2483CD663E}" styleName="Světlý styl 2 – zvýraznění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616DA210-FB5B-4158-B5E0-FEB733F419BA}" styleName="Styl Světlá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3919B40-1DC9-4D3A-AA88-D159DF05260F}" type="datetimeFigureOut">
              <a:rPr lang="cs-CZ" smtClean="0"/>
              <a:t>29.5.2014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F2CDF2B-AC17-482A-97AE-0CC5F9A1618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68853691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2CDF2B-AC17-482A-97AE-0CC5F9A16180}" type="slidenum">
              <a:rPr lang="cs-CZ" smtClean="0"/>
              <a:t>4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11759558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2CDF2B-AC17-482A-97AE-0CC5F9A16180}" type="slidenum">
              <a:rPr lang="cs-CZ" smtClean="0"/>
              <a:t>5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28569638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Kliknutím lze upravit styl předlohy.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70625B-F37A-4ED5-922A-0932A846B226}" type="datetimeFigureOut">
              <a:rPr lang="cs-CZ" smtClean="0"/>
              <a:t>29.5.2014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BEEC7-14AF-471B-A48A-E727E703CD2D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1925683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70625B-F37A-4ED5-922A-0932A846B226}" type="datetimeFigureOut">
              <a:rPr lang="cs-CZ" smtClean="0"/>
              <a:t>29.5.2014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BEEC7-14AF-471B-A48A-E727E703CD2D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5036334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70625B-F37A-4ED5-922A-0932A846B226}" type="datetimeFigureOut">
              <a:rPr lang="cs-CZ" smtClean="0"/>
              <a:t>29.5.2014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BEEC7-14AF-471B-A48A-E727E703CD2D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3901021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70625B-F37A-4ED5-922A-0932A846B226}" type="datetimeFigureOut">
              <a:rPr lang="cs-CZ" smtClean="0"/>
              <a:t>29.5.2014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BEEC7-14AF-471B-A48A-E727E703CD2D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1735267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70625B-F37A-4ED5-922A-0932A846B226}" type="datetimeFigureOut">
              <a:rPr lang="cs-CZ" smtClean="0"/>
              <a:t>29.5.2014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BEEC7-14AF-471B-A48A-E727E703CD2D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5777389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70625B-F37A-4ED5-922A-0932A846B226}" type="datetimeFigureOut">
              <a:rPr lang="cs-CZ" smtClean="0"/>
              <a:t>29.5.2014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BEEC7-14AF-471B-A48A-E727E703CD2D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0856771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70625B-F37A-4ED5-922A-0932A846B226}" type="datetimeFigureOut">
              <a:rPr lang="cs-CZ" smtClean="0"/>
              <a:t>29.5.2014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BEEC7-14AF-471B-A48A-E727E703CD2D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2959717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70625B-F37A-4ED5-922A-0932A846B226}" type="datetimeFigureOut">
              <a:rPr lang="cs-CZ" smtClean="0"/>
              <a:t>29.5.2014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BEEC7-14AF-471B-A48A-E727E703CD2D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1525701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70625B-F37A-4ED5-922A-0932A846B226}" type="datetimeFigureOut">
              <a:rPr lang="cs-CZ" smtClean="0"/>
              <a:t>29.5.2014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BEEC7-14AF-471B-A48A-E727E703CD2D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2560715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70625B-F37A-4ED5-922A-0932A846B226}" type="datetimeFigureOut">
              <a:rPr lang="cs-CZ" smtClean="0"/>
              <a:t>29.5.2014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BEEC7-14AF-471B-A48A-E727E703CD2D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5054104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70625B-F37A-4ED5-922A-0932A846B226}" type="datetimeFigureOut">
              <a:rPr lang="cs-CZ" smtClean="0"/>
              <a:t>29.5.2014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BEEC7-14AF-471B-A48A-E727E703CD2D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7650429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70625B-F37A-4ED5-922A-0932A846B226}" type="datetimeFigureOut">
              <a:rPr lang="cs-CZ" smtClean="0"/>
              <a:t>29.5.2014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9BEEC7-14AF-471B-A48A-E727E703CD2D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2970864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ulka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964102"/>
              </p:ext>
            </p:extLst>
          </p:nvPr>
        </p:nvGraphicFramePr>
        <p:xfrm>
          <a:off x="1216976" y="2060848"/>
          <a:ext cx="6724428" cy="4333240"/>
        </p:xfrm>
        <a:graphic>
          <a:graphicData uri="http://schemas.openxmlformats.org/drawingml/2006/table">
            <a:tbl>
              <a:tblPr bandRow="1">
                <a:tableStyleId>{8799B23B-EC83-4686-B30A-512413B5E67A}</a:tableStyleId>
              </a:tblPr>
              <a:tblGrid>
                <a:gridCol w="1590725"/>
                <a:gridCol w="5133703"/>
              </a:tblGrid>
              <a:tr h="198576">
                <a:tc>
                  <a:txBody>
                    <a:bodyPr/>
                    <a:lstStyle/>
                    <a:p>
                      <a:pPr algn="l"/>
                      <a:r>
                        <a:rPr lang="cs-CZ" sz="1600" b="1" dirty="0" smtClean="0"/>
                        <a:t>Název školy</a:t>
                      </a:r>
                      <a:endParaRPr lang="cs-CZ" sz="16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cs-CZ" sz="1600" b="1" dirty="0" smtClean="0"/>
                        <a:t> Soukromé střední odborné učiliště</a:t>
                      </a:r>
                      <a:r>
                        <a:rPr lang="cs-CZ" sz="1600" b="1" baseline="0" dirty="0" smtClean="0"/>
                        <a:t> LIVA s.r.o.</a:t>
                      </a:r>
                      <a:endParaRPr lang="cs-CZ" sz="1600" b="1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Projekt</a:t>
                      </a:r>
                      <a:endParaRPr lang="cs-CZ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CZ.1.07/1.5.00/34.1035 Elektronické studijní zdroje</a:t>
                      </a:r>
                      <a:endParaRPr lang="cs-CZ" sz="16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Název materiálu</a:t>
                      </a:r>
                      <a:endParaRPr lang="cs-CZ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600" i="0" dirty="0" smtClean="0">
                          <a:solidFill>
                            <a:schemeClr val="tx1"/>
                          </a:solidFill>
                        </a:rPr>
                        <a:t>VY_42_INOVACE_0</a:t>
                      </a:r>
                      <a:r>
                        <a:rPr lang="cs-CZ" sz="1600" b="0" i="0" dirty="0" smtClean="0">
                          <a:solidFill>
                            <a:schemeClr val="tx1"/>
                          </a:solidFill>
                        </a:rPr>
                        <a:t>203</a:t>
                      </a:r>
                      <a:r>
                        <a:rPr lang="cs-CZ" sz="1600" b="0" i="0" baseline="0" dirty="0" smtClean="0">
                          <a:solidFill>
                            <a:schemeClr val="tx1"/>
                          </a:solidFill>
                        </a:rPr>
                        <a:t> Lineární </a:t>
                      </a:r>
                      <a:r>
                        <a:rPr lang="cs-CZ" sz="1600" b="0" i="0" baseline="0" dirty="0" smtClean="0">
                          <a:solidFill>
                            <a:schemeClr val="tx1"/>
                          </a:solidFill>
                        </a:rPr>
                        <a:t>nerovnice </a:t>
                      </a:r>
                      <a:endParaRPr lang="cs-CZ" sz="1600" b="0" i="0" dirty="0" smtClean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Tematická oblast</a:t>
                      </a:r>
                      <a:endParaRPr lang="cs-CZ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Rovnice</a:t>
                      </a:r>
                      <a:r>
                        <a:rPr lang="cs-CZ" sz="1600" baseline="0" dirty="0" smtClean="0"/>
                        <a:t> a nerovnice</a:t>
                      </a:r>
                      <a:endParaRPr lang="cs-CZ" sz="16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Ročník</a:t>
                      </a:r>
                      <a:endParaRPr lang="cs-CZ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1.</a:t>
                      </a:r>
                      <a:r>
                        <a:rPr lang="cs-CZ" sz="1600" baseline="0" dirty="0" smtClean="0"/>
                        <a:t> </a:t>
                      </a:r>
                      <a:r>
                        <a:rPr lang="cs-CZ" sz="1600" baseline="0" smtClean="0"/>
                        <a:t>ročník</a:t>
                      </a:r>
                      <a:endParaRPr lang="cs-CZ" sz="16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Autor</a:t>
                      </a:r>
                      <a:endParaRPr lang="cs-CZ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Mgr.</a:t>
                      </a:r>
                      <a:r>
                        <a:rPr lang="cs-CZ" sz="1600" baseline="0" dirty="0" smtClean="0"/>
                        <a:t> Jiřina Rychtářová</a:t>
                      </a:r>
                      <a:endParaRPr lang="cs-CZ" sz="16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Datum vzniku</a:t>
                      </a:r>
                      <a:endParaRPr lang="cs-CZ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6.12.2013</a:t>
                      </a:r>
                      <a:endParaRPr lang="cs-CZ" sz="16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Anotace</a:t>
                      </a:r>
                      <a:endParaRPr lang="cs-CZ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cs-CZ" sz="1600" baseline="0" dirty="0" smtClean="0"/>
                        <a:t>Ekvivalentní úpravy nerovnic, diskuse o počtu řešení , procvičení zápisu intervalů, řešené vzorové příklady a příklady k samostatnému řešení s možností kontroly řešení</a:t>
                      </a:r>
                      <a:endParaRPr lang="cs-CZ" sz="16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Metodika</a:t>
                      </a:r>
                      <a:endParaRPr lang="cs-CZ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Výklad</a:t>
                      </a:r>
                      <a:r>
                        <a:rPr lang="cs-CZ" sz="1600" baseline="0" dirty="0" smtClean="0"/>
                        <a:t> využitím prezentace  a samostatné řešení příkladů s možností kontroly postupu a výsledků</a:t>
                      </a:r>
                      <a:endParaRPr lang="cs-CZ" sz="1600" dirty="0"/>
                    </a:p>
                  </a:txBody>
                  <a:tcPr anchor="ctr"/>
                </a:tc>
              </a:tr>
              <a:tr h="370840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cs-CZ" sz="1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Gill Sans MT"/>
                          <a:ea typeface="+mn-ea"/>
                          <a:cs typeface="+mn-cs"/>
                        </a:rPr>
                        <a:t>Publikované materiály pochází ze zdrojů autora.</a:t>
                      </a: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l"/>
                      <a:endParaRPr lang="cs-CZ" sz="1600" dirty="0"/>
                    </a:p>
                  </a:txBody>
                  <a:tcPr anchor="ctr"/>
                </a:tc>
              </a:tr>
            </a:tbl>
          </a:graphicData>
        </a:graphic>
      </p:graphicFrame>
      <p:pic>
        <p:nvPicPr>
          <p:cNvPr id="5" name="Obrázek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8830" y="476672"/>
            <a:ext cx="5760720" cy="12588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253115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gradFill flip="none" rotWithShape="1">
            <a:gsLst>
              <a:gs pos="0">
                <a:schemeClr val="accent5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5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5">
                  <a:lumMod val="60000"/>
                  <a:lumOff val="40000"/>
                  <a:shade val="100000"/>
                  <a:satMod val="115000"/>
                </a:schemeClr>
              </a:gs>
            </a:gsLst>
            <a:path path="circle">
              <a:fillToRect t="100000" r="100000"/>
            </a:path>
            <a:tileRect l="-100000" b="-100000"/>
          </a:gra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/>
          <a:lstStyle/>
          <a:p>
            <a:r>
              <a:rPr lang="cs-CZ" dirty="0" smtClean="0">
                <a:solidFill>
                  <a:schemeClr val="tx2"/>
                </a:solidFill>
              </a:rPr>
              <a:t>intervaly</a:t>
            </a:r>
            <a:endParaRPr lang="cs-CZ" dirty="0">
              <a:solidFill>
                <a:schemeClr val="tx2"/>
              </a:solidFill>
            </a:endParaRPr>
          </a:p>
        </p:txBody>
      </p:sp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127000" dist="38100" dir="2700000" algn="ctr">
              <a:srgbClr val="000000">
                <a:alpha val="45000"/>
              </a:srgbClr>
            </a:outerShdw>
          </a:effectLst>
          <a:scene3d>
            <a:camera prst="perspectiveFront" fov="2700000">
              <a:rot lat="20376000" lon="1938000" rev="20112001"/>
            </a:camera>
            <a:lightRig rig="soft" dir="t">
              <a:rot lat="0" lon="0" rev="0"/>
            </a:lightRig>
          </a:scene3d>
          <a:sp3d prstMaterial="translucentPowder">
            <a:bevelT w="203200" h="50800" prst="softRound"/>
          </a:sp3d>
        </p:spPr>
        <p:txBody>
          <a:bodyPr/>
          <a:lstStyle/>
          <a:p>
            <a:r>
              <a:rPr lang="cs-CZ" dirty="0" smtClean="0"/>
              <a:t>Lineární </a:t>
            </a:r>
            <a:r>
              <a:rPr lang="cs-CZ" dirty="0" smtClean="0"/>
              <a:t>nerovnice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025497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solidFill>
            <a:schemeClr val="accent5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/>
          <a:lstStyle/>
          <a:p>
            <a:r>
              <a:rPr lang="cs-CZ" dirty="0" smtClean="0"/>
              <a:t>Ekvivalentní úpravy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28800"/>
            <a:ext cx="2242592" cy="4497363"/>
          </a:xfrm>
          <a:solidFill>
            <a:schemeClr val="accent5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cs-CZ" dirty="0"/>
              <a:t>=</a:t>
            </a:r>
            <a:r>
              <a:rPr lang="cs-CZ" dirty="0" smtClean="0"/>
              <a:t>rovnocenné</a:t>
            </a:r>
          </a:p>
          <a:p>
            <a:pPr marL="0" indent="0">
              <a:buNone/>
            </a:pPr>
            <a:endParaRPr lang="cs-CZ" dirty="0" smtClean="0"/>
          </a:p>
          <a:p>
            <a:pPr marL="0" indent="0">
              <a:buNone/>
            </a:pPr>
            <a:r>
              <a:rPr lang="cs-CZ" dirty="0" smtClean="0"/>
              <a:t>Nemění hodnotu řešení</a:t>
            </a:r>
          </a:p>
          <a:p>
            <a:pPr marL="0" indent="0">
              <a:buNone/>
            </a:pPr>
            <a:endParaRPr lang="cs-CZ" dirty="0" smtClean="0"/>
          </a:p>
          <a:p>
            <a:pPr marL="0" indent="0">
              <a:buNone/>
            </a:pPr>
            <a:r>
              <a:rPr lang="cs-CZ" dirty="0" smtClean="0"/>
              <a:t>Nemění počet řešení</a:t>
            </a:r>
            <a:endParaRPr lang="cs-CZ" dirty="0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2987824" y="1628800"/>
            <a:ext cx="5622776" cy="4453955"/>
          </a:xfrm>
          <a:solidFill>
            <a:schemeClr val="accent5">
              <a:lumMod val="20000"/>
              <a:lumOff val="80000"/>
            </a:scheme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>
            <a:normAutofit fontScale="92500" lnSpcReduction="10000"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cs-CZ" dirty="0" smtClean="0"/>
              <a:t>K oběma stranám nerovnice lze přičíst libovolný výraz 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cs-CZ" dirty="0" smtClean="0"/>
              <a:t>Od obou stran nerovnice lze odečíst libovolný výraz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cs-CZ" dirty="0" smtClean="0"/>
              <a:t>Obě strany nerovnice vynásobíme libovolným číslem různým od nuly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cs-CZ" dirty="0" smtClean="0"/>
              <a:t>Obě strany nerovnice můžeme vydělit libovolným číslem různým od nuly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cs-CZ" b="1" dirty="0" smtClean="0">
                <a:solidFill>
                  <a:srgbClr val="C00000"/>
                </a:solidFill>
              </a:rPr>
              <a:t>Pokud nerovnici násobíme číslem záporným, obrací se symbol nerovnosti !</a:t>
            </a:r>
            <a:endParaRPr lang="cs-CZ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52211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mph" presetSubtype="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50" autoRev="1" fill="remove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7" dur="250" autoRev="1" fill="remove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8" dur="250" autoRev="1" fill="remove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250" autoRev="1" fill="remove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 animBg="1"/>
      <p:bldP spid="4" grpId="0" build="p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solidFill>
            <a:schemeClr val="accent5">
              <a:lumMod val="40000"/>
              <a:lumOff val="6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/>
          <a:lstStyle/>
          <a:p>
            <a:r>
              <a:rPr lang="cs-CZ" dirty="0" smtClean="0"/>
              <a:t>Počet řešení</a:t>
            </a:r>
            <a:endParaRPr lang="cs-CZ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Zástupný symbol pro obsah 2"/>
              <p:cNvSpPr>
                <a:spLocks noGrp="1"/>
              </p:cNvSpPr>
              <p:nvPr>
                <p:ph idx="1"/>
              </p:nvPr>
            </p:nvSpPr>
            <p:spPr>
              <a:ln>
                <a:solidFill>
                  <a:schemeClr val="accent5">
                    <a:lumMod val="40000"/>
                    <a:lumOff val="60000"/>
                  </a:schemeClr>
                </a:solidFill>
              </a:ln>
              <a:effectLst>
                <a:glow rad="139700">
                  <a:schemeClr val="accent5">
                    <a:satMod val="175000"/>
                    <a:alpha val="40000"/>
                  </a:schemeClr>
                </a:glow>
              </a:effectLst>
            </p:spPr>
            <p:txBody>
              <a:bodyPr>
                <a:normAutofit fontScale="77500" lnSpcReduction="20000"/>
              </a:bodyPr>
              <a:lstStyle/>
              <a:p>
                <a:pPr>
                  <a:buFont typeface="Wingdings" panose="05000000000000000000" pitchFamily="2" charset="2"/>
                  <a:buChar char="Ø"/>
                </a:pPr>
                <a:r>
                  <a:rPr lang="cs-CZ" dirty="0" smtClean="0"/>
                  <a:t>1) řešením nerovnice je interval (proměnná na jedné straně, libovolné číslo na druhé straně) </a:t>
                </a:r>
              </a:p>
              <a:p>
                <a:pPr marL="0" indent="0">
                  <a:buNone/>
                </a:pPr>
                <a:r>
                  <a:rPr lang="cs-CZ" dirty="0"/>
                  <a:t> </a:t>
                </a:r>
                <a:r>
                  <a:rPr lang="cs-CZ" dirty="0" smtClean="0"/>
                  <a:t>    např. </a:t>
                </a:r>
                <a:r>
                  <a:rPr lang="cs-CZ" dirty="0"/>
                  <a:t>x</a:t>
                </a:r>
                <a:r>
                  <a:rPr lang="cs-CZ" dirty="0" smtClean="0"/>
                  <a:t> ˂ 3; m ≥ 1,8; u ˃ 0; z ≤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s-CZ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cs-CZ" b="0" i="1" smtClean="0">
                            <a:latin typeface="Cambria Math"/>
                          </a:rPr>
                          <m:t>14</m:t>
                        </m:r>
                      </m:num>
                      <m:den>
                        <m:r>
                          <a:rPr lang="cs-CZ" b="0" i="1" smtClean="0">
                            <a:latin typeface="Cambria Math"/>
                          </a:rPr>
                          <m:t>3</m:t>
                        </m:r>
                      </m:den>
                    </m:f>
                  </m:oMath>
                </a14:m>
                <a:r>
                  <a:rPr lang="cs-CZ" dirty="0" smtClean="0"/>
                  <a:t> …</a:t>
                </a:r>
              </a:p>
              <a:p>
                <a:pPr>
                  <a:buFont typeface="Wingdings" panose="05000000000000000000" pitchFamily="2" charset="2"/>
                  <a:buChar char="Ø"/>
                </a:pPr>
                <a:r>
                  <a:rPr lang="cs-CZ" dirty="0" smtClean="0"/>
                  <a:t>2) nerovnice má nekonečně mnoho řešení            (proměnná úpravami zmizí, zůstanou pouze  čísla na obou stranách nerovnice a tvrzení nerovnosti je pravdivé)</a:t>
                </a:r>
              </a:p>
              <a:p>
                <a:pPr marL="0" indent="0">
                  <a:buNone/>
                </a:pPr>
                <a:r>
                  <a:rPr lang="cs-CZ" dirty="0" smtClean="0"/>
                  <a:t>    např.  3 ˃ </a:t>
                </a:r>
                <a:r>
                  <a:rPr lang="cs-CZ" dirty="0"/>
                  <a:t>1</a:t>
                </a:r>
                <a:r>
                  <a:rPr lang="cs-CZ" dirty="0" smtClean="0"/>
                  <a:t>; 0,8 ≤ 11; 0 ˃ -5…..</a:t>
                </a:r>
              </a:p>
              <a:p>
                <a:pPr>
                  <a:buFont typeface="Wingdings" panose="05000000000000000000" pitchFamily="2" charset="2"/>
                  <a:buChar char="Ø"/>
                </a:pPr>
                <a:r>
                  <a:rPr lang="cs-CZ" dirty="0" smtClean="0"/>
                  <a:t>3) nerovnice nemá řešení (proměnná úpravami zmizí, ale zůstanou pouze  čísla na obou stranách nerovnice a tvrzení nerovnosti není pravdivé)</a:t>
                </a:r>
              </a:p>
              <a:p>
                <a:pPr marL="0" indent="0">
                  <a:buNone/>
                </a:pPr>
                <a:r>
                  <a:rPr lang="cs-CZ" dirty="0"/>
                  <a:t> </a:t>
                </a:r>
                <a:r>
                  <a:rPr lang="cs-CZ" dirty="0" smtClean="0"/>
                  <a:t>    např. .  -7 ˃ 1; 18 ≤ 11; 0,3 ˃ 5……</a:t>
                </a:r>
              </a:p>
              <a:p>
                <a:pPr marL="0" indent="0">
                  <a:buNone/>
                </a:pPr>
                <a:endParaRPr lang="cs-CZ" dirty="0"/>
              </a:p>
              <a:p>
                <a:endParaRPr lang="cs-CZ" dirty="0"/>
              </a:p>
            </p:txBody>
          </p:sp>
        </mc:Choice>
        <mc:Fallback xmlns="">
          <p:sp>
            <p:nvSpPr>
              <p:cNvPr id="3" name="Zástupný symbol pro obsah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1">
                <a:blip r:embed="rId3"/>
                <a:stretch>
                  <a:fillRect/>
                </a:stretch>
              </a:blipFill>
              <a:ln>
                <a:solidFill>
                  <a:schemeClr val="accent5">
                    <a:lumMod val="40000"/>
                    <a:lumOff val="60000"/>
                  </a:schemeClr>
                </a:solidFill>
              </a:ln>
              <a:effectLst>
                <a:glow rad="139700">
                  <a:schemeClr val="accent5">
                    <a:satMod val="175000"/>
                    <a:alpha val="40000"/>
                  </a:schemeClr>
                </a:glow>
              </a:effectLst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2743632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500"/>
                            </p:stCondLst>
                            <p:childTnLst>
                              <p:par>
                                <p:cTn id="1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500"/>
                            </p:stCondLst>
                            <p:childTnLst>
                              <p:par>
                                <p:cTn id="2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000"/>
                            </p:stCondLst>
                            <p:childTnLst>
                              <p:par>
                                <p:cTn id="3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500"/>
                            </p:stCondLst>
                            <p:childTnLst>
                              <p:par>
                                <p:cTn id="3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0"/>
                            </p:stCondLst>
                            <p:childTnLst>
                              <p:par>
                                <p:cTn id="4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323528" y="188640"/>
            <a:ext cx="4114800" cy="1070992"/>
          </a:xfrm>
          <a:solidFill>
            <a:schemeClr val="accent5">
              <a:lumMod val="40000"/>
              <a:lumOff val="6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/>
          <a:lstStyle/>
          <a:p>
            <a:r>
              <a:rPr lang="cs-CZ" dirty="0" smtClean="0"/>
              <a:t>Řešení nerovnice</a:t>
            </a:r>
            <a:endParaRPr lang="cs-CZ" dirty="0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1"/>
          </p:nvPr>
        </p:nvSpPr>
        <p:spPr>
          <a:xfrm>
            <a:off x="305985" y="1457321"/>
            <a:ext cx="3970784" cy="2259711"/>
          </a:xfrm>
          <a:solidFill>
            <a:schemeClr val="accent5">
              <a:lumMod val="20000"/>
              <a:lumOff val="80000"/>
            </a:schemeClr>
          </a:solidFill>
          <a:ln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txBody>
          <a:bodyPr>
            <a:normAutofit fontScale="77500" lnSpcReduction="20000"/>
          </a:bodyPr>
          <a:lstStyle/>
          <a:p>
            <a:r>
              <a:rPr lang="cs-CZ" dirty="0" smtClean="0"/>
              <a:t>Řešením nerovnice </a:t>
            </a:r>
          </a:p>
          <a:p>
            <a:pPr marL="0" indent="0">
              <a:buNone/>
            </a:pPr>
            <a:r>
              <a:rPr lang="cs-CZ" dirty="0"/>
              <a:t> </a:t>
            </a:r>
            <a:r>
              <a:rPr lang="cs-CZ" dirty="0" smtClean="0"/>
              <a:t>          je </a:t>
            </a:r>
            <a:r>
              <a:rPr lang="cs-CZ" b="1" dirty="0" smtClean="0">
                <a:solidFill>
                  <a:srgbClr val="C00000"/>
                </a:solidFill>
              </a:rPr>
              <a:t>interval</a:t>
            </a:r>
            <a:r>
              <a:rPr lang="cs-CZ" dirty="0" smtClean="0"/>
              <a:t> </a:t>
            </a:r>
          </a:p>
          <a:p>
            <a:pPr marL="0" indent="0">
              <a:buNone/>
            </a:pPr>
            <a:r>
              <a:rPr lang="cs-CZ" dirty="0" smtClean="0"/>
              <a:t>= množina reálných čísel větších(větších nebo rovna) než dolní mez a menších(menších nebo rovna) než horní mez</a:t>
            </a:r>
            <a:endParaRPr lang="cs-CZ" dirty="0"/>
          </a:p>
        </p:txBody>
      </p:sp>
      <p:sp>
        <p:nvSpPr>
          <p:cNvPr id="5" name="Zástupný symbol pro obsah 4"/>
          <p:cNvSpPr>
            <a:spLocks noGrp="1"/>
          </p:cNvSpPr>
          <p:nvPr>
            <p:ph sz="half" idx="2"/>
          </p:nvPr>
        </p:nvSpPr>
        <p:spPr>
          <a:xfrm>
            <a:off x="4648200" y="260648"/>
            <a:ext cx="4100264" cy="6408712"/>
          </a:xfrm>
          <a:ln>
            <a:solidFill>
              <a:schemeClr val="accent5">
                <a:lumMod val="60000"/>
                <a:lumOff val="40000"/>
              </a:schemeClr>
            </a:solidFill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txBody>
          <a:bodyPr>
            <a:normAutofit fontScale="77500" lnSpcReduction="20000"/>
          </a:bodyPr>
          <a:lstStyle/>
          <a:p>
            <a:pPr marL="0" indent="0" algn="ctr">
              <a:buNone/>
            </a:pPr>
            <a:r>
              <a:rPr lang="cs-CZ" b="1" u="sng" dirty="0" smtClean="0"/>
              <a:t>Interval</a:t>
            </a:r>
          </a:p>
          <a:p>
            <a:pPr marL="0" indent="0" algn="ctr">
              <a:buNone/>
            </a:pPr>
            <a:r>
              <a:rPr lang="cs-CZ" b="1" u="sng" dirty="0" smtClean="0">
                <a:solidFill>
                  <a:schemeClr val="accent4">
                    <a:lumMod val="50000"/>
                  </a:schemeClr>
                </a:solidFill>
              </a:rPr>
              <a:t>1)otevřený</a:t>
            </a:r>
          </a:p>
          <a:p>
            <a:pPr marL="0" indent="0" algn="ctr">
              <a:buNone/>
            </a:pPr>
            <a:r>
              <a:rPr lang="cs-CZ" dirty="0" smtClean="0"/>
              <a:t>            x</a:t>
            </a:r>
            <a:r>
              <a:rPr lang="az-Cyrl-AZ" dirty="0" smtClean="0">
                <a:latin typeface="Calibri"/>
              </a:rPr>
              <a:t>є</a:t>
            </a:r>
            <a:r>
              <a:rPr lang="cs-CZ" dirty="0" smtClean="0">
                <a:latin typeface="Calibri"/>
              </a:rPr>
              <a:t>(a; b)</a:t>
            </a:r>
          </a:p>
          <a:p>
            <a:pPr marL="0" indent="0" algn="ctr">
              <a:buNone/>
            </a:pPr>
            <a:r>
              <a:rPr lang="cs-CZ" dirty="0" smtClean="0">
                <a:latin typeface="Calibri"/>
              </a:rPr>
              <a:t>           a ˂ x ˂ b</a:t>
            </a:r>
          </a:p>
          <a:p>
            <a:pPr marL="0" indent="0" algn="ctr">
              <a:buNone/>
            </a:pPr>
            <a:r>
              <a:rPr lang="cs-CZ" dirty="0" smtClean="0">
                <a:latin typeface="Calibri"/>
              </a:rPr>
              <a:t> </a:t>
            </a:r>
          </a:p>
          <a:p>
            <a:pPr marL="0" indent="0">
              <a:buNone/>
            </a:pPr>
            <a:endParaRPr lang="cs-CZ" b="1" u="sng" dirty="0" smtClean="0">
              <a:solidFill>
                <a:schemeClr val="accent4">
                  <a:lumMod val="50000"/>
                </a:schemeClr>
              </a:solidFill>
              <a:latin typeface="Calibri"/>
            </a:endParaRPr>
          </a:p>
          <a:p>
            <a:pPr marL="0" indent="0">
              <a:buNone/>
            </a:pPr>
            <a:endParaRPr lang="cs-CZ" b="1" u="sng" dirty="0" smtClean="0">
              <a:solidFill>
                <a:schemeClr val="accent4">
                  <a:lumMod val="50000"/>
                </a:schemeClr>
              </a:solidFill>
              <a:latin typeface="Calibri"/>
            </a:endParaRPr>
          </a:p>
          <a:p>
            <a:pPr marL="0" indent="0" algn="ctr">
              <a:buNone/>
            </a:pPr>
            <a:r>
              <a:rPr lang="cs-CZ" b="1" u="sng" dirty="0" smtClean="0">
                <a:solidFill>
                  <a:schemeClr val="accent4">
                    <a:lumMod val="50000"/>
                  </a:schemeClr>
                </a:solidFill>
                <a:latin typeface="Calibri"/>
              </a:rPr>
              <a:t>2)uzavřený</a:t>
            </a:r>
          </a:p>
          <a:p>
            <a:pPr marL="0" indent="0" algn="ctr">
              <a:buNone/>
            </a:pPr>
            <a:r>
              <a:rPr lang="cs-CZ" dirty="0" smtClean="0">
                <a:latin typeface="Calibri"/>
              </a:rPr>
              <a:t>           x </a:t>
            </a:r>
            <a:r>
              <a:rPr lang="az-Cyrl-AZ" dirty="0" smtClean="0">
                <a:latin typeface="Calibri"/>
              </a:rPr>
              <a:t>є˂</a:t>
            </a:r>
            <a:r>
              <a:rPr lang="cs-CZ" dirty="0" smtClean="0">
                <a:latin typeface="Calibri"/>
              </a:rPr>
              <a:t> a; b</a:t>
            </a:r>
            <a:r>
              <a:rPr lang="az-Cyrl-AZ" dirty="0" smtClean="0">
                <a:latin typeface="Calibri"/>
              </a:rPr>
              <a:t>˃</a:t>
            </a:r>
            <a:endParaRPr lang="cs-CZ" dirty="0" smtClean="0">
              <a:latin typeface="Calibri"/>
            </a:endParaRPr>
          </a:p>
          <a:p>
            <a:pPr marL="0" indent="0" algn="ctr">
              <a:buNone/>
            </a:pPr>
            <a:r>
              <a:rPr lang="cs-CZ" dirty="0" smtClean="0">
                <a:latin typeface="Calibri"/>
              </a:rPr>
              <a:t>           a ≤ x </a:t>
            </a:r>
            <a:r>
              <a:rPr lang="cs-CZ" dirty="0" smtClean="0"/>
              <a:t>≤ b</a:t>
            </a:r>
            <a:endParaRPr lang="cs-CZ" dirty="0" smtClean="0">
              <a:latin typeface="Calibri"/>
            </a:endParaRPr>
          </a:p>
          <a:p>
            <a:pPr marL="0" indent="0">
              <a:buNone/>
            </a:pPr>
            <a:endParaRPr lang="cs-CZ" dirty="0"/>
          </a:p>
        </p:txBody>
      </p:sp>
      <p:grpSp>
        <p:nvGrpSpPr>
          <p:cNvPr id="39" name="Skupina 38"/>
          <p:cNvGrpSpPr/>
          <p:nvPr/>
        </p:nvGrpSpPr>
        <p:grpSpPr>
          <a:xfrm>
            <a:off x="5118407" y="1700808"/>
            <a:ext cx="2808312" cy="628510"/>
            <a:chOff x="5210444" y="3416068"/>
            <a:chExt cx="2808312" cy="628510"/>
          </a:xfrm>
        </p:grpSpPr>
        <p:cxnSp>
          <p:nvCxnSpPr>
            <p:cNvPr id="11" name="Přímá spojnice 10"/>
            <p:cNvCxnSpPr/>
            <p:nvPr/>
          </p:nvCxnSpPr>
          <p:spPr>
            <a:xfrm flipV="1">
              <a:off x="7260155" y="3592386"/>
              <a:ext cx="0" cy="216024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8" name="Skupina 37"/>
            <p:cNvGrpSpPr/>
            <p:nvPr/>
          </p:nvGrpSpPr>
          <p:grpSpPr>
            <a:xfrm>
              <a:off x="5210444" y="3416068"/>
              <a:ext cx="2808312" cy="628510"/>
              <a:chOff x="5662541" y="4512759"/>
              <a:chExt cx="2808312" cy="628510"/>
            </a:xfrm>
          </p:grpSpPr>
          <p:cxnSp>
            <p:nvCxnSpPr>
              <p:cNvPr id="9" name="Přímá spojnice 8"/>
              <p:cNvCxnSpPr/>
              <p:nvPr/>
            </p:nvCxnSpPr>
            <p:spPr>
              <a:xfrm flipV="1">
                <a:off x="6343258" y="4671075"/>
                <a:ext cx="0" cy="216024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20" name="Skupina 19"/>
              <p:cNvGrpSpPr/>
              <p:nvPr/>
            </p:nvGrpSpPr>
            <p:grpSpPr>
              <a:xfrm>
                <a:off x="5662541" y="4512759"/>
                <a:ext cx="2808312" cy="628510"/>
                <a:chOff x="5148064" y="3637874"/>
                <a:chExt cx="2808312" cy="628510"/>
              </a:xfrm>
            </p:grpSpPr>
            <p:cxnSp>
              <p:nvCxnSpPr>
                <p:cNvPr id="7" name="Přímá spojnice 6"/>
                <p:cNvCxnSpPr/>
                <p:nvPr/>
              </p:nvCxnSpPr>
              <p:spPr>
                <a:xfrm>
                  <a:off x="5148064" y="3945276"/>
                  <a:ext cx="2808312" cy="0"/>
                </a:xfrm>
                <a:prstGeom prst="line">
                  <a:avLst/>
                </a:prstGeom>
                <a:ln w="2857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" name="Přímá spojnice se šipkou 12"/>
                <p:cNvCxnSpPr>
                  <a:endCxn id="16" idx="2"/>
                </p:cNvCxnSpPr>
                <p:nvPr/>
              </p:nvCxnSpPr>
              <p:spPr>
                <a:xfrm>
                  <a:off x="5893296" y="3717032"/>
                  <a:ext cx="1221550" cy="9001"/>
                </a:xfrm>
                <a:prstGeom prst="straightConnector1">
                  <a:avLst/>
                </a:prstGeom>
                <a:ln w="38100">
                  <a:solidFill>
                    <a:srgbClr val="C00000"/>
                  </a:solidFill>
                  <a:headEnd type="none" w="med" len="med"/>
                  <a:tailEnd type="non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4" name="Ovál 13"/>
                <p:cNvSpPr/>
                <p:nvPr/>
              </p:nvSpPr>
              <p:spPr>
                <a:xfrm>
                  <a:off x="5698976" y="3637874"/>
                  <a:ext cx="194320" cy="158316"/>
                </a:xfrm>
                <a:prstGeom prst="ellipse">
                  <a:avLst/>
                </a:prstGeom>
                <a:noFill/>
                <a:ln w="3810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cs-CZ"/>
                </a:p>
              </p:txBody>
            </p:sp>
            <p:sp>
              <p:nvSpPr>
                <p:cNvPr id="16" name="Ovál 15"/>
                <p:cNvSpPr/>
                <p:nvPr/>
              </p:nvSpPr>
              <p:spPr>
                <a:xfrm>
                  <a:off x="7114846" y="3637874"/>
                  <a:ext cx="193458" cy="176318"/>
                </a:xfrm>
                <a:prstGeom prst="ellipse">
                  <a:avLst/>
                </a:prstGeom>
                <a:noFill/>
                <a:ln w="3810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cs-CZ"/>
                </a:p>
              </p:txBody>
            </p:sp>
            <p:sp>
              <p:nvSpPr>
                <p:cNvPr id="18" name="TextovéPole 17"/>
                <p:cNvSpPr txBox="1"/>
                <p:nvPr/>
              </p:nvSpPr>
              <p:spPr>
                <a:xfrm>
                  <a:off x="5542777" y="3897052"/>
                  <a:ext cx="295274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cs-CZ" dirty="0" smtClean="0"/>
                    <a:t>a</a:t>
                  </a:r>
                  <a:endParaRPr lang="cs-CZ" dirty="0"/>
                </a:p>
              </p:txBody>
            </p:sp>
            <p:sp>
              <p:nvSpPr>
                <p:cNvPr id="19" name="TextovéPole 18"/>
                <p:cNvSpPr txBox="1"/>
                <p:nvPr/>
              </p:nvSpPr>
              <p:spPr>
                <a:xfrm>
                  <a:off x="7165674" y="3897052"/>
                  <a:ext cx="306494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cs-CZ" dirty="0" smtClean="0"/>
                    <a:t>b</a:t>
                  </a:r>
                  <a:endParaRPr lang="cs-CZ" dirty="0"/>
                </a:p>
              </p:txBody>
            </p:sp>
          </p:grpSp>
        </p:grpSp>
      </p:grpSp>
      <p:grpSp>
        <p:nvGrpSpPr>
          <p:cNvPr id="78" name="Skupina 77"/>
          <p:cNvGrpSpPr/>
          <p:nvPr/>
        </p:nvGrpSpPr>
        <p:grpSpPr>
          <a:xfrm>
            <a:off x="5220072" y="3717032"/>
            <a:ext cx="2808312" cy="628510"/>
            <a:chOff x="5220072" y="3717032"/>
            <a:chExt cx="2808312" cy="628510"/>
          </a:xfrm>
        </p:grpSpPr>
        <p:grpSp>
          <p:nvGrpSpPr>
            <p:cNvPr id="21" name="Skupina 20"/>
            <p:cNvGrpSpPr/>
            <p:nvPr/>
          </p:nvGrpSpPr>
          <p:grpSpPr>
            <a:xfrm>
              <a:off x="5220072" y="3717032"/>
              <a:ext cx="2808312" cy="628510"/>
              <a:chOff x="5148064" y="3637874"/>
              <a:chExt cx="2808312" cy="628510"/>
            </a:xfrm>
          </p:grpSpPr>
          <p:cxnSp>
            <p:nvCxnSpPr>
              <p:cNvPr id="22" name="Přímá spojnice 21"/>
              <p:cNvCxnSpPr/>
              <p:nvPr/>
            </p:nvCxnSpPr>
            <p:spPr>
              <a:xfrm>
                <a:off x="5148064" y="3945276"/>
                <a:ext cx="2808312" cy="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Přímá spojnice se šipkou 22"/>
              <p:cNvCxnSpPr>
                <a:endCxn id="25" idx="2"/>
              </p:cNvCxnSpPr>
              <p:nvPr/>
            </p:nvCxnSpPr>
            <p:spPr>
              <a:xfrm>
                <a:off x="5893296" y="3717032"/>
                <a:ext cx="1221550" cy="9001"/>
              </a:xfrm>
              <a:prstGeom prst="straightConnector1">
                <a:avLst/>
              </a:prstGeom>
              <a:ln w="38100">
                <a:solidFill>
                  <a:srgbClr val="C00000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4" name="Ovál 23"/>
              <p:cNvSpPr/>
              <p:nvPr/>
            </p:nvSpPr>
            <p:spPr>
              <a:xfrm>
                <a:off x="5698976" y="3637874"/>
                <a:ext cx="194320" cy="158316"/>
              </a:xfrm>
              <a:prstGeom prst="ellipse">
                <a:avLst/>
              </a:prstGeom>
              <a:solidFill>
                <a:srgbClr val="C00000"/>
              </a:solidFill>
              <a:ln w="38100"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cs-CZ"/>
              </a:p>
            </p:txBody>
          </p:sp>
          <p:sp>
            <p:nvSpPr>
              <p:cNvPr id="25" name="Ovál 24"/>
              <p:cNvSpPr/>
              <p:nvPr/>
            </p:nvSpPr>
            <p:spPr>
              <a:xfrm>
                <a:off x="7114846" y="3637874"/>
                <a:ext cx="193458" cy="176318"/>
              </a:xfrm>
              <a:prstGeom prst="ellipse">
                <a:avLst/>
              </a:prstGeom>
              <a:solidFill>
                <a:srgbClr val="C00000"/>
              </a:solidFill>
              <a:ln w="38100"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cs-CZ"/>
              </a:p>
            </p:txBody>
          </p:sp>
          <p:sp>
            <p:nvSpPr>
              <p:cNvPr id="26" name="TextovéPole 25"/>
              <p:cNvSpPr txBox="1"/>
              <p:nvPr/>
            </p:nvSpPr>
            <p:spPr>
              <a:xfrm>
                <a:off x="5542777" y="3897052"/>
                <a:ext cx="295274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cs-CZ" dirty="0" smtClean="0"/>
                  <a:t>a</a:t>
                </a:r>
                <a:endParaRPr lang="cs-CZ" dirty="0"/>
              </a:p>
            </p:txBody>
          </p:sp>
          <p:sp>
            <p:nvSpPr>
              <p:cNvPr id="27" name="TextovéPole 26"/>
              <p:cNvSpPr txBox="1"/>
              <p:nvPr/>
            </p:nvSpPr>
            <p:spPr>
              <a:xfrm>
                <a:off x="7259724" y="3897052"/>
                <a:ext cx="306494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cs-CZ" dirty="0" smtClean="0"/>
                  <a:t>b</a:t>
                </a:r>
                <a:endParaRPr lang="cs-CZ" dirty="0"/>
              </a:p>
            </p:txBody>
          </p:sp>
        </p:grpSp>
        <p:cxnSp>
          <p:nvCxnSpPr>
            <p:cNvPr id="29" name="Přímá spojnice 28"/>
            <p:cNvCxnSpPr>
              <a:endCxn id="26" idx="3"/>
            </p:cNvCxnSpPr>
            <p:nvPr/>
          </p:nvCxnSpPr>
          <p:spPr>
            <a:xfrm>
              <a:off x="5910059" y="3893350"/>
              <a:ext cx="0" cy="267526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Přímá spojnice 30"/>
            <p:cNvCxnSpPr>
              <a:endCxn id="27" idx="1"/>
            </p:cNvCxnSpPr>
            <p:nvPr/>
          </p:nvCxnSpPr>
          <p:spPr>
            <a:xfrm>
              <a:off x="7331732" y="3893350"/>
              <a:ext cx="0" cy="267526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7" name="TextovéPole 36"/>
          <p:cNvSpPr txBox="1"/>
          <p:nvPr/>
        </p:nvSpPr>
        <p:spPr>
          <a:xfrm>
            <a:off x="4844066" y="4562163"/>
            <a:ext cx="36004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2200" b="1" u="sng" dirty="0">
                <a:solidFill>
                  <a:schemeClr val="accent4">
                    <a:lumMod val="50000"/>
                  </a:schemeClr>
                </a:solidFill>
              </a:rPr>
              <a:t>3</a:t>
            </a:r>
            <a:r>
              <a:rPr lang="cs-CZ" sz="2200" b="1" u="sng" dirty="0" smtClean="0">
                <a:solidFill>
                  <a:schemeClr val="accent4">
                    <a:lumMod val="50000"/>
                  </a:schemeClr>
                </a:solidFill>
              </a:rPr>
              <a:t>)polootevřený</a:t>
            </a:r>
          </a:p>
          <a:p>
            <a:pPr algn="ctr"/>
            <a:r>
              <a:rPr lang="cs-CZ" sz="2200" dirty="0" smtClean="0"/>
              <a:t>            x</a:t>
            </a:r>
            <a:r>
              <a:rPr lang="az-Cyrl-AZ" sz="2200" dirty="0"/>
              <a:t>є</a:t>
            </a:r>
            <a:r>
              <a:rPr lang="cs-CZ" sz="2200" dirty="0"/>
              <a:t>(a; </a:t>
            </a:r>
            <a:r>
              <a:rPr lang="cs-CZ" sz="2200" dirty="0" smtClean="0"/>
              <a:t>b˃</a:t>
            </a:r>
            <a:endParaRPr lang="cs-CZ" sz="2200" dirty="0"/>
          </a:p>
          <a:p>
            <a:pPr algn="ctr"/>
            <a:r>
              <a:rPr lang="cs-CZ" sz="2200" dirty="0"/>
              <a:t>           a ˂ x </a:t>
            </a:r>
            <a:r>
              <a:rPr lang="cs-CZ" sz="2200" dirty="0" smtClean="0"/>
              <a:t>≤ </a:t>
            </a:r>
            <a:r>
              <a:rPr lang="cs-CZ" sz="2200" dirty="0"/>
              <a:t>b</a:t>
            </a:r>
          </a:p>
          <a:p>
            <a:r>
              <a:rPr lang="cs-CZ" sz="2400" dirty="0"/>
              <a:t> </a:t>
            </a:r>
          </a:p>
        </p:txBody>
      </p:sp>
      <p:cxnSp>
        <p:nvCxnSpPr>
          <p:cNvPr id="41" name="Přímá spojnice 40"/>
          <p:cNvCxnSpPr/>
          <p:nvPr/>
        </p:nvCxnSpPr>
        <p:spPr>
          <a:xfrm flipV="1">
            <a:off x="7289821" y="5830713"/>
            <a:ext cx="0" cy="216024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Přímá spojnice 42"/>
          <p:cNvCxnSpPr/>
          <p:nvPr/>
        </p:nvCxnSpPr>
        <p:spPr>
          <a:xfrm flipV="1">
            <a:off x="5920827" y="5812711"/>
            <a:ext cx="0" cy="216024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Přímá spojnice 44"/>
          <p:cNvCxnSpPr/>
          <p:nvPr/>
        </p:nvCxnSpPr>
        <p:spPr>
          <a:xfrm>
            <a:off x="5240110" y="5961797"/>
            <a:ext cx="2808312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Přímá spojnice se šipkou 45"/>
          <p:cNvCxnSpPr>
            <a:endCxn id="48" idx="2"/>
          </p:cNvCxnSpPr>
          <p:nvPr/>
        </p:nvCxnSpPr>
        <p:spPr>
          <a:xfrm>
            <a:off x="5985342" y="5733553"/>
            <a:ext cx="1221550" cy="9001"/>
          </a:xfrm>
          <a:prstGeom prst="straightConnector1">
            <a:avLst/>
          </a:prstGeom>
          <a:ln w="38100">
            <a:solidFill>
              <a:srgbClr val="C00000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Ovál 46"/>
          <p:cNvSpPr/>
          <p:nvPr/>
        </p:nvSpPr>
        <p:spPr>
          <a:xfrm>
            <a:off x="5791022" y="5654395"/>
            <a:ext cx="194320" cy="158316"/>
          </a:xfrm>
          <a:prstGeom prst="ellipse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8" name="Ovál 47"/>
          <p:cNvSpPr/>
          <p:nvPr/>
        </p:nvSpPr>
        <p:spPr>
          <a:xfrm>
            <a:off x="7206892" y="5654395"/>
            <a:ext cx="193458" cy="176318"/>
          </a:xfrm>
          <a:prstGeom prst="ellipse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9" name="TextovéPole 48"/>
          <p:cNvSpPr txBox="1"/>
          <p:nvPr/>
        </p:nvSpPr>
        <p:spPr>
          <a:xfrm>
            <a:off x="5634823" y="5913573"/>
            <a:ext cx="2952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a</a:t>
            </a:r>
            <a:endParaRPr lang="cs-CZ" dirty="0"/>
          </a:p>
        </p:txBody>
      </p:sp>
      <p:sp>
        <p:nvSpPr>
          <p:cNvPr id="50" name="TextovéPole 49"/>
          <p:cNvSpPr txBox="1"/>
          <p:nvPr/>
        </p:nvSpPr>
        <p:spPr>
          <a:xfrm>
            <a:off x="7257720" y="5913573"/>
            <a:ext cx="3064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b</a:t>
            </a:r>
            <a:endParaRPr lang="cs-CZ" dirty="0"/>
          </a:p>
        </p:txBody>
      </p:sp>
      <p:sp>
        <p:nvSpPr>
          <p:cNvPr id="51" name="TextovéPole 50"/>
          <p:cNvSpPr txBox="1"/>
          <p:nvPr/>
        </p:nvSpPr>
        <p:spPr>
          <a:xfrm>
            <a:off x="327511" y="3928272"/>
            <a:ext cx="3960440" cy="2585323"/>
          </a:xfrm>
          <a:prstGeom prst="rect">
            <a:avLst/>
          </a:prstGeom>
          <a:noFill/>
          <a:ln>
            <a:solidFill>
              <a:schemeClr val="accent1">
                <a:lumMod val="40000"/>
                <a:lumOff val="60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cs-CZ" dirty="0" smtClean="0">
                <a:solidFill>
                  <a:schemeClr val="accent4">
                    <a:lumMod val="50000"/>
                  </a:schemeClr>
                </a:solidFill>
              </a:rPr>
              <a:t>                  </a:t>
            </a:r>
            <a:r>
              <a:rPr lang="cs-CZ" b="1" u="sng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4) zprava otevřený do -</a:t>
            </a:r>
            <a:r>
              <a:rPr lang="cs-CZ" b="1" u="sng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∞</a:t>
            </a:r>
            <a:endParaRPr lang="cs-CZ" b="1" u="sng" dirty="0" smtClean="0">
              <a:solidFill>
                <a:schemeClr val="accent4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cs-CZ" dirty="0" smtClean="0"/>
              <a:t>              x </a:t>
            </a:r>
            <a:r>
              <a:rPr lang="az-Cyrl-AZ" dirty="0" smtClean="0">
                <a:latin typeface="Calibri"/>
              </a:rPr>
              <a:t>є</a:t>
            </a:r>
            <a:r>
              <a:rPr lang="cs-CZ" dirty="0" smtClean="0">
                <a:latin typeface="Calibri"/>
              </a:rPr>
              <a:t> ( -∞; b)</a:t>
            </a:r>
          </a:p>
          <a:p>
            <a:endParaRPr lang="cs-CZ" dirty="0">
              <a:latin typeface="Calibri"/>
            </a:endParaRPr>
          </a:p>
          <a:p>
            <a:endParaRPr lang="cs-CZ" dirty="0" smtClean="0">
              <a:latin typeface="Calibri"/>
            </a:endParaRPr>
          </a:p>
          <a:p>
            <a:endParaRPr lang="cs-CZ" dirty="0">
              <a:latin typeface="Calibri"/>
            </a:endParaRPr>
          </a:p>
          <a:p>
            <a:pPr algn="ctr"/>
            <a:r>
              <a:rPr lang="cs-CZ" b="1" u="sng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5) zleva uzavřený do +∞</a:t>
            </a:r>
          </a:p>
          <a:p>
            <a:r>
              <a:rPr lang="cs-CZ" dirty="0" smtClean="0">
                <a:latin typeface="Calibri"/>
              </a:rPr>
              <a:t>              x </a:t>
            </a:r>
            <a:r>
              <a:rPr lang="az-Cyrl-AZ" dirty="0" smtClean="0">
                <a:latin typeface="Calibri"/>
              </a:rPr>
              <a:t>є</a:t>
            </a:r>
            <a:r>
              <a:rPr lang="cs-CZ" dirty="0" smtClean="0">
                <a:latin typeface="Calibri"/>
              </a:rPr>
              <a:t> ˂ a; ∞)</a:t>
            </a:r>
          </a:p>
          <a:p>
            <a:endParaRPr lang="cs-CZ" dirty="0" smtClean="0">
              <a:latin typeface="Calibri"/>
            </a:endParaRPr>
          </a:p>
          <a:p>
            <a:endParaRPr lang="cs-CZ" dirty="0"/>
          </a:p>
        </p:txBody>
      </p:sp>
      <p:grpSp>
        <p:nvGrpSpPr>
          <p:cNvPr id="52" name="Skupina 51"/>
          <p:cNvGrpSpPr/>
          <p:nvPr/>
        </p:nvGrpSpPr>
        <p:grpSpPr>
          <a:xfrm>
            <a:off x="467544" y="4769951"/>
            <a:ext cx="2808312" cy="628510"/>
            <a:chOff x="5210444" y="3416068"/>
            <a:chExt cx="2808312" cy="628510"/>
          </a:xfrm>
        </p:grpSpPr>
        <p:cxnSp>
          <p:nvCxnSpPr>
            <p:cNvPr id="53" name="Přímá spojnice 52"/>
            <p:cNvCxnSpPr/>
            <p:nvPr/>
          </p:nvCxnSpPr>
          <p:spPr>
            <a:xfrm flipV="1">
              <a:off x="7260155" y="3592386"/>
              <a:ext cx="0" cy="216024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56" name="Skupina 55"/>
            <p:cNvGrpSpPr/>
            <p:nvPr/>
          </p:nvGrpSpPr>
          <p:grpSpPr>
            <a:xfrm>
              <a:off x="5210444" y="3416068"/>
              <a:ext cx="2808312" cy="628510"/>
              <a:chOff x="5148064" y="3637874"/>
              <a:chExt cx="2808312" cy="628510"/>
            </a:xfrm>
          </p:grpSpPr>
          <p:cxnSp>
            <p:nvCxnSpPr>
              <p:cNvPr id="57" name="Přímá spojnice 56"/>
              <p:cNvCxnSpPr/>
              <p:nvPr/>
            </p:nvCxnSpPr>
            <p:spPr>
              <a:xfrm>
                <a:off x="5148064" y="3945276"/>
                <a:ext cx="2808312" cy="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8" name="Přímá spojnice se šipkou 57"/>
              <p:cNvCxnSpPr>
                <a:endCxn id="60" idx="2"/>
              </p:cNvCxnSpPr>
              <p:nvPr/>
            </p:nvCxnSpPr>
            <p:spPr>
              <a:xfrm>
                <a:off x="5346545" y="3726033"/>
                <a:ext cx="1768301" cy="0"/>
              </a:xfrm>
              <a:prstGeom prst="straightConnector1">
                <a:avLst/>
              </a:prstGeom>
              <a:ln w="57150">
                <a:solidFill>
                  <a:srgbClr val="C00000"/>
                </a:solidFill>
                <a:headEnd type="triangl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0" name="Ovál 59"/>
              <p:cNvSpPr/>
              <p:nvPr/>
            </p:nvSpPr>
            <p:spPr>
              <a:xfrm>
                <a:off x="7114846" y="3637874"/>
                <a:ext cx="193458" cy="176318"/>
              </a:xfrm>
              <a:prstGeom prst="ellipse">
                <a:avLst/>
              </a:prstGeom>
              <a:noFill/>
              <a:ln w="38100"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cs-CZ"/>
              </a:p>
            </p:txBody>
          </p:sp>
          <p:sp>
            <p:nvSpPr>
              <p:cNvPr id="62" name="TextovéPole 61"/>
              <p:cNvSpPr txBox="1"/>
              <p:nvPr/>
            </p:nvSpPr>
            <p:spPr>
              <a:xfrm>
                <a:off x="7165674" y="3897052"/>
                <a:ext cx="306494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cs-CZ" dirty="0" smtClean="0"/>
                  <a:t>b</a:t>
                </a:r>
                <a:endParaRPr lang="cs-CZ" dirty="0"/>
              </a:p>
            </p:txBody>
          </p:sp>
        </p:grpSp>
      </p:grpSp>
      <p:grpSp>
        <p:nvGrpSpPr>
          <p:cNvPr id="68" name="Skupina 67"/>
          <p:cNvGrpSpPr/>
          <p:nvPr/>
        </p:nvGrpSpPr>
        <p:grpSpPr>
          <a:xfrm>
            <a:off x="899592" y="6039491"/>
            <a:ext cx="2808312" cy="628510"/>
            <a:chOff x="5662541" y="4512759"/>
            <a:chExt cx="2808312" cy="628510"/>
          </a:xfrm>
        </p:grpSpPr>
        <p:cxnSp>
          <p:nvCxnSpPr>
            <p:cNvPr id="69" name="Přímá spojnice 68"/>
            <p:cNvCxnSpPr/>
            <p:nvPr/>
          </p:nvCxnSpPr>
          <p:spPr>
            <a:xfrm flipV="1">
              <a:off x="6343258" y="4671075"/>
              <a:ext cx="0" cy="216024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70" name="Skupina 69"/>
            <p:cNvGrpSpPr/>
            <p:nvPr/>
          </p:nvGrpSpPr>
          <p:grpSpPr>
            <a:xfrm>
              <a:off x="5662541" y="4512759"/>
              <a:ext cx="2808312" cy="628510"/>
              <a:chOff x="5148064" y="3637874"/>
              <a:chExt cx="2808312" cy="628510"/>
            </a:xfrm>
          </p:grpSpPr>
          <p:cxnSp>
            <p:nvCxnSpPr>
              <p:cNvPr id="71" name="Přímá spojnice 70"/>
              <p:cNvCxnSpPr/>
              <p:nvPr/>
            </p:nvCxnSpPr>
            <p:spPr>
              <a:xfrm>
                <a:off x="5148064" y="3945276"/>
                <a:ext cx="2808312" cy="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2" name="Přímá spojnice se šipkou 71"/>
              <p:cNvCxnSpPr/>
              <p:nvPr/>
            </p:nvCxnSpPr>
            <p:spPr>
              <a:xfrm>
                <a:off x="5893296" y="3717032"/>
                <a:ext cx="2063080" cy="0"/>
              </a:xfrm>
              <a:prstGeom prst="straightConnector1">
                <a:avLst/>
              </a:prstGeom>
              <a:ln w="38100">
                <a:solidFill>
                  <a:srgbClr val="C00000"/>
                </a:solidFill>
                <a:headEnd type="none" w="med" len="med"/>
                <a:tailEnd type="arrow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3" name="Ovál 72"/>
              <p:cNvSpPr/>
              <p:nvPr/>
            </p:nvSpPr>
            <p:spPr>
              <a:xfrm>
                <a:off x="5698976" y="3637874"/>
                <a:ext cx="194320" cy="158316"/>
              </a:xfrm>
              <a:prstGeom prst="ellipse">
                <a:avLst/>
              </a:prstGeom>
              <a:solidFill>
                <a:srgbClr val="C00000"/>
              </a:solidFill>
              <a:ln w="38100"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cs-CZ"/>
              </a:p>
            </p:txBody>
          </p:sp>
          <p:sp>
            <p:nvSpPr>
              <p:cNvPr id="75" name="TextovéPole 74"/>
              <p:cNvSpPr txBox="1"/>
              <p:nvPr/>
            </p:nvSpPr>
            <p:spPr>
              <a:xfrm>
                <a:off x="5542777" y="3897052"/>
                <a:ext cx="295274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cs-CZ" dirty="0" smtClean="0"/>
                  <a:t>a</a:t>
                </a:r>
                <a:endParaRPr lang="cs-CZ" dirty="0"/>
              </a:p>
            </p:txBody>
          </p:sp>
        </p:grpSp>
      </p:grpSp>
      <p:sp>
        <p:nvSpPr>
          <p:cNvPr id="3" name="Ovál 2"/>
          <p:cNvSpPr/>
          <p:nvPr/>
        </p:nvSpPr>
        <p:spPr>
          <a:xfrm>
            <a:off x="7219640" y="5665294"/>
            <a:ext cx="167962" cy="190022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0162033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1000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1000"/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1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1500"/>
                            </p:stCondLst>
                            <p:childTnLst>
                              <p:par>
                                <p:cTn id="12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2000"/>
                            </p:stCondLst>
                            <p:childTnLst>
                              <p:par>
                                <p:cTn id="12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9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2500"/>
                            </p:stCondLst>
                            <p:childTnLst>
                              <p:par>
                                <p:cTn id="13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3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4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build="p" animBg="1"/>
      <p:bldP spid="5" grpId="0" build="p" animBg="1"/>
      <p:bldP spid="37" grpId="0"/>
      <p:bldP spid="5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787208" cy="634082"/>
          </a:xfrm>
          <a:solidFill>
            <a:schemeClr val="accent5">
              <a:lumMod val="40000"/>
              <a:lumOff val="6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>
            <a:normAutofit fontScale="90000"/>
          </a:bodyPr>
          <a:lstStyle/>
          <a:p>
            <a:r>
              <a:rPr lang="cs-CZ" dirty="0" smtClean="0"/>
              <a:t>Doplňte následující tabulku</a:t>
            </a:r>
            <a:endParaRPr lang="cs-CZ" dirty="0"/>
          </a:p>
        </p:txBody>
      </p:sp>
      <p:graphicFrame>
        <p:nvGraphicFramePr>
          <p:cNvPr id="5" name="Zástupný symbol pro obsah 4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984827107"/>
              </p:ext>
            </p:extLst>
          </p:nvPr>
        </p:nvGraphicFramePr>
        <p:xfrm>
          <a:off x="250824" y="2204864"/>
          <a:ext cx="4321176" cy="4464496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440392"/>
                <a:gridCol w="1656648"/>
                <a:gridCol w="1224136"/>
              </a:tblGrid>
              <a:tr h="559864">
                <a:tc>
                  <a:txBody>
                    <a:bodyPr/>
                    <a:lstStyle/>
                    <a:p>
                      <a:r>
                        <a:rPr lang="cs-CZ" dirty="0" smtClean="0"/>
                        <a:t>interval</a:t>
                      </a:r>
                      <a:endParaRPr lang="cs-CZ" dirty="0"/>
                    </a:p>
                  </a:txBody>
                  <a:tcPr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cs-CZ" dirty="0" smtClean="0"/>
                        <a:t>Číselná osa</a:t>
                      </a:r>
                      <a:endParaRPr lang="cs-CZ" dirty="0"/>
                    </a:p>
                  </a:txBody>
                  <a:tcPr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cs-CZ" dirty="0" smtClean="0"/>
                        <a:t>nerovnost</a:t>
                      </a:r>
                      <a:endParaRPr lang="cs-CZ" dirty="0"/>
                    </a:p>
                  </a:txBody>
                  <a:tcPr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17468">
                <a:tc>
                  <a:txBody>
                    <a:bodyPr/>
                    <a:lstStyle/>
                    <a:p>
                      <a:r>
                        <a:rPr lang="cs-CZ" baseline="0" dirty="0" smtClean="0"/>
                        <a:t>x </a:t>
                      </a:r>
                      <a:r>
                        <a:rPr lang="az-Cyrl-AZ" baseline="0" dirty="0" smtClean="0">
                          <a:latin typeface="Calibri"/>
                        </a:rPr>
                        <a:t>є˂</a:t>
                      </a:r>
                      <a:r>
                        <a:rPr lang="cs-CZ" baseline="0" dirty="0" smtClean="0">
                          <a:latin typeface="Calibri"/>
                        </a:rPr>
                        <a:t> -4; 5)</a:t>
                      </a:r>
                      <a:endParaRPr lang="cs-CZ" dirty="0"/>
                    </a:p>
                  </a:txBody>
                  <a:tcP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617468"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/>
                </a:tc>
              </a:tr>
              <a:tr h="617468"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</a:tr>
              <a:tr h="617468"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dirty="0" smtClean="0"/>
                        <a:t>-2≤ x ˂ 4</a:t>
                      </a:r>
                      <a:endParaRPr lang="cs-CZ" dirty="0"/>
                    </a:p>
                  </a:txBody>
                  <a:tcPr/>
                </a:tc>
              </a:tr>
              <a:tr h="498656">
                <a:tc>
                  <a:txBody>
                    <a:bodyPr/>
                    <a:lstStyle/>
                    <a:p>
                      <a:r>
                        <a:rPr lang="cs-CZ" dirty="0" smtClean="0"/>
                        <a:t>x </a:t>
                      </a:r>
                      <a:r>
                        <a:rPr lang="az-Cyrl-AZ" dirty="0" smtClean="0">
                          <a:latin typeface="Calibri"/>
                        </a:rPr>
                        <a:t>є</a:t>
                      </a:r>
                      <a:r>
                        <a:rPr lang="cs-CZ" dirty="0" smtClean="0">
                          <a:latin typeface="Calibri"/>
                        </a:rPr>
                        <a:t> ( - ∞; 3)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</a:tr>
              <a:tr h="936104"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/>
                </a:tc>
              </a:tr>
            </a:tbl>
          </a:graphicData>
        </a:graphic>
      </p:graphicFrame>
      <p:cxnSp>
        <p:nvCxnSpPr>
          <p:cNvPr id="7" name="Přímá spojnice 6"/>
          <p:cNvCxnSpPr/>
          <p:nvPr/>
        </p:nvCxnSpPr>
        <p:spPr>
          <a:xfrm>
            <a:off x="1763688" y="3717032"/>
            <a:ext cx="1296144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Přímá spojnice 8"/>
          <p:cNvCxnSpPr/>
          <p:nvPr/>
        </p:nvCxnSpPr>
        <p:spPr>
          <a:xfrm>
            <a:off x="1763688" y="4293096"/>
            <a:ext cx="1296144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Přímá spojnice 10"/>
          <p:cNvCxnSpPr/>
          <p:nvPr/>
        </p:nvCxnSpPr>
        <p:spPr>
          <a:xfrm>
            <a:off x="1763688" y="6322292"/>
            <a:ext cx="1296144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Přímá spojnice 24"/>
          <p:cNvCxnSpPr/>
          <p:nvPr/>
        </p:nvCxnSpPr>
        <p:spPr>
          <a:xfrm>
            <a:off x="2051720" y="4149080"/>
            <a:ext cx="792088" cy="0"/>
          </a:xfrm>
          <a:prstGeom prst="line">
            <a:avLst/>
          </a:prstGeom>
          <a:ln w="38100">
            <a:solidFill>
              <a:srgbClr val="C00000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Přímá spojnice 30"/>
          <p:cNvCxnSpPr/>
          <p:nvPr/>
        </p:nvCxnSpPr>
        <p:spPr>
          <a:xfrm>
            <a:off x="2051720" y="4149080"/>
            <a:ext cx="0" cy="144016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Přímá spojnice 32"/>
          <p:cNvCxnSpPr/>
          <p:nvPr/>
        </p:nvCxnSpPr>
        <p:spPr>
          <a:xfrm>
            <a:off x="2843808" y="4149080"/>
            <a:ext cx="0" cy="144016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ovéPole 33"/>
          <p:cNvSpPr txBox="1"/>
          <p:nvPr/>
        </p:nvSpPr>
        <p:spPr>
          <a:xfrm>
            <a:off x="1907704" y="3717032"/>
            <a:ext cx="2340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/>
              <a:t>3</a:t>
            </a:r>
            <a:endParaRPr lang="cs-CZ" dirty="0"/>
          </a:p>
        </p:txBody>
      </p:sp>
      <p:sp>
        <p:nvSpPr>
          <p:cNvPr id="36" name="TextovéPole 35"/>
          <p:cNvSpPr txBox="1"/>
          <p:nvPr/>
        </p:nvSpPr>
        <p:spPr>
          <a:xfrm>
            <a:off x="1907704" y="4301855"/>
            <a:ext cx="4680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/>
              <a:t>-2</a:t>
            </a:r>
            <a:endParaRPr lang="cs-CZ" dirty="0"/>
          </a:p>
        </p:txBody>
      </p:sp>
      <p:sp>
        <p:nvSpPr>
          <p:cNvPr id="37" name="TextovéPole 36"/>
          <p:cNvSpPr txBox="1"/>
          <p:nvPr/>
        </p:nvSpPr>
        <p:spPr>
          <a:xfrm>
            <a:off x="2671308" y="4293096"/>
            <a:ext cx="1725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/>
              <a:t>3</a:t>
            </a:r>
            <a:endParaRPr lang="cs-CZ" dirty="0"/>
          </a:p>
        </p:txBody>
      </p:sp>
      <p:sp>
        <p:nvSpPr>
          <p:cNvPr id="38" name="TextovéPole 37"/>
          <p:cNvSpPr txBox="1"/>
          <p:nvPr/>
        </p:nvSpPr>
        <p:spPr>
          <a:xfrm>
            <a:off x="2555776" y="6349970"/>
            <a:ext cx="2880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/>
              <a:t>3</a:t>
            </a:r>
            <a:endParaRPr lang="cs-CZ" dirty="0"/>
          </a:p>
        </p:txBody>
      </p:sp>
      <p:sp>
        <p:nvSpPr>
          <p:cNvPr id="40" name="Ovál 39"/>
          <p:cNvSpPr/>
          <p:nvPr/>
        </p:nvSpPr>
        <p:spPr>
          <a:xfrm>
            <a:off x="2623115" y="5885897"/>
            <a:ext cx="134443" cy="144016"/>
          </a:xfrm>
          <a:prstGeom prst="ellipse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42" name="Přímá spojnice se šipkou 41"/>
          <p:cNvCxnSpPr/>
          <p:nvPr/>
        </p:nvCxnSpPr>
        <p:spPr>
          <a:xfrm>
            <a:off x="2141730" y="3429000"/>
            <a:ext cx="918102" cy="0"/>
          </a:xfrm>
          <a:prstGeom prst="straightConnector1">
            <a:avLst/>
          </a:prstGeom>
          <a:ln w="38100">
            <a:solidFill>
              <a:srgbClr val="C00000"/>
            </a:solidFill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Přímá spojnice 43"/>
          <p:cNvCxnSpPr/>
          <p:nvPr/>
        </p:nvCxnSpPr>
        <p:spPr>
          <a:xfrm>
            <a:off x="2141730" y="3429000"/>
            <a:ext cx="0" cy="327053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Přímá spojnice se šipkou 45"/>
          <p:cNvCxnSpPr/>
          <p:nvPr/>
        </p:nvCxnSpPr>
        <p:spPr>
          <a:xfrm flipH="1">
            <a:off x="1907704" y="5957905"/>
            <a:ext cx="693077" cy="0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Přímá spojnice 47"/>
          <p:cNvCxnSpPr>
            <a:endCxn id="38" idx="0"/>
          </p:cNvCxnSpPr>
          <p:nvPr/>
        </p:nvCxnSpPr>
        <p:spPr>
          <a:xfrm>
            <a:off x="2699792" y="6029913"/>
            <a:ext cx="0" cy="320057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52" name="Zástupný symbol pro obsah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32619087"/>
              </p:ext>
            </p:extLst>
          </p:nvPr>
        </p:nvGraphicFramePr>
        <p:xfrm>
          <a:off x="4787168" y="1340768"/>
          <a:ext cx="4321176" cy="4506618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440392"/>
                <a:gridCol w="1656648"/>
                <a:gridCol w="1224136"/>
              </a:tblGrid>
              <a:tr h="579374">
                <a:tc>
                  <a:txBody>
                    <a:bodyPr/>
                    <a:lstStyle/>
                    <a:p>
                      <a:r>
                        <a:rPr lang="cs-CZ" dirty="0" smtClean="0"/>
                        <a:t>interval</a:t>
                      </a:r>
                      <a:endParaRPr lang="cs-CZ" dirty="0"/>
                    </a:p>
                  </a:txBody>
                  <a:tcPr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cs-CZ" dirty="0" smtClean="0"/>
                        <a:t>Číselná osa</a:t>
                      </a:r>
                      <a:endParaRPr lang="cs-CZ" dirty="0"/>
                    </a:p>
                  </a:txBody>
                  <a:tcPr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cs-CZ" dirty="0" smtClean="0"/>
                        <a:t>nerovnost</a:t>
                      </a:r>
                      <a:endParaRPr lang="cs-CZ" dirty="0"/>
                    </a:p>
                  </a:txBody>
                  <a:tcPr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17468">
                <a:tc>
                  <a:txBody>
                    <a:bodyPr/>
                    <a:lstStyle/>
                    <a:p>
                      <a:r>
                        <a:rPr lang="cs-CZ" baseline="0" dirty="0" smtClean="0"/>
                        <a:t>x </a:t>
                      </a:r>
                      <a:r>
                        <a:rPr lang="az-Cyrl-AZ" baseline="0" dirty="0" smtClean="0">
                          <a:latin typeface="Calibri"/>
                        </a:rPr>
                        <a:t>є˂</a:t>
                      </a:r>
                      <a:r>
                        <a:rPr lang="cs-CZ" baseline="0" dirty="0" smtClean="0">
                          <a:latin typeface="Calibri"/>
                        </a:rPr>
                        <a:t> -4; 5)</a:t>
                      </a:r>
                      <a:endParaRPr lang="cs-CZ" dirty="0"/>
                    </a:p>
                  </a:txBody>
                  <a:tcP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cs-CZ" dirty="0" smtClean="0"/>
                        <a:t>-4  ≤ x ˂ 5</a:t>
                      </a:r>
                      <a:endParaRPr lang="cs-CZ" dirty="0"/>
                    </a:p>
                  </a:txBody>
                  <a:tcP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617468">
                <a:tc>
                  <a:txBody>
                    <a:bodyPr/>
                    <a:lstStyle/>
                    <a:p>
                      <a:r>
                        <a:rPr lang="cs-CZ" dirty="0" smtClean="0"/>
                        <a:t>x</a:t>
                      </a:r>
                      <a:r>
                        <a:rPr lang="cs-CZ" baseline="0" dirty="0" smtClean="0"/>
                        <a:t> </a:t>
                      </a:r>
                      <a:r>
                        <a:rPr lang="az-Cyrl-AZ" baseline="0" dirty="0" smtClean="0">
                          <a:latin typeface="Calibri"/>
                        </a:rPr>
                        <a:t>є˂</a:t>
                      </a:r>
                      <a:r>
                        <a:rPr lang="cs-CZ" baseline="0" dirty="0" smtClean="0">
                          <a:latin typeface="Calibri"/>
                        </a:rPr>
                        <a:t> 3; ∞ )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dirty="0" smtClean="0"/>
                        <a:t>x ≥ 3</a:t>
                      </a:r>
                      <a:endParaRPr lang="cs-CZ" dirty="0"/>
                    </a:p>
                  </a:txBody>
                  <a:tcPr/>
                </a:tc>
              </a:tr>
              <a:tr h="617468">
                <a:tc>
                  <a:txBody>
                    <a:bodyPr/>
                    <a:lstStyle/>
                    <a:p>
                      <a:r>
                        <a:rPr lang="cs-CZ" dirty="0" smtClean="0"/>
                        <a:t>x</a:t>
                      </a:r>
                      <a:r>
                        <a:rPr lang="cs-CZ" baseline="0" dirty="0" smtClean="0"/>
                        <a:t> </a:t>
                      </a:r>
                      <a:r>
                        <a:rPr lang="az-Cyrl-AZ" baseline="0" dirty="0" smtClean="0">
                          <a:latin typeface="Calibri"/>
                        </a:rPr>
                        <a:t>є</a:t>
                      </a:r>
                      <a:r>
                        <a:rPr lang="cs-CZ" baseline="0" dirty="0" smtClean="0">
                          <a:latin typeface="Calibri"/>
                        </a:rPr>
                        <a:t> </a:t>
                      </a:r>
                      <a:r>
                        <a:rPr lang="az-Cyrl-AZ" baseline="0" dirty="0" smtClean="0">
                          <a:latin typeface="Calibri"/>
                        </a:rPr>
                        <a:t>˂</a:t>
                      </a:r>
                      <a:r>
                        <a:rPr lang="cs-CZ" baseline="0" dirty="0" smtClean="0">
                          <a:latin typeface="Calibri"/>
                        </a:rPr>
                        <a:t>-2; 3 </a:t>
                      </a:r>
                      <a:r>
                        <a:rPr lang="az-Cyrl-AZ" baseline="0" dirty="0" smtClean="0">
                          <a:latin typeface="Calibri"/>
                        </a:rPr>
                        <a:t>˃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dirty="0" smtClean="0"/>
                        <a:t>-2 ≤ x ≤ 3</a:t>
                      </a:r>
                      <a:endParaRPr lang="cs-CZ" dirty="0"/>
                    </a:p>
                  </a:txBody>
                  <a:tcPr/>
                </a:tc>
              </a:tr>
              <a:tr h="61746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baseline="0" dirty="0" smtClean="0"/>
                        <a:t> </a:t>
                      </a:r>
                      <a:r>
                        <a:rPr lang="cs-CZ" dirty="0" smtClean="0"/>
                        <a:t>x</a:t>
                      </a:r>
                      <a:r>
                        <a:rPr lang="cs-CZ" baseline="0" dirty="0" smtClean="0"/>
                        <a:t> </a:t>
                      </a:r>
                      <a:r>
                        <a:rPr lang="az-Cyrl-AZ" baseline="0" dirty="0" smtClean="0">
                          <a:latin typeface="+mn-lt"/>
                        </a:rPr>
                        <a:t>є</a:t>
                      </a:r>
                      <a:r>
                        <a:rPr lang="cs-CZ" baseline="0" dirty="0" smtClean="0">
                          <a:latin typeface="+mn-lt"/>
                        </a:rPr>
                        <a:t> </a:t>
                      </a:r>
                      <a:r>
                        <a:rPr lang="az-Cyrl-AZ" baseline="0" dirty="0" smtClean="0">
                          <a:latin typeface="+mn-lt"/>
                        </a:rPr>
                        <a:t>˂</a:t>
                      </a:r>
                      <a:r>
                        <a:rPr lang="cs-CZ" baseline="0" dirty="0" smtClean="0">
                          <a:latin typeface="+mn-lt"/>
                        </a:rPr>
                        <a:t>-2; 4 )</a:t>
                      </a:r>
                      <a:endParaRPr lang="cs-CZ" dirty="0" smtClean="0"/>
                    </a:p>
                    <a:p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cs-CZ" dirty="0" smtClean="0"/>
                    </a:p>
                    <a:p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dirty="0" smtClean="0"/>
                        <a:t>-2≤ x ˂ 4</a:t>
                      </a:r>
                      <a:endParaRPr lang="cs-CZ" dirty="0"/>
                    </a:p>
                  </a:txBody>
                  <a:tcPr/>
                </a:tc>
              </a:tr>
              <a:tr h="498656">
                <a:tc>
                  <a:txBody>
                    <a:bodyPr/>
                    <a:lstStyle/>
                    <a:p>
                      <a:r>
                        <a:rPr lang="cs-CZ" dirty="0" smtClean="0"/>
                        <a:t>x </a:t>
                      </a:r>
                      <a:r>
                        <a:rPr lang="az-Cyrl-AZ" dirty="0" smtClean="0">
                          <a:latin typeface="Calibri"/>
                        </a:rPr>
                        <a:t>є</a:t>
                      </a:r>
                      <a:r>
                        <a:rPr lang="cs-CZ" dirty="0" smtClean="0">
                          <a:latin typeface="Calibri"/>
                        </a:rPr>
                        <a:t> ( - 1; 3)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dirty="0" smtClean="0"/>
                        <a:t> -1 ˂ x ˂ 3</a:t>
                      </a:r>
                      <a:endParaRPr lang="cs-CZ" dirty="0"/>
                    </a:p>
                  </a:txBody>
                  <a:tcPr/>
                </a:tc>
              </a:tr>
              <a:tr h="93610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dirty="0" smtClean="0"/>
                        <a:t>x</a:t>
                      </a:r>
                      <a:r>
                        <a:rPr lang="cs-CZ" baseline="0" dirty="0" smtClean="0"/>
                        <a:t> </a:t>
                      </a:r>
                      <a:r>
                        <a:rPr lang="az-Cyrl-AZ" baseline="0" dirty="0" smtClean="0">
                          <a:latin typeface="+mn-lt"/>
                        </a:rPr>
                        <a:t>є</a:t>
                      </a:r>
                      <a:r>
                        <a:rPr lang="cs-CZ" baseline="0" dirty="0" smtClean="0">
                          <a:latin typeface="+mn-lt"/>
                        </a:rPr>
                        <a:t>( - ∞; 3 )</a:t>
                      </a:r>
                      <a:endParaRPr lang="cs-CZ" dirty="0" smtClean="0"/>
                    </a:p>
                    <a:p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dirty="0" smtClean="0"/>
                        <a:t> x ˂ 3</a:t>
                      </a:r>
                      <a:endParaRPr lang="cs-CZ" dirty="0"/>
                    </a:p>
                  </a:txBody>
                  <a:tcPr/>
                </a:tc>
              </a:tr>
            </a:tbl>
          </a:graphicData>
        </a:graphic>
      </p:graphicFrame>
      <p:cxnSp>
        <p:nvCxnSpPr>
          <p:cNvPr id="53" name="Přímá spojnice 52"/>
          <p:cNvCxnSpPr/>
          <p:nvPr/>
        </p:nvCxnSpPr>
        <p:spPr>
          <a:xfrm>
            <a:off x="6335688" y="2904943"/>
            <a:ext cx="1296144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Přímá spojnice 53"/>
          <p:cNvCxnSpPr/>
          <p:nvPr/>
        </p:nvCxnSpPr>
        <p:spPr>
          <a:xfrm>
            <a:off x="6335688" y="3481007"/>
            <a:ext cx="1296144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Přímá spojnice 54"/>
          <p:cNvCxnSpPr/>
          <p:nvPr/>
        </p:nvCxnSpPr>
        <p:spPr>
          <a:xfrm>
            <a:off x="6335688" y="5510203"/>
            <a:ext cx="1296144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Přímá spojnice 55"/>
          <p:cNvCxnSpPr/>
          <p:nvPr/>
        </p:nvCxnSpPr>
        <p:spPr>
          <a:xfrm>
            <a:off x="6623720" y="3336991"/>
            <a:ext cx="792088" cy="0"/>
          </a:xfrm>
          <a:prstGeom prst="line">
            <a:avLst/>
          </a:prstGeom>
          <a:ln w="38100">
            <a:solidFill>
              <a:srgbClr val="C00000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Přímá spojnice 56"/>
          <p:cNvCxnSpPr/>
          <p:nvPr/>
        </p:nvCxnSpPr>
        <p:spPr>
          <a:xfrm>
            <a:off x="6623720" y="3336991"/>
            <a:ext cx="0" cy="144016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Přímá spojnice 57"/>
          <p:cNvCxnSpPr/>
          <p:nvPr/>
        </p:nvCxnSpPr>
        <p:spPr>
          <a:xfrm>
            <a:off x="7415808" y="3336991"/>
            <a:ext cx="0" cy="144016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TextovéPole 58"/>
          <p:cNvSpPr txBox="1"/>
          <p:nvPr/>
        </p:nvSpPr>
        <p:spPr>
          <a:xfrm>
            <a:off x="6479704" y="2904943"/>
            <a:ext cx="2340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/>
              <a:t>3</a:t>
            </a:r>
            <a:endParaRPr lang="cs-CZ" dirty="0"/>
          </a:p>
        </p:txBody>
      </p:sp>
      <p:sp>
        <p:nvSpPr>
          <p:cNvPr id="60" name="TextovéPole 59"/>
          <p:cNvSpPr txBox="1"/>
          <p:nvPr/>
        </p:nvSpPr>
        <p:spPr>
          <a:xfrm>
            <a:off x="6479704" y="3489766"/>
            <a:ext cx="4680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/>
              <a:t>-2</a:t>
            </a:r>
            <a:endParaRPr lang="cs-CZ" dirty="0"/>
          </a:p>
        </p:txBody>
      </p:sp>
      <p:sp>
        <p:nvSpPr>
          <p:cNvPr id="61" name="TextovéPole 60"/>
          <p:cNvSpPr txBox="1"/>
          <p:nvPr/>
        </p:nvSpPr>
        <p:spPr>
          <a:xfrm>
            <a:off x="7243308" y="3481007"/>
            <a:ext cx="1725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/>
              <a:t>3</a:t>
            </a:r>
            <a:endParaRPr lang="cs-CZ" dirty="0"/>
          </a:p>
        </p:txBody>
      </p:sp>
      <p:sp>
        <p:nvSpPr>
          <p:cNvPr id="62" name="TextovéPole 61"/>
          <p:cNvSpPr txBox="1"/>
          <p:nvPr/>
        </p:nvSpPr>
        <p:spPr>
          <a:xfrm>
            <a:off x="7127776" y="5537881"/>
            <a:ext cx="2880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/>
              <a:t>3</a:t>
            </a:r>
            <a:endParaRPr lang="cs-CZ" dirty="0"/>
          </a:p>
        </p:txBody>
      </p:sp>
      <p:sp>
        <p:nvSpPr>
          <p:cNvPr id="63" name="Ovál 62"/>
          <p:cNvSpPr/>
          <p:nvPr/>
        </p:nvSpPr>
        <p:spPr>
          <a:xfrm>
            <a:off x="7195115" y="5073808"/>
            <a:ext cx="120201" cy="144016"/>
          </a:xfrm>
          <a:prstGeom prst="ellipse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64" name="Přímá spojnice se šipkou 63"/>
          <p:cNvCxnSpPr/>
          <p:nvPr/>
        </p:nvCxnSpPr>
        <p:spPr>
          <a:xfrm>
            <a:off x="6713730" y="2616911"/>
            <a:ext cx="918102" cy="0"/>
          </a:xfrm>
          <a:prstGeom prst="straightConnector1">
            <a:avLst/>
          </a:prstGeom>
          <a:ln w="38100">
            <a:solidFill>
              <a:srgbClr val="C00000"/>
            </a:solidFill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Přímá spojnice 64"/>
          <p:cNvCxnSpPr/>
          <p:nvPr/>
        </p:nvCxnSpPr>
        <p:spPr>
          <a:xfrm>
            <a:off x="6713730" y="2616911"/>
            <a:ext cx="0" cy="327053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Přímá spojnice se šipkou 65"/>
          <p:cNvCxnSpPr/>
          <p:nvPr/>
        </p:nvCxnSpPr>
        <p:spPr>
          <a:xfrm flipH="1">
            <a:off x="6479704" y="5145816"/>
            <a:ext cx="693077" cy="0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Přímá spojnice 66"/>
          <p:cNvCxnSpPr>
            <a:endCxn id="62" idx="0"/>
          </p:cNvCxnSpPr>
          <p:nvPr/>
        </p:nvCxnSpPr>
        <p:spPr>
          <a:xfrm>
            <a:off x="7271792" y="5217824"/>
            <a:ext cx="0" cy="320057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Přímá spojnice 67"/>
          <p:cNvCxnSpPr/>
          <p:nvPr/>
        </p:nvCxnSpPr>
        <p:spPr>
          <a:xfrm>
            <a:off x="6407696" y="4077605"/>
            <a:ext cx="1296144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Přímá spojnice 68"/>
          <p:cNvCxnSpPr/>
          <p:nvPr/>
        </p:nvCxnSpPr>
        <p:spPr>
          <a:xfrm>
            <a:off x="6588224" y="3933589"/>
            <a:ext cx="792088" cy="0"/>
          </a:xfrm>
          <a:prstGeom prst="line">
            <a:avLst/>
          </a:prstGeom>
          <a:ln w="38100">
            <a:solidFill>
              <a:srgbClr val="C00000"/>
            </a:solidFill>
            <a:headEnd type="oval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Přímá spojnice 69"/>
          <p:cNvCxnSpPr/>
          <p:nvPr/>
        </p:nvCxnSpPr>
        <p:spPr>
          <a:xfrm>
            <a:off x="7487816" y="4005064"/>
            <a:ext cx="0" cy="144016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TextovéPole 70"/>
          <p:cNvSpPr txBox="1"/>
          <p:nvPr/>
        </p:nvSpPr>
        <p:spPr>
          <a:xfrm>
            <a:off x="6392528" y="4104587"/>
            <a:ext cx="4680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/>
              <a:t>-2</a:t>
            </a:r>
            <a:endParaRPr lang="cs-CZ" dirty="0"/>
          </a:p>
        </p:txBody>
      </p:sp>
      <p:sp>
        <p:nvSpPr>
          <p:cNvPr id="72" name="TextovéPole 71"/>
          <p:cNvSpPr txBox="1"/>
          <p:nvPr/>
        </p:nvSpPr>
        <p:spPr>
          <a:xfrm>
            <a:off x="7315316" y="4077605"/>
            <a:ext cx="1725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/>
              <a:t>4</a:t>
            </a:r>
          </a:p>
        </p:txBody>
      </p:sp>
      <p:sp>
        <p:nvSpPr>
          <p:cNvPr id="73" name="Ovál 72"/>
          <p:cNvSpPr/>
          <p:nvPr/>
        </p:nvSpPr>
        <p:spPr>
          <a:xfrm>
            <a:off x="7405491" y="3850339"/>
            <a:ext cx="155104" cy="154725"/>
          </a:xfrm>
          <a:prstGeom prst="ellipse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75" name="Přímá spojnice 74"/>
          <p:cNvCxnSpPr>
            <a:endCxn id="71" idx="0"/>
          </p:cNvCxnSpPr>
          <p:nvPr/>
        </p:nvCxnSpPr>
        <p:spPr>
          <a:xfrm>
            <a:off x="6626554" y="3933589"/>
            <a:ext cx="0" cy="170998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Přímá spojnice 77"/>
          <p:cNvCxnSpPr/>
          <p:nvPr/>
        </p:nvCxnSpPr>
        <p:spPr>
          <a:xfrm>
            <a:off x="6454788" y="2220597"/>
            <a:ext cx="1296144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Přímá spojnice 78"/>
          <p:cNvCxnSpPr/>
          <p:nvPr/>
        </p:nvCxnSpPr>
        <p:spPr>
          <a:xfrm>
            <a:off x="6635316" y="2076581"/>
            <a:ext cx="792088" cy="0"/>
          </a:xfrm>
          <a:prstGeom prst="line">
            <a:avLst/>
          </a:prstGeom>
          <a:ln w="38100">
            <a:solidFill>
              <a:srgbClr val="C00000"/>
            </a:solidFill>
            <a:headEnd type="oval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0" name="TextovéPole 79"/>
          <p:cNvSpPr txBox="1"/>
          <p:nvPr/>
        </p:nvSpPr>
        <p:spPr>
          <a:xfrm>
            <a:off x="6439620" y="2247579"/>
            <a:ext cx="4680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/>
              <a:t>-4</a:t>
            </a:r>
            <a:endParaRPr lang="cs-CZ" dirty="0"/>
          </a:p>
        </p:txBody>
      </p:sp>
      <p:sp>
        <p:nvSpPr>
          <p:cNvPr id="81" name="TextovéPole 80"/>
          <p:cNvSpPr txBox="1"/>
          <p:nvPr/>
        </p:nvSpPr>
        <p:spPr>
          <a:xfrm>
            <a:off x="7362408" y="2220597"/>
            <a:ext cx="1725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/>
              <a:t>5</a:t>
            </a:r>
            <a:endParaRPr lang="cs-CZ" dirty="0"/>
          </a:p>
        </p:txBody>
      </p:sp>
      <p:sp>
        <p:nvSpPr>
          <p:cNvPr id="82" name="Ovál 81"/>
          <p:cNvSpPr/>
          <p:nvPr/>
        </p:nvSpPr>
        <p:spPr>
          <a:xfrm>
            <a:off x="7452583" y="2003471"/>
            <a:ext cx="108012" cy="144585"/>
          </a:xfrm>
          <a:prstGeom prst="ellipse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83" name="Přímá spojnice 82"/>
          <p:cNvCxnSpPr>
            <a:endCxn id="80" idx="0"/>
          </p:cNvCxnSpPr>
          <p:nvPr/>
        </p:nvCxnSpPr>
        <p:spPr>
          <a:xfrm>
            <a:off x="6673646" y="2076581"/>
            <a:ext cx="0" cy="170998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Přímá spojnice 83"/>
          <p:cNvCxnSpPr/>
          <p:nvPr/>
        </p:nvCxnSpPr>
        <p:spPr>
          <a:xfrm>
            <a:off x="6454788" y="4671187"/>
            <a:ext cx="1296144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Přímá spojnice 84"/>
          <p:cNvCxnSpPr/>
          <p:nvPr/>
        </p:nvCxnSpPr>
        <p:spPr>
          <a:xfrm>
            <a:off x="6635316" y="4486521"/>
            <a:ext cx="792088" cy="0"/>
          </a:xfrm>
          <a:prstGeom prst="line">
            <a:avLst/>
          </a:prstGeom>
          <a:ln w="38100">
            <a:solidFill>
              <a:srgbClr val="C00000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6" name="TextovéPole 85"/>
          <p:cNvSpPr txBox="1"/>
          <p:nvPr/>
        </p:nvSpPr>
        <p:spPr>
          <a:xfrm>
            <a:off x="6439620" y="4617935"/>
            <a:ext cx="4680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/>
              <a:t>-1</a:t>
            </a:r>
            <a:endParaRPr lang="cs-CZ" dirty="0"/>
          </a:p>
        </p:txBody>
      </p:sp>
      <p:sp>
        <p:nvSpPr>
          <p:cNvPr id="87" name="TextovéPole 86"/>
          <p:cNvSpPr txBox="1"/>
          <p:nvPr/>
        </p:nvSpPr>
        <p:spPr>
          <a:xfrm>
            <a:off x="7362408" y="4590953"/>
            <a:ext cx="1725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/>
              <a:t>3</a:t>
            </a:r>
          </a:p>
        </p:txBody>
      </p:sp>
      <p:sp>
        <p:nvSpPr>
          <p:cNvPr id="88" name="Ovál 87"/>
          <p:cNvSpPr/>
          <p:nvPr/>
        </p:nvSpPr>
        <p:spPr>
          <a:xfrm>
            <a:off x="7452583" y="4365104"/>
            <a:ext cx="108012" cy="144585"/>
          </a:xfrm>
          <a:prstGeom prst="ellipse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89" name="Přímá spojnice 88"/>
          <p:cNvCxnSpPr/>
          <p:nvPr/>
        </p:nvCxnSpPr>
        <p:spPr>
          <a:xfrm>
            <a:off x="6673646" y="4482138"/>
            <a:ext cx="0" cy="170998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4" name="Ovál 93"/>
          <p:cNvSpPr/>
          <p:nvPr/>
        </p:nvSpPr>
        <p:spPr>
          <a:xfrm flipV="1">
            <a:off x="6583636" y="4365104"/>
            <a:ext cx="148604" cy="140175"/>
          </a:xfrm>
          <a:prstGeom prst="ellipse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95" name="Přímá spojnice 94"/>
          <p:cNvCxnSpPr/>
          <p:nvPr/>
        </p:nvCxnSpPr>
        <p:spPr>
          <a:xfrm>
            <a:off x="7524328" y="4509120"/>
            <a:ext cx="0" cy="170998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39581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500"/>
                            </p:stCondLst>
                            <p:childTnLst>
                              <p:par>
                                <p:cTn id="4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0"/>
                            </p:stCondLst>
                            <p:childTnLst>
                              <p:par>
                                <p:cTn id="5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500"/>
                            </p:stCondLst>
                            <p:childTnLst>
                              <p:par>
                                <p:cTn id="5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6000"/>
                            </p:stCondLst>
                            <p:childTnLst>
                              <p:par>
                                <p:cTn id="6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6500"/>
                            </p:stCondLst>
                            <p:childTnLst>
                              <p:par>
                                <p:cTn id="6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7000"/>
                            </p:stCondLst>
                            <p:childTnLst>
                              <p:par>
                                <p:cTn id="7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7500"/>
                            </p:stCondLst>
                            <p:childTnLst>
                              <p:par>
                                <p:cTn id="7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8000"/>
                            </p:stCondLst>
                            <p:childTnLst>
                              <p:par>
                                <p:cTn id="8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8500"/>
                            </p:stCondLst>
                            <p:childTnLst>
                              <p:par>
                                <p:cTn id="8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4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5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0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1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6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2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3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8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9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4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5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" fill="hold">
                      <p:stCondLst>
                        <p:cond delay="indefinite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0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1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2" fill="hold">
                      <p:stCondLst>
                        <p:cond delay="indefinite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6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7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>
                      <p:stCondLst>
                        <p:cond delay="indefinite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2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3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4" fill="hold">
                      <p:stCondLst>
                        <p:cond delay="indefinite"/>
                      </p:stCondLst>
                      <p:childTnLst>
                        <p:par>
                          <p:cTn id="175" fill="hold">
                            <p:stCondLst>
                              <p:cond delay="0"/>
                            </p:stCondLst>
                            <p:childTnLst>
                              <p:par>
                                <p:cTn id="17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8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9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0" fill="hold">
                      <p:stCondLst>
                        <p:cond delay="indefinite"/>
                      </p:stCondLst>
                      <p:childTnLst>
                        <p:par>
                          <p:cTn id="181" fill="hold">
                            <p:stCondLst>
                              <p:cond delay="0"/>
                            </p:stCondLst>
                            <p:childTnLst>
                              <p:par>
                                <p:cTn id="18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4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5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6" fill="hold">
                      <p:stCondLst>
                        <p:cond delay="indefinite"/>
                      </p:stCondLst>
                      <p:childTnLst>
                        <p:par>
                          <p:cTn id="187" fill="hold">
                            <p:stCondLst>
                              <p:cond delay="0"/>
                            </p:stCondLst>
                            <p:childTnLst>
                              <p:par>
                                <p:cTn id="18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0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1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2" fill="hold">
                      <p:stCondLst>
                        <p:cond delay="indefinite"/>
                      </p:stCondLst>
                      <p:childTnLst>
                        <p:par>
                          <p:cTn id="193" fill="hold">
                            <p:stCondLst>
                              <p:cond delay="0"/>
                            </p:stCondLst>
                            <p:childTnLst>
                              <p:par>
                                <p:cTn id="19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6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7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8" fill="hold">
                      <p:stCondLst>
                        <p:cond delay="indefinite"/>
                      </p:stCondLst>
                      <p:childTnLst>
                        <p:par>
                          <p:cTn id="199" fill="hold">
                            <p:stCondLst>
                              <p:cond delay="0"/>
                            </p:stCondLst>
                            <p:childTnLst>
                              <p:par>
                                <p:cTn id="20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2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3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4" fill="hold">
                      <p:stCondLst>
                        <p:cond delay="indefinite"/>
                      </p:stCondLst>
                      <p:childTnLst>
                        <p:par>
                          <p:cTn id="205" fill="hold">
                            <p:stCondLst>
                              <p:cond delay="0"/>
                            </p:stCondLst>
                            <p:childTnLst>
                              <p:par>
                                <p:cTn id="20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8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9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0" fill="hold">
                      <p:stCondLst>
                        <p:cond delay="indefinite"/>
                      </p:stCondLst>
                      <p:childTnLst>
                        <p:par>
                          <p:cTn id="211" fill="hold">
                            <p:stCondLst>
                              <p:cond delay="0"/>
                            </p:stCondLst>
                            <p:childTnLst>
                              <p:par>
                                <p:cTn id="2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4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5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6" fill="hold">
                      <p:stCondLst>
                        <p:cond delay="indefinite"/>
                      </p:stCondLst>
                      <p:childTnLst>
                        <p:par>
                          <p:cTn id="217" fill="hold">
                            <p:stCondLst>
                              <p:cond delay="0"/>
                            </p:stCondLst>
                            <p:childTnLst>
                              <p:par>
                                <p:cTn id="2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0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1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2" fill="hold">
                      <p:stCondLst>
                        <p:cond delay="indefinite"/>
                      </p:stCondLst>
                      <p:childTnLst>
                        <p:par>
                          <p:cTn id="223" fill="hold">
                            <p:stCondLst>
                              <p:cond delay="0"/>
                            </p:stCondLst>
                            <p:childTnLst>
                              <p:par>
                                <p:cTn id="22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6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7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8" fill="hold">
                      <p:stCondLst>
                        <p:cond delay="indefinite"/>
                      </p:stCondLst>
                      <p:childTnLst>
                        <p:par>
                          <p:cTn id="229" fill="hold">
                            <p:stCondLst>
                              <p:cond delay="0"/>
                            </p:stCondLst>
                            <p:childTnLst>
                              <p:par>
                                <p:cTn id="23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2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3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4" fill="hold">
                      <p:stCondLst>
                        <p:cond delay="indefinite"/>
                      </p:stCondLst>
                      <p:childTnLst>
                        <p:par>
                          <p:cTn id="235" fill="hold">
                            <p:stCondLst>
                              <p:cond delay="0"/>
                            </p:stCondLst>
                            <p:childTnLst>
                              <p:par>
                                <p:cTn id="23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8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9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0" fill="hold">
                      <p:stCondLst>
                        <p:cond delay="indefinite"/>
                      </p:stCondLst>
                      <p:childTnLst>
                        <p:par>
                          <p:cTn id="241" fill="hold">
                            <p:stCondLst>
                              <p:cond delay="0"/>
                            </p:stCondLst>
                            <p:childTnLst>
                              <p:par>
                                <p:cTn id="24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4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5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6" fill="hold">
                      <p:stCondLst>
                        <p:cond delay="indefinite"/>
                      </p:stCondLst>
                      <p:childTnLst>
                        <p:par>
                          <p:cTn id="247" fill="hold">
                            <p:stCondLst>
                              <p:cond delay="0"/>
                            </p:stCondLst>
                            <p:childTnLst>
                              <p:par>
                                <p:cTn id="24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0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1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2" fill="hold">
                      <p:stCondLst>
                        <p:cond delay="indefinite"/>
                      </p:stCondLst>
                      <p:childTnLst>
                        <p:par>
                          <p:cTn id="253" fill="hold">
                            <p:stCondLst>
                              <p:cond delay="0"/>
                            </p:stCondLst>
                            <p:childTnLst>
                              <p:par>
                                <p:cTn id="25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6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7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8" fill="hold">
                      <p:stCondLst>
                        <p:cond delay="indefinite"/>
                      </p:stCondLst>
                      <p:childTnLst>
                        <p:par>
                          <p:cTn id="259" fill="hold">
                            <p:stCondLst>
                              <p:cond delay="0"/>
                            </p:stCondLst>
                            <p:childTnLst>
                              <p:par>
                                <p:cTn id="26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2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3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4" fill="hold">
                      <p:stCondLst>
                        <p:cond delay="indefinite"/>
                      </p:stCondLst>
                      <p:childTnLst>
                        <p:par>
                          <p:cTn id="265" fill="hold">
                            <p:stCondLst>
                              <p:cond delay="0"/>
                            </p:stCondLst>
                            <p:childTnLst>
                              <p:par>
                                <p:cTn id="26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8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9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0" fill="hold">
                      <p:stCondLst>
                        <p:cond delay="indefinite"/>
                      </p:stCondLst>
                      <p:childTnLst>
                        <p:par>
                          <p:cTn id="271" fill="hold">
                            <p:stCondLst>
                              <p:cond delay="0"/>
                            </p:stCondLst>
                            <p:childTnLst>
                              <p:par>
                                <p:cTn id="27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4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5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6" fill="hold">
                      <p:stCondLst>
                        <p:cond delay="indefinite"/>
                      </p:stCondLst>
                      <p:childTnLst>
                        <p:par>
                          <p:cTn id="277" fill="hold">
                            <p:stCondLst>
                              <p:cond delay="0"/>
                            </p:stCondLst>
                            <p:childTnLst>
                              <p:par>
                                <p:cTn id="27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0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1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2" fill="hold">
                      <p:stCondLst>
                        <p:cond delay="indefinite"/>
                      </p:stCondLst>
                      <p:childTnLst>
                        <p:par>
                          <p:cTn id="283" fill="hold">
                            <p:stCondLst>
                              <p:cond delay="0"/>
                            </p:stCondLst>
                            <p:childTnLst>
                              <p:par>
                                <p:cTn id="28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6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7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8" fill="hold">
                      <p:stCondLst>
                        <p:cond delay="indefinite"/>
                      </p:stCondLst>
                      <p:childTnLst>
                        <p:par>
                          <p:cTn id="289" fill="hold">
                            <p:stCondLst>
                              <p:cond delay="0"/>
                            </p:stCondLst>
                            <p:childTnLst>
                              <p:par>
                                <p:cTn id="29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2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3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4" fill="hold">
                      <p:stCondLst>
                        <p:cond delay="indefinite"/>
                      </p:stCondLst>
                      <p:childTnLst>
                        <p:par>
                          <p:cTn id="295" fill="hold">
                            <p:stCondLst>
                              <p:cond delay="0"/>
                            </p:stCondLst>
                            <p:childTnLst>
                              <p:par>
                                <p:cTn id="29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8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9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0" fill="hold">
                      <p:stCondLst>
                        <p:cond delay="indefinite"/>
                      </p:stCondLst>
                      <p:childTnLst>
                        <p:par>
                          <p:cTn id="301" fill="hold">
                            <p:stCondLst>
                              <p:cond delay="0"/>
                            </p:stCondLst>
                            <p:childTnLst>
                              <p:par>
                                <p:cTn id="30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4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5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6" fill="hold">
                      <p:stCondLst>
                        <p:cond delay="indefinite"/>
                      </p:stCondLst>
                      <p:childTnLst>
                        <p:par>
                          <p:cTn id="307" fill="hold">
                            <p:stCondLst>
                              <p:cond delay="0"/>
                            </p:stCondLst>
                            <p:childTnLst>
                              <p:par>
                                <p:cTn id="30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0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1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4" grpId="0"/>
      <p:bldP spid="36" grpId="0"/>
      <p:bldP spid="37" grpId="0"/>
      <p:bldP spid="38" grpId="0"/>
      <p:bldP spid="40" grpId="0" animBg="1"/>
      <p:bldP spid="59" grpId="0"/>
      <p:bldP spid="60" grpId="0"/>
      <p:bldP spid="61" grpId="0"/>
      <p:bldP spid="62" grpId="0"/>
      <p:bldP spid="63" grpId="0" animBg="1"/>
      <p:bldP spid="71" grpId="0"/>
      <p:bldP spid="72" grpId="0"/>
      <p:bldP spid="73" grpId="0" animBg="1"/>
      <p:bldP spid="80" grpId="0"/>
      <p:bldP spid="81" grpId="0"/>
      <p:bldP spid="82" grpId="0" animBg="1"/>
      <p:bldP spid="86" grpId="0"/>
      <p:bldP spid="87" grpId="0"/>
      <p:bldP spid="88" grpId="0" animBg="1"/>
      <p:bldP spid="9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323528" y="188640"/>
            <a:ext cx="4114800" cy="1210146"/>
          </a:xfrm>
          <a:solidFill>
            <a:schemeClr val="accent5">
              <a:lumMod val="40000"/>
              <a:lumOff val="60000"/>
            </a:schemeClr>
          </a:solidFill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txBody>
          <a:bodyPr/>
          <a:lstStyle/>
          <a:p>
            <a:r>
              <a:rPr lang="cs-CZ" dirty="0" smtClean="0"/>
              <a:t>Řešené úlohy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484784"/>
            <a:ext cx="3898776" cy="5112568"/>
          </a:xfrm>
          <a:ln>
            <a:solidFill>
              <a:schemeClr val="accent5">
                <a:lumMod val="60000"/>
                <a:lumOff val="40000"/>
              </a:schemeClr>
            </a:solidFill>
          </a:ln>
          <a:effectLst>
            <a:glow rad="139700">
              <a:schemeClr val="accent5">
                <a:satMod val="175000"/>
                <a:alpha val="40000"/>
              </a:schemeClr>
            </a:glow>
          </a:effectLst>
        </p:spPr>
        <p:txBody>
          <a:bodyPr/>
          <a:lstStyle/>
          <a:p>
            <a:pPr marL="0" indent="0">
              <a:buNone/>
            </a:pPr>
            <a:r>
              <a:rPr lang="cs-CZ" dirty="0"/>
              <a:t>7</a:t>
            </a:r>
            <a:r>
              <a:rPr lang="cs-CZ" dirty="0" smtClean="0"/>
              <a:t>x – 32 ≤ 5x -2(4x + 6)</a:t>
            </a:r>
          </a:p>
          <a:p>
            <a:pPr marL="0" indent="0">
              <a:buNone/>
            </a:pPr>
            <a:r>
              <a:rPr lang="cs-CZ" dirty="0"/>
              <a:t>7</a:t>
            </a:r>
            <a:r>
              <a:rPr lang="cs-CZ" dirty="0" smtClean="0"/>
              <a:t>x – 32 ≤ 5x – 8x – 12</a:t>
            </a:r>
          </a:p>
          <a:p>
            <a:pPr marL="0" indent="0">
              <a:buNone/>
            </a:pPr>
            <a:r>
              <a:rPr lang="cs-CZ" dirty="0"/>
              <a:t>7</a:t>
            </a:r>
            <a:r>
              <a:rPr lang="cs-CZ" dirty="0" smtClean="0"/>
              <a:t>x – 32 ≤ -3x – 12</a:t>
            </a:r>
          </a:p>
          <a:p>
            <a:pPr marL="0" indent="0">
              <a:buNone/>
            </a:pPr>
            <a:r>
              <a:rPr lang="cs-CZ" dirty="0" smtClean="0"/>
              <a:t>7x + 3x ≤ - 12 + 32</a:t>
            </a:r>
          </a:p>
          <a:p>
            <a:pPr marL="0" indent="0">
              <a:buNone/>
            </a:pPr>
            <a:r>
              <a:rPr lang="cs-CZ" dirty="0" smtClean="0"/>
              <a:t>10x ≤ 20</a:t>
            </a:r>
          </a:p>
          <a:p>
            <a:pPr marL="0" indent="0">
              <a:buNone/>
            </a:pPr>
            <a:r>
              <a:rPr lang="cs-CZ" dirty="0"/>
              <a:t>x</a:t>
            </a:r>
            <a:r>
              <a:rPr lang="cs-CZ" dirty="0" smtClean="0"/>
              <a:t> ≤ 2</a:t>
            </a:r>
          </a:p>
          <a:p>
            <a:pPr marL="0" indent="0">
              <a:buNone/>
            </a:pPr>
            <a:endParaRPr lang="cs-CZ" dirty="0" smtClean="0"/>
          </a:p>
          <a:p>
            <a:pPr marL="0" indent="0">
              <a:buNone/>
            </a:pPr>
            <a:endParaRPr lang="cs-CZ" dirty="0" smtClean="0"/>
          </a:p>
          <a:p>
            <a:pPr marL="0" indent="0">
              <a:buNone/>
            </a:pPr>
            <a:r>
              <a:rPr lang="cs-CZ" dirty="0" smtClean="0"/>
              <a:t>x </a:t>
            </a:r>
            <a:r>
              <a:rPr lang="az-Cyrl-AZ" dirty="0" smtClean="0">
                <a:latin typeface="Calibri"/>
              </a:rPr>
              <a:t>є</a:t>
            </a:r>
            <a:r>
              <a:rPr lang="cs-CZ" dirty="0" smtClean="0">
                <a:latin typeface="Calibri"/>
              </a:rPr>
              <a:t> (-∞; 2˃</a:t>
            </a:r>
            <a:endParaRPr lang="cs-CZ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Zástupný symbol pro obsah 3"/>
              <p:cNvSpPr>
                <a:spLocks noGrp="1"/>
              </p:cNvSpPr>
              <p:nvPr>
                <p:ph sz="half" idx="2"/>
              </p:nvPr>
            </p:nvSpPr>
            <p:spPr>
              <a:xfrm>
                <a:off x="4648200" y="476672"/>
                <a:ext cx="4100264" cy="6120680"/>
              </a:xfrm>
              <a:noFill/>
              <a:ln>
                <a:solidFill>
                  <a:schemeClr val="accent5">
                    <a:lumMod val="60000"/>
                    <a:lumOff val="40000"/>
                  </a:schemeClr>
                </a:solidFill>
              </a:ln>
              <a:effectLst>
                <a:glow rad="139700">
                  <a:schemeClr val="accent5">
                    <a:satMod val="175000"/>
                    <a:alpha val="40000"/>
                  </a:schemeClr>
                </a:glow>
              </a:effectLst>
            </p:spPr>
            <p:txBody>
              <a:bodyPr/>
              <a:lstStyle/>
              <a:p>
                <a:pPr marL="0" indent="0">
                  <a:buNone/>
                </a:pPr>
                <a:r>
                  <a:rPr lang="cs-CZ" dirty="0" smtClean="0"/>
                  <a:t>z -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s-CZ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cs-CZ" b="0" i="1" smtClean="0">
                            <a:latin typeface="Cambria Math"/>
                          </a:rPr>
                          <m:t>4+5</m:t>
                        </m:r>
                        <m:r>
                          <a:rPr lang="cs-CZ" b="0" i="1" smtClean="0">
                            <a:latin typeface="Cambria Math"/>
                          </a:rPr>
                          <m:t>𝑧</m:t>
                        </m:r>
                      </m:num>
                      <m:den>
                        <m:r>
                          <a:rPr lang="cs-CZ" b="0" i="1" smtClean="0">
                            <a:latin typeface="Cambria Math"/>
                          </a:rPr>
                          <m:t>3</m:t>
                        </m:r>
                      </m:den>
                    </m:f>
                  </m:oMath>
                </a14:m>
                <a:r>
                  <a:rPr lang="cs-CZ" dirty="0" smtClean="0"/>
                  <a:t> - 6 ˃ 3z – 11</a:t>
                </a:r>
              </a:p>
              <a:p>
                <a:pPr marL="0" indent="0">
                  <a:buNone/>
                </a:pPr>
                <a:r>
                  <a:rPr lang="cs-CZ" dirty="0" smtClean="0"/>
                  <a:t>3z – 3.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s-CZ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cs-CZ" b="0" i="1" smtClean="0">
                            <a:latin typeface="Cambria Math"/>
                          </a:rPr>
                          <m:t>4+5</m:t>
                        </m:r>
                        <m:r>
                          <a:rPr lang="cs-CZ" b="0" i="1" smtClean="0">
                            <a:latin typeface="Cambria Math"/>
                          </a:rPr>
                          <m:t>𝑧</m:t>
                        </m:r>
                      </m:num>
                      <m:den>
                        <m:r>
                          <a:rPr lang="cs-CZ" b="0" i="1" smtClean="0">
                            <a:latin typeface="Cambria Math"/>
                          </a:rPr>
                          <m:t>3</m:t>
                        </m:r>
                      </m:den>
                    </m:f>
                  </m:oMath>
                </a14:m>
                <a:r>
                  <a:rPr lang="cs-CZ" dirty="0" smtClean="0"/>
                  <a:t> -3.6˃3.3z -3.11</a:t>
                </a:r>
              </a:p>
              <a:p>
                <a:pPr marL="0" indent="0">
                  <a:buNone/>
                </a:pPr>
                <a:r>
                  <a:rPr lang="cs-CZ" dirty="0" smtClean="0"/>
                  <a:t>3z –(4 + 5z) - 18 ˃ 9z – 33</a:t>
                </a:r>
              </a:p>
              <a:p>
                <a:pPr marL="0" indent="0">
                  <a:buNone/>
                </a:pPr>
                <a:r>
                  <a:rPr lang="cs-CZ" dirty="0" smtClean="0"/>
                  <a:t>3z – 4 - 5z - 18 ˃ 9z – 33</a:t>
                </a:r>
              </a:p>
              <a:p>
                <a:pPr marL="0" indent="0">
                  <a:buNone/>
                </a:pPr>
                <a:r>
                  <a:rPr lang="cs-CZ" dirty="0" smtClean="0"/>
                  <a:t>  -2z – 22 ˃ 9z – 33</a:t>
                </a:r>
              </a:p>
              <a:p>
                <a:pPr marL="0" indent="0">
                  <a:buNone/>
                </a:pPr>
                <a:r>
                  <a:rPr lang="cs-CZ" dirty="0" smtClean="0"/>
                  <a:t>    - 2z – 9z ˃ - 33 + 22</a:t>
                </a:r>
              </a:p>
              <a:p>
                <a:pPr marL="0" indent="0">
                  <a:buNone/>
                </a:pPr>
                <a:r>
                  <a:rPr lang="cs-CZ" dirty="0"/>
                  <a:t> </a:t>
                </a:r>
                <a:r>
                  <a:rPr lang="cs-CZ" dirty="0" smtClean="0"/>
                  <a:t>    - 11z ˃ - 11        </a:t>
                </a:r>
                <a:r>
                  <a:rPr lang="cs-CZ" dirty="0" smtClean="0">
                    <a:solidFill>
                      <a:srgbClr val="C00000"/>
                    </a:solidFill>
                  </a:rPr>
                  <a:t>/.(-1)</a:t>
                </a:r>
              </a:p>
              <a:p>
                <a:pPr marL="0" indent="0">
                  <a:buNone/>
                </a:pPr>
                <a:r>
                  <a:rPr lang="cs-CZ" dirty="0">
                    <a:solidFill>
                      <a:srgbClr val="C00000"/>
                    </a:solidFill>
                  </a:rPr>
                  <a:t> </a:t>
                </a:r>
                <a:r>
                  <a:rPr lang="cs-CZ" dirty="0" smtClean="0">
                    <a:solidFill>
                      <a:srgbClr val="C00000"/>
                    </a:solidFill>
                  </a:rPr>
                  <a:t>       </a:t>
                </a:r>
                <a:r>
                  <a:rPr lang="cs-CZ" dirty="0" smtClean="0"/>
                  <a:t>11z</a:t>
                </a:r>
                <a:r>
                  <a:rPr lang="cs-CZ" dirty="0" smtClean="0">
                    <a:solidFill>
                      <a:srgbClr val="C00000"/>
                    </a:solidFill>
                  </a:rPr>
                  <a:t> ˂ </a:t>
                </a:r>
                <a:r>
                  <a:rPr lang="cs-CZ" dirty="0" smtClean="0"/>
                  <a:t>11</a:t>
                </a:r>
              </a:p>
              <a:p>
                <a:pPr marL="0" indent="0">
                  <a:buNone/>
                </a:pPr>
                <a:r>
                  <a:rPr lang="cs-CZ" dirty="0"/>
                  <a:t> </a:t>
                </a:r>
                <a:r>
                  <a:rPr lang="cs-CZ" dirty="0" smtClean="0"/>
                  <a:t>            z ˂ 1</a:t>
                </a:r>
              </a:p>
              <a:p>
                <a:pPr marL="0" indent="0">
                  <a:buNone/>
                </a:pPr>
                <a:endParaRPr lang="cs-CZ" dirty="0" smtClean="0"/>
              </a:p>
              <a:p>
                <a:pPr marL="0" indent="0">
                  <a:buNone/>
                </a:pPr>
                <a:r>
                  <a:rPr lang="cs-CZ" dirty="0" smtClean="0"/>
                  <a:t>     x </a:t>
                </a:r>
                <a:r>
                  <a:rPr lang="az-Cyrl-AZ" dirty="0"/>
                  <a:t>є</a:t>
                </a:r>
                <a:r>
                  <a:rPr lang="cs-CZ" dirty="0"/>
                  <a:t> (-∞; </a:t>
                </a:r>
                <a:r>
                  <a:rPr lang="cs-CZ" dirty="0" smtClean="0"/>
                  <a:t>1)</a:t>
                </a:r>
              </a:p>
              <a:p>
                <a:pPr marL="0" indent="0">
                  <a:buNone/>
                </a:pPr>
                <a:endParaRPr lang="cs-CZ" dirty="0"/>
              </a:p>
            </p:txBody>
          </p:sp>
        </mc:Choice>
        <mc:Fallback xmlns="">
          <p:sp>
            <p:nvSpPr>
              <p:cNvPr id="4" name="Zástupný symbol pro obsah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half" idx="2"/>
              </p:nvPr>
            </p:nvSpPr>
            <p:spPr>
              <a:xfrm>
                <a:off x="4648200" y="476672"/>
                <a:ext cx="4100264" cy="6120680"/>
              </a:xfrm>
              <a:blipFill rotWithShape="1">
                <a:blip r:embed="rId2"/>
                <a:stretch>
                  <a:fillRect/>
                </a:stretch>
              </a:blipFill>
              <a:ln>
                <a:solidFill>
                  <a:schemeClr val="accent5">
                    <a:lumMod val="60000"/>
                    <a:lumOff val="40000"/>
                  </a:schemeClr>
                </a:solidFill>
              </a:ln>
              <a:effectLst>
                <a:glow rad="139700">
                  <a:schemeClr val="accent5">
                    <a:satMod val="175000"/>
                    <a:alpha val="40000"/>
                  </a:schemeClr>
                </a:glow>
              </a:effectLst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22" name="Skupina 21"/>
          <p:cNvGrpSpPr/>
          <p:nvPr/>
        </p:nvGrpSpPr>
        <p:grpSpPr>
          <a:xfrm>
            <a:off x="755576" y="4642031"/>
            <a:ext cx="2448272" cy="655712"/>
            <a:chOff x="971600" y="4420180"/>
            <a:chExt cx="2448272" cy="655712"/>
          </a:xfrm>
        </p:grpSpPr>
        <p:cxnSp>
          <p:nvCxnSpPr>
            <p:cNvPr id="8" name="Přímá spojnice 7"/>
            <p:cNvCxnSpPr/>
            <p:nvPr/>
          </p:nvCxnSpPr>
          <p:spPr>
            <a:xfrm>
              <a:off x="2651893" y="4539222"/>
              <a:ext cx="0" cy="288032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6" name="Skupina 15"/>
            <p:cNvGrpSpPr/>
            <p:nvPr/>
          </p:nvGrpSpPr>
          <p:grpSpPr>
            <a:xfrm>
              <a:off x="971600" y="4420180"/>
              <a:ext cx="2448272" cy="655712"/>
              <a:chOff x="899592" y="4789512"/>
              <a:chExt cx="2448272" cy="655712"/>
            </a:xfrm>
          </p:grpSpPr>
          <p:cxnSp>
            <p:nvCxnSpPr>
              <p:cNvPr id="6" name="Přímá spojnice 5"/>
              <p:cNvCxnSpPr/>
              <p:nvPr/>
            </p:nvCxnSpPr>
            <p:spPr>
              <a:xfrm>
                <a:off x="1043608" y="5013176"/>
                <a:ext cx="2304256" cy="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Přímá spojnice se šipkou 12"/>
              <p:cNvCxnSpPr/>
              <p:nvPr/>
            </p:nvCxnSpPr>
            <p:spPr>
              <a:xfrm flipH="1">
                <a:off x="899592" y="4869160"/>
                <a:ext cx="1656184" cy="0"/>
              </a:xfrm>
              <a:prstGeom prst="straightConnector1">
                <a:avLst/>
              </a:prstGeom>
              <a:ln w="38100">
                <a:solidFill>
                  <a:srgbClr val="C00000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4" name="Ovál 13"/>
              <p:cNvSpPr/>
              <p:nvPr/>
            </p:nvSpPr>
            <p:spPr>
              <a:xfrm>
                <a:off x="2516659" y="4789512"/>
                <a:ext cx="150843" cy="119042"/>
              </a:xfrm>
              <a:prstGeom prst="ellipse">
                <a:avLst/>
              </a:prstGeom>
              <a:solidFill>
                <a:srgbClr val="C00000"/>
              </a:solidFill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cs-CZ"/>
              </a:p>
            </p:txBody>
          </p:sp>
          <p:sp>
            <p:nvSpPr>
              <p:cNvPr id="15" name="TextovéPole 14"/>
              <p:cNvSpPr txBox="1"/>
              <p:nvPr/>
            </p:nvSpPr>
            <p:spPr>
              <a:xfrm>
                <a:off x="2516660" y="5075892"/>
                <a:ext cx="30168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cs-CZ" dirty="0" smtClean="0"/>
                  <a:t>2</a:t>
                </a:r>
                <a:endParaRPr lang="cs-CZ" dirty="0"/>
              </a:p>
            </p:txBody>
          </p:sp>
        </p:grpSp>
      </p:grpSp>
      <p:grpSp>
        <p:nvGrpSpPr>
          <p:cNvPr id="34" name="Skupina 33"/>
          <p:cNvGrpSpPr/>
          <p:nvPr/>
        </p:nvGrpSpPr>
        <p:grpSpPr>
          <a:xfrm>
            <a:off x="5220072" y="5565754"/>
            <a:ext cx="2376264" cy="655712"/>
            <a:chOff x="5220072" y="5565754"/>
            <a:chExt cx="2376264" cy="655712"/>
          </a:xfrm>
        </p:grpSpPr>
        <p:grpSp>
          <p:nvGrpSpPr>
            <p:cNvPr id="17" name="Skupina 16"/>
            <p:cNvGrpSpPr/>
            <p:nvPr/>
          </p:nvGrpSpPr>
          <p:grpSpPr>
            <a:xfrm>
              <a:off x="5220072" y="5565754"/>
              <a:ext cx="2376264" cy="655712"/>
              <a:chOff x="971600" y="4789512"/>
              <a:chExt cx="2376264" cy="655712"/>
            </a:xfrm>
          </p:grpSpPr>
          <p:cxnSp>
            <p:nvCxnSpPr>
              <p:cNvPr id="18" name="Přímá spojnice 17"/>
              <p:cNvCxnSpPr/>
              <p:nvPr/>
            </p:nvCxnSpPr>
            <p:spPr>
              <a:xfrm>
                <a:off x="1043608" y="5013176"/>
                <a:ext cx="2304256" cy="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Přímá spojnice se šipkou 18"/>
              <p:cNvCxnSpPr/>
              <p:nvPr/>
            </p:nvCxnSpPr>
            <p:spPr>
              <a:xfrm flipH="1">
                <a:off x="971600" y="4881977"/>
                <a:ext cx="1656184" cy="0"/>
              </a:xfrm>
              <a:prstGeom prst="straightConnector1">
                <a:avLst/>
              </a:prstGeom>
              <a:ln w="38100">
                <a:solidFill>
                  <a:srgbClr val="C00000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0" name="Ovál 19"/>
              <p:cNvSpPr/>
              <p:nvPr/>
            </p:nvSpPr>
            <p:spPr>
              <a:xfrm>
                <a:off x="2516660" y="4789512"/>
                <a:ext cx="150843" cy="122925"/>
              </a:xfrm>
              <a:prstGeom prst="ellipse">
                <a:avLst/>
              </a:prstGeom>
              <a:noFill/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cs-CZ"/>
              </a:p>
            </p:txBody>
          </p:sp>
          <p:sp>
            <p:nvSpPr>
              <p:cNvPr id="21" name="TextovéPole 20"/>
              <p:cNvSpPr txBox="1"/>
              <p:nvPr/>
            </p:nvSpPr>
            <p:spPr>
              <a:xfrm>
                <a:off x="2516660" y="5075892"/>
                <a:ext cx="30168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cs-CZ" dirty="0"/>
                  <a:t>1</a:t>
                </a:r>
              </a:p>
            </p:txBody>
          </p:sp>
        </p:grpSp>
        <p:cxnSp>
          <p:nvCxnSpPr>
            <p:cNvPr id="24" name="Přímá spojnice 23"/>
            <p:cNvCxnSpPr/>
            <p:nvPr/>
          </p:nvCxnSpPr>
          <p:spPr>
            <a:xfrm>
              <a:off x="6835884" y="5688679"/>
              <a:ext cx="0" cy="163455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692075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"/>
                            </p:stCondLst>
                            <p:childTnLst>
                              <p:par>
                                <p:cTn id="5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500"/>
                            </p:stCondLst>
                            <p:childTnLst>
                              <p:par>
                                <p:cTn id="13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 animBg="1"/>
      <p:bldP spid="4" grpId="0" build="p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solidFill>
            <a:schemeClr val="accent5">
              <a:lumMod val="40000"/>
              <a:lumOff val="6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/>
          <a:lstStyle/>
          <a:p>
            <a:r>
              <a:rPr lang="cs-CZ" dirty="0" smtClean="0"/>
              <a:t>Úlohy k samostatnému řešení</a:t>
            </a:r>
            <a:endParaRPr lang="cs-CZ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Zástupný symbol pro obsah 2"/>
              <p:cNvSpPr>
                <a:spLocks noGrp="1"/>
              </p:cNvSpPr>
              <p:nvPr>
                <p:ph idx="1"/>
              </p:nvPr>
            </p:nvSpPr>
            <p:spPr>
              <a:ln>
                <a:solidFill>
                  <a:schemeClr val="accent5">
                    <a:lumMod val="60000"/>
                    <a:lumOff val="40000"/>
                  </a:schemeClr>
                </a:solidFill>
              </a:ln>
              <a:effectLst>
                <a:glow rad="139700">
                  <a:schemeClr val="accent5">
                    <a:satMod val="175000"/>
                    <a:alpha val="40000"/>
                  </a:schemeClr>
                </a:glow>
              </a:effectLst>
            </p:spPr>
            <p:txBody>
              <a:bodyPr/>
              <a:lstStyle/>
              <a:p>
                <a:pPr marL="514350" indent="-514350">
                  <a:buAutoNum type="arabicParenR"/>
                </a:pPr>
                <a:r>
                  <a:rPr lang="cs-CZ" dirty="0" smtClean="0"/>
                  <a:t>5t +11(4-3t) ≥ 6 -3(12-4t)</a:t>
                </a:r>
              </a:p>
              <a:p>
                <a:pPr marL="514350" indent="-514350">
                  <a:buAutoNum type="arabicParenR"/>
                </a:pPr>
                <a:endParaRPr lang="cs-CZ" dirty="0"/>
              </a:p>
              <a:p>
                <a:pPr marL="514350" indent="-514350">
                  <a:buAutoNum type="arabicParenR"/>
                </a:pPr>
                <a:r>
                  <a:rPr lang="cs-CZ" dirty="0" smtClean="0"/>
                  <a:t>13 -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s-CZ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cs-CZ" b="0" i="1" smtClean="0">
                            <a:latin typeface="Cambria Math"/>
                          </a:rPr>
                          <m:t>5</m:t>
                        </m:r>
                        <m:r>
                          <a:rPr lang="cs-CZ" b="0" i="1" smtClean="0">
                            <a:latin typeface="Cambria Math"/>
                          </a:rPr>
                          <m:t>𝑢</m:t>
                        </m:r>
                        <m:r>
                          <a:rPr lang="cs-CZ" b="0" i="1" smtClean="0">
                            <a:latin typeface="Cambria Math"/>
                          </a:rPr>
                          <m:t>−12</m:t>
                        </m:r>
                      </m:num>
                      <m:den>
                        <m:r>
                          <a:rPr lang="cs-CZ" b="0" i="1" smtClean="0">
                            <a:latin typeface="Cambria Math"/>
                          </a:rPr>
                          <m:t>2</m:t>
                        </m:r>
                      </m:den>
                    </m:f>
                  </m:oMath>
                </a14:m>
                <a:r>
                  <a:rPr lang="cs-CZ" dirty="0" smtClean="0"/>
                  <a:t> + 6u ˂ 21 -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s-CZ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cs-CZ" b="0" i="1" smtClean="0">
                            <a:latin typeface="Cambria Math"/>
                          </a:rPr>
                          <m:t>𝑢</m:t>
                        </m:r>
                        <m:r>
                          <a:rPr lang="cs-CZ" b="0" i="1" smtClean="0">
                            <a:latin typeface="Cambria Math"/>
                          </a:rPr>
                          <m:t>+10</m:t>
                        </m:r>
                      </m:num>
                      <m:den>
                        <m:r>
                          <a:rPr lang="cs-CZ" b="0" i="1" smtClean="0">
                            <a:latin typeface="Cambria Math"/>
                          </a:rPr>
                          <m:t>4</m:t>
                        </m:r>
                      </m:den>
                    </m:f>
                  </m:oMath>
                </a14:m>
                <a:r>
                  <a:rPr lang="cs-CZ" dirty="0" smtClean="0"/>
                  <a:t> - 7</a:t>
                </a:r>
              </a:p>
              <a:p>
                <a:pPr marL="514350" indent="-514350">
                  <a:buAutoNum type="arabicParenR"/>
                </a:pPr>
                <a:endParaRPr lang="cs-CZ" dirty="0"/>
              </a:p>
              <a:p>
                <a:pPr marL="514350" indent="-514350">
                  <a:buAutoNum type="arabicParenR"/>
                </a:pPr>
                <a:r>
                  <a:rPr lang="cs-CZ" dirty="0" smtClean="0"/>
                  <a:t>5p +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cs-CZ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cs-CZ" b="0" i="1" smtClean="0">
                            <a:latin typeface="Cambria Math"/>
                          </a:rPr>
                          <m:t>(</m:t>
                        </m:r>
                        <m:r>
                          <a:rPr lang="cs-CZ" b="0" i="1" smtClean="0">
                            <a:latin typeface="Cambria Math"/>
                          </a:rPr>
                          <m:t>𝑝</m:t>
                        </m:r>
                        <m:r>
                          <a:rPr lang="cs-CZ" b="0" i="1" smtClean="0">
                            <a:latin typeface="Cambria Math"/>
                          </a:rPr>
                          <m:t>−4)</m:t>
                        </m:r>
                      </m:e>
                      <m:sup>
                        <m:r>
                          <a:rPr lang="cs-CZ" b="0" i="1" smtClean="0">
                            <a:latin typeface="Cambria Math"/>
                          </a:rPr>
                          <m:t>2</m:t>
                        </m:r>
                      </m:sup>
                    </m:sSup>
                  </m:oMath>
                </a14:m>
                <a:r>
                  <a:rPr lang="cs-CZ" dirty="0" smtClean="0"/>
                  <a:t>+ 12 ≤ 3p +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cs-CZ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cs-CZ" b="0" i="1" smtClean="0">
                            <a:latin typeface="Cambria Math"/>
                          </a:rPr>
                          <m:t>𝑝</m:t>
                        </m:r>
                      </m:e>
                      <m:sup>
                        <m:r>
                          <a:rPr lang="cs-CZ" b="0" i="1" smtClean="0">
                            <a:latin typeface="Cambria Math"/>
                          </a:rPr>
                          <m:t>2</m:t>
                        </m:r>
                      </m:sup>
                    </m:sSup>
                  </m:oMath>
                </a14:m>
                <a:r>
                  <a:rPr lang="cs-CZ" dirty="0" smtClean="0"/>
                  <a:t>- 8</a:t>
                </a:r>
                <a:endParaRPr lang="cs-CZ" dirty="0"/>
              </a:p>
            </p:txBody>
          </p:sp>
        </mc:Choice>
        <mc:Fallback xmlns="">
          <p:sp>
            <p:nvSpPr>
              <p:cNvPr id="3" name="Zástupný symbol pro obsah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1">
                <a:blip r:embed="rId2"/>
                <a:stretch>
                  <a:fillRect l="-143"/>
                </a:stretch>
              </a:blipFill>
              <a:ln>
                <a:solidFill>
                  <a:schemeClr val="accent5">
                    <a:lumMod val="60000"/>
                    <a:lumOff val="40000"/>
                  </a:schemeClr>
                </a:solidFill>
              </a:ln>
              <a:effectLst>
                <a:glow rad="139700">
                  <a:schemeClr val="accent5">
                    <a:satMod val="175000"/>
                    <a:alpha val="40000"/>
                  </a:schemeClr>
                </a:glow>
              </a:effectLst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1304237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solidFill>
            <a:schemeClr val="accent5">
              <a:lumMod val="40000"/>
              <a:lumOff val="6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/>
          <a:lstStyle/>
          <a:p>
            <a:r>
              <a:rPr lang="cs-CZ" dirty="0" smtClean="0"/>
              <a:t>Řešení úloh</a:t>
            </a:r>
            <a:endParaRPr lang="cs-CZ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Zástupný symbol pro obsah 2"/>
              <p:cNvSpPr>
                <a:spLocks noGrp="1"/>
              </p:cNvSpPr>
              <p:nvPr>
                <p:ph sz="half" idx="1"/>
              </p:nvPr>
            </p:nvSpPr>
            <p:spPr>
              <a:xfrm>
                <a:off x="299922" y="1689427"/>
                <a:ext cx="2818656" cy="4497363"/>
              </a:xfrm>
              <a:ln>
                <a:solidFill>
                  <a:schemeClr val="accent5">
                    <a:lumMod val="40000"/>
                    <a:lumOff val="60000"/>
                  </a:schemeClr>
                </a:solidFill>
              </a:ln>
              <a:effectLst>
                <a:glow rad="139700">
                  <a:schemeClr val="accent1">
                    <a:satMod val="175000"/>
                    <a:alpha val="40000"/>
                  </a:schemeClr>
                </a:glow>
              </a:effectLst>
            </p:spPr>
            <p:txBody>
              <a:bodyPr/>
              <a:lstStyle/>
              <a:p>
                <a:pPr marL="0" indent="0">
                  <a:buNone/>
                </a:pPr>
                <a:r>
                  <a:rPr lang="cs-CZ" dirty="0" smtClean="0"/>
                  <a:t>       </a:t>
                </a:r>
              </a:p>
              <a:p>
                <a:pPr marL="0" indent="0">
                  <a:buNone/>
                </a:pPr>
                <a:r>
                  <a:rPr lang="cs-CZ" dirty="0" smtClean="0"/>
                  <a:t> 1)  t ≤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s-CZ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cs-CZ" b="0" i="1" smtClean="0">
                            <a:latin typeface="Cambria Math"/>
                          </a:rPr>
                          <m:t>37</m:t>
                        </m:r>
                      </m:num>
                      <m:den>
                        <m:r>
                          <a:rPr lang="cs-CZ" b="0" i="1" smtClean="0">
                            <a:latin typeface="Cambria Math"/>
                          </a:rPr>
                          <m:t> 20</m:t>
                        </m:r>
                      </m:den>
                    </m:f>
                  </m:oMath>
                </a14:m>
                <a:r>
                  <a:rPr lang="cs-CZ" dirty="0" smtClean="0"/>
                  <a:t> </a:t>
                </a:r>
              </a:p>
              <a:p>
                <a:pPr marL="0" indent="0">
                  <a:buNone/>
                </a:pPr>
                <a:r>
                  <a:rPr lang="cs-CZ" dirty="0"/>
                  <a:t>t</a:t>
                </a:r>
                <a:r>
                  <a:rPr lang="cs-CZ" dirty="0" smtClean="0"/>
                  <a:t> </a:t>
                </a:r>
                <a:r>
                  <a:rPr lang="az-Cyrl-AZ" dirty="0" smtClean="0">
                    <a:latin typeface="Calibri"/>
                  </a:rPr>
                  <a:t>є</a:t>
                </a:r>
                <a:r>
                  <a:rPr lang="cs-CZ" dirty="0" smtClean="0">
                    <a:latin typeface="Calibri"/>
                  </a:rPr>
                  <a:t> (-∞;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s-CZ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cs-CZ" b="0" i="1" smtClean="0">
                            <a:latin typeface="Cambria Math"/>
                          </a:rPr>
                          <m:t>37</m:t>
                        </m:r>
                      </m:num>
                      <m:den>
                        <m:r>
                          <a:rPr lang="cs-CZ" b="0" i="1" smtClean="0">
                            <a:latin typeface="Cambria Math"/>
                          </a:rPr>
                          <m:t> 20</m:t>
                        </m:r>
                      </m:den>
                    </m:f>
                  </m:oMath>
                </a14:m>
                <a:r>
                  <a:rPr lang="cs-CZ" dirty="0" smtClean="0"/>
                  <a:t> </a:t>
                </a:r>
                <a:r>
                  <a:rPr lang="cs-CZ" sz="4400" dirty="0" smtClean="0"/>
                  <a:t>˃</a:t>
                </a:r>
              </a:p>
              <a:p>
                <a:pPr marL="0" indent="0">
                  <a:buNone/>
                </a:pPr>
                <a:endParaRPr lang="cs-CZ" sz="4400" dirty="0"/>
              </a:p>
            </p:txBody>
          </p:sp>
        </mc:Choice>
        <mc:Fallback xmlns="">
          <p:sp>
            <p:nvSpPr>
              <p:cNvPr id="3" name="Zástupný symbol pro obsah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half" idx="1"/>
              </p:nvPr>
            </p:nvSpPr>
            <p:spPr>
              <a:xfrm>
                <a:off x="299922" y="1689427"/>
                <a:ext cx="2818656" cy="4497363"/>
              </a:xfrm>
              <a:blipFill rotWithShape="1">
                <a:blip r:embed="rId2"/>
                <a:stretch>
                  <a:fillRect/>
                </a:stretch>
              </a:blipFill>
              <a:ln>
                <a:solidFill>
                  <a:schemeClr val="accent5">
                    <a:lumMod val="40000"/>
                    <a:lumOff val="60000"/>
                  </a:schemeClr>
                </a:solidFill>
              </a:ln>
              <a:effectLst>
                <a:glow rad="139700">
                  <a:schemeClr val="accent1">
                    <a:satMod val="175000"/>
                    <a:alpha val="40000"/>
                  </a:schemeClr>
                </a:glow>
              </a:effectLst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6" name="Zástupný symbol pro obsah 15"/>
          <p:cNvSpPr>
            <a:spLocks noGrp="1"/>
          </p:cNvSpPr>
          <p:nvPr>
            <p:ph sz="half" idx="2"/>
          </p:nvPr>
        </p:nvSpPr>
        <p:spPr>
          <a:xfrm>
            <a:off x="3280048" y="1879155"/>
            <a:ext cx="2732112" cy="4641379"/>
          </a:xfrm>
          <a:ln>
            <a:solidFill>
              <a:schemeClr val="accent5">
                <a:lumMod val="40000"/>
                <a:lumOff val="60000"/>
              </a:schemeClr>
            </a:solidFill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/>
          <a:lstStyle/>
          <a:p>
            <a:pPr marL="0" indent="0">
              <a:buNone/>
            </a:pPr>
            <a:r>
              <a:rPr lang="cs-CZ" dirty="0" smtClean="0"/>
              <a:t> 2)  </a:t>
            </a:r>
            <a:r>
              <a:rPr lang="cs-CZ" dirty="0"/>
              <a:t>u</a:t>
            </a:r>
            <a:r>
              <a:rPr lang="cs-CZ" dirty="0" smtClean="0"/>
              <a:t> ˂ -2</a:t>
            </a:r>
          </a:p>
          <a:p>
            <a:pPr marL="0" indent="0">
              <a:buNone/>
            </a:pPr>
            <a:r>
              <a:rPr lang="cs-CZ" dirty="0"/>
              <a:t>t</a:t>
            </a:r>
            <a:r>
              <a:rPr lang="cs-CZ" dirty="0" smtClean="0"/>
              <a:t> </a:t>
            </a:r>
            <a:r>
              <a:rPr lang="az-Cyrl-AZ" dirty="0"/>
              <a:t>є</a:t>
            </a:r>
            <a:r>
              <a:rPr lang="cs-CZ" dirty="0"/>
              <a:t> (-∞; </a:t>
            </a:r>
            <a:r>
              <a:rPr lang="cs-CZ" dirty="0" smtClean="0"/>
              <a:t>-2)</a:t>
            </a:r>
            <a:endParaRPr lang="cs-CZ" dirty="0"/>
          </a:p>
        </p:txBody>
      </p:sp>
      <p:cxnSp>
        <p:nvCxnSpPr>
          <p:cNvPr id="18" name="Přímá spojnice 17"/>
          <p:cNvCxnSpPr/>
          <p:nvPr/>
        </p:nvCxnSpPr>
        <p:spPr>
          <a:xfrm>
            <a:off x="2636168" y="4445496"/>
            <a:ext cx="0" cy="43204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2" name="Skupina 21"/>
          <p:cNvGrpSpPr/>
          <p:nvPr/>
        </p:nvGrpSpPr>
        <p:grpSpPr>
          <a:xfrm>
            <a:off x="809150" y="4335582"/>
            <a:ext cx="2475090" cy="1226702"/>
            <a:chOff x="809150" y="4335582"/>
            <a:chExt cx="2475090" cy="1226702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3" name="TextovéPole 12"/>
                <p:cNvSpPr txBox="1"/>
                <p:nvPr/>
              </p:nvSpPr>
              <p:spPr>
                <a:xfrm>
                  <a:off x="2337980" y="4949552"/>
                  <a:ext cx="432048" cy="6127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f>
                          <m:fPr>
                            <m:ctrlPr>
                              <a:rPr lang="cs-CZ" i="1" smtClean="0">
                                <a:latin typeface="Cambria Math"/>
                              </a:rPr>
                            </m:ctrlPr>
                          </m:fPr>
                          <m:num>
                            <m:r>
                              <a:rPr lang="cs-CZ" b="0" i="1" smtClean="0">
                                <a:latin typeface="Cambria Math"/>
                              </a:rPr>
                              <m:t>37</m:t>
                            </m:r>
                          </m:num>
                          <m:den>
                            <m:r>
                              <a:rPr lang="cs-CZ" b="0" i="1" smtClean="0">
                                <a:latin typeface="Cambria Math"/>
                              </a:rPr>
                              <m:t> 20</m:t>
                            </m:r>
                          </m:den>
                        </m:f>
                      </m:oMath>
                    </m:oMathPara>
                  </a14:m>
                  <a:endParaRPr lang="cs-CZ" dirty="0"/>
                </a:p>
              </p:txBody>
            </p:sp>
          </mc:Choice>
          <mc:Fallback xmlns="">
            <p:sp>
              <p:nvSpPr>
                <p:cNvPr id="13" name="TextovéPole 12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337980" y="4949552"/>
                  <a:ext cx="432048" cy="612732"/>
                </a:xfrm>
                <a:prstGeom prst="rect">
                  <a:avLst/>
                </a:prstGeom>
                <a:blipFill rotWithShape="1">
                  <a:blip r:embed="rId3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cs-CZ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14" name="Ovál 13"/>
            <p:cNvSpPr/>
            <p:nvPr/>
          </p:nvSpPr>
          <p:spPr>
            <a:xfrm>
              <a:off x="2554004" y="4335582"/>
              <a:ext cx="160575" cy="144016"/>
            </a:xfrm>
            <a:prstGeom prst="ellipse">
              <a:avLst/>
            </a:prstGeom>
            <a:solidFill>
              <a:srgbClr val="C0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/>
            </a:p>
          </p:txBody>
        </p:sp>
        <p:cxnSp>
          <p:nvCxnSpPr>
            <p:cNvPr id="17" name="Přímá spojnice 16"/>
            <p:cNvCxnSpPr/>
            <p:nvPr/>
          </p:nvCxnSpPr>
          <p:spPr>
            <a:xfrm>
              <a:off x="835968" y="4733528"/>
              <a:ext cx="2448272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Přímá spojnice se šipkou 18"/>
            <p:cNvCxnSpPr/>
            <p:nvPr/>
          </p:nvCxnSpPr>
          <p:spPr>
            <a:xfrm flipH="1">
              <a:off x="809150" y="4445496"/>
              <a:ext cx="1800200" cy="0"/>
            </a:xfrm>
            <a:prstGeom prst="straightConnector1">
              <a:avLst/>
            </a:prstGeom>
            <a:ln w="57150">
              <a:solidFill>
                <a:srgbClr val="C0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1" name="Skupina 20"/>
          <p:cNvGrpSpPr/>
          <p:nvPr/>
        </p:nvGrpSpPr>
        <p:grpSpPr>
          <a:xfrm>
            <a:off x="3491880" y="4365104"/>
            <a:ext cx="2520280" cy="881772"/>
            <a:chOff x="611560" y="4293096"/>
            <a:chExt cx="2520280" cy="881772"/>
          </a:xfrm>
        </p:grpSpPr>
        <p:cxnSp>
          <p:nvCxnSpPr>
            <p:cNvPr id="5" name="Přímá spojnice 4"/>
            <p:cNvCxnSpPr/>
            <p:nvPr/>
          </p:nvCxnSpPr>
          <p:spPr>
            <a:xfrm>
              <a:off x="683568" y="4581128"/>
              <a:ext cx="2448272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Přímá spojnice 7"/>
            <p:cNvCxnSpPr/>
            <p:nvPr/>
          </p:nvCxnSpPr>
          <p:spPr>
            <a:xfrm>
              <a:off x="2483768" y="4365104"/>
              <a:ext cx="0" cy="432048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Přímá spojnice se šipkou 9"/>
            <p:cNvCxnSpPr/>
            <p:nvPr/>
          </p:nvCxnSpPr>
          <p:spPr>
            <a:xfrm flipH="1">
              <a:off x="611560" y="4293096"/>
              <a:ext cx="1800200" cy="0"/>
            </a:xfrm>
            <a:prstGeom prst="straightConnector1">
              <a:avLst/>
            </a:prstGeom>
            <a:ln w="57150">
              <a:solidFill>
                <a:srgbClr val="C0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TextovéPole 19"/>
            <p:cNvSpPr txBox="1"/>
            <p:nvPr/>
          </p:nvSpPr>
          <p:spPr>
            <a:xfrm>
              <a:off x="2393326" y="4805536"/>
              <a:ext cx="43204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cs-CZ" dirty="0" smtClean="0"/>
                <a:t>-2</a:t>
              </a:r>
              <a:endParaRPr lang="cs-CZ" dirty="0"/>
            </a:p>
          </p:txBody>
        </p:sp>
      </p:grpSp>
      <p:sp>
        <p:nvSpPr>
          <p:cNvPr id="23" name="Ovál 22"/>
          <p:cNvSpPr/>
          <p:nvPr/>
        </p:nvSpPr>
        <p:spPr>
          <a:xfrm>
            <a:off x="5282863" y="4293096"/>
            <a:ext cx="153233" cy="122826"/>
          </a:xfrm>
          <a:prstGeom prst="ellipse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4" name="TextovéPole 23"/>
          <p:cNvSpPr txBox="1"/>
          <p:nvPr/>
        </p:nvSpPr>
        <p:spPr>
          <a:xfrm>
            <a:off x="6381377" y="1906624"/>
            <a:ext cx="2284852" cy="4832092"/>
          </a:xfrm>
          <a:prstGeom prst="rect">
            <a:avLst/>
          </a:prstGeom>
          <a:noFill/>
          <a:ln>
            <a:solidFill>
              <a:schemeClr val="accent5">
                <a:lumMod val="40000"/>
                <a:lumOff val="60000"/>
              </a:schemeClr>
            </a:solidFill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square" rtlCol="0">
            <a:spAutoFit/>
          </a:bodyPr>
          <a:lstStyle/>
          <a:p>
            <a:r>
              <a:rPr lang="cs-CZ" sz="2800" dirty="0" smtClean="0"/>
              <a:t> 3)  p ≥ 6</a:t>
            </a:r>
          </a:p>
          <a:p>
            <a:r>
              <a:rPr lang="cs-CZ" sz="2800" dirty="0"/>
              <a:t>p</a:t>
            </a:r>
            <a:r>
              <a:rPr lang="cs-CZ" sz="2800" dirty="0" smtClean="0"/>
              <a:t> </a:t>
            </a:r>
            <a:r>
              <a:rPr lang="az-Cyrl-AZ" sz="2800" dirty="0"/>
              <a:t>є</a:t>
            </a:r>
            <a:r>
              <a:rPr lang="cs-CZ" sz="2800" dirty="0"/>
              <a:t> ˂</a:t>
            </a:r>
            <a:r>
              <a:rPr lang="cs-CZ" sz="2800" dirty="0" smtClean="0"/>
              <a:t>6; </a:t>
            </a:r>
            <a:r>
              <a:rPr lang="cs-CZ" sz="2800" dirty="0" smtClean="0">
                <a:latin typeface="Calibri"/>
              </a:rPr>
              <a:t>∞</a:t>
            </a:r>
          </a:p>
          <a:p>
            <a:endParaRPr lang="cs-CZ" sz="2800" dirty="0">
              <a:latin typeface="Calibri"/>
            </a:endParaRPr>
          </a:p>
          <a:p>
            <a:endParaRPr lang="cs-CZ" sz="2800" dirty="0" smtClean="0">
              <a:latin typeface="Calibri"/>
            </a:endParaRPr>
          </a:p>
          <a:p>
            <a:endParaRPr lang="cs-CZ" sz="2800" dirty="0">
              <a:latin typeface="Calibri"/>
            </a:endParaRPr>
          </a:p>
          <a:p>
            <a:endParaRPr lang="cs-CZ" sz="2800" dirty="0" smtClean="0">
              <a:latin typeface="Calibri"/>
            </a:endParaRPr>
          </a:p>
          <a:p>
            <a:endParaRPr lang="cs-CZ" sz="2800" dirty="0">
              <a:latin typeface="Calibri"/>
            </a:endParaRPr>
          </a:p>
          <a:p>
            <a:endParaRPr lang="cs-CZ" sz="2800" dirty="0" smtClean="0">
              <a:latin typeface="Calibri"/>
            </a:endParaRPr>
          </a:p>
          <a:p>
            <a:endParaRPr lang="cs-CZ" sz="2800" dirty="0">
              <a:latin typeface="Calibri"/>
            </a:endParaRPr>
          </a:p>
          <a:p>
            <a:endParaRPr lang="cs-CZ" sz="2800" dirty="0" smtClean="0">
              <a:latin typeface="Calibri"/>
            </a:endParaRPr>
          </a:p>
          <a:p>
            <a:endParaRPr lang="cs-CZ" sz="2800" dirty="0"/>
          </a:p>
        </p:txBody>
      </p:sp>
      <p:grpSp>
        <p:nvGrpSpPr>
          <p:cNvPr id="35" name="Skupina 34"/>
          <p:cNvGrpSpPr/>
          <p:nvPr/>
        </p:nvGrpSpPr>
        <p:grpSpPr>
          <a:xfrm>
            <a:off x="6208779" y="3218029"/>
            <a:ext cx="2448272" cy="904746"/>
            <a:chOff x="6256820" y="3717032"/>
            <a:chExt cx="2448272" cy="904746"/>
          </a:xfrm>
        </p:grpSpPr>
        <p:grpSp>
          <p:nvGrpSpPr>
            <p:cNvPr id="25" name="Skupina 24"/>
            <p:cNvGrpSpPr/>
            <p:nvPr/>
          </p:nvGrpSpPr>
          <p:grpSpPr>
            <a:xfrm>
              <a:off x="6256820" y="3717032"/>
              <a:ext cx="2448272" cy="904746"/>
              <a:chOff x="835968" y="4545788"/>
              <a:chExt cx="2448272" cy="904746"/>
            </a:xfrm>
          </p:grpSpPr>
          <p:sp>
            <p:nvSpPr>
              <p:cNvPr id="26" name="TextovéPole 25"/>
              <p:cNvSpPr txBox="1"/>
              <p:nvPr/>
            </p:nvSpPr>
            <p:spPr>
              <a:xfrm>
                <a:off x="1104248" y="5081202"/>
                <a:ext cx="432048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cs-CZ" dirty="0" smtClean="0"/>
                  <a:t>6</a:t>
                </a:r>
                <a:endParaRPr lang="cs-CZ" dirty="0"/>
              </a:p>
            </p:txBody>
          </p:sp>
          <p:cxnSp>
            <p:nvCxnSpPr>
              <p:cNvPr id="28" name="Přímá spojnice 27"/>
              <p:cNvCxnSpPr/>
              <p:nvPr/>
            </p:nvCxnSpPr>
            <p:spPr>
              <a:xfrm>
                <a:off x="835968" y="4924771"/>
                <a:ext cx="2448272" cy="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Přímá spojnice se šipkou 28"/>
              <p:cNvCxnSpPr/>
              <p:nvPr/>
            </p:nvCxnSpPr>
            <p:spPr>
              <a:xfrm flipV="1">
                <a:off x="1200570" y="4545788"/>
                <a:ext cx="1900844" cy="1"/>
              </a:xfrm>
              <a:prstGeom prst="straightConnector1">
                <a:avLst/>
              </a:prstGeom>
              <a:ln w="57150">
                <a:solidFill>
                  <a:srgbClr val="C00000"/>
                </a:solidFill>
                <a:headEnd type="oval" w="med" len="med"/>
                <a:tailEnd type="triangl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33" name="Přímá spojnice 32"/>
            <p:cNvCxnSpPr/>
            <p:nvPr/>
          </p:nvCxnSpPr>
          <p:spPr>
            <a:xfrm>
              <a:off x="6621422" y="3810284"/>
              <a:ext cx="0" cy="482812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3035365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000"/>
                            </p:stCondLst>
                            <p:childTnLst>
                              <p:par>
                                <p:cTn id="6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1000"/>
                            </p:stCondLst>
                            <p:childTnLst>
                              <p:par>
                                <p:cTn id="8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 animBg="1"/>
      <p:bldP spid="16" grpId="0" build="p" animBg="1"/>
      <p:bldP spid="23" grpId="0" animBg="1"/>
      <p:bldP spid="24" grpId="0" animBg="1"/>
    </p:bldLst>
  </p:timing>
</p:sld>
</file>

<file path=ppt/theme/theme1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211</TotalTime>
  <Words>778</Words>
  <Application>Microsoft Office PowerPoint</Application>
  <PresentationFormat>Předvádění na obrazovce (4:3)</PresentationFormat>
  <Paragraphs>157</Paragraphs>
  <Slides>9</Slides>
  <Notes>2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9</vt:i4>
      </vt:variant>
    </vt:vector>
  </HeadingPairs>
  <TitlesOfParts>
    <vt:vector size="10" baseType="lpstr">
      <vt:lpstr>Motiv systému Office</vt:lpstr>
      <vt:lpstr>Prezentace aplikace PowerPoint</vt:lpstr>
      <vt:lpstr>Lineární nerovnice</vt:lpstr>
      <vt:lpstr>Ekvivalentní úpravy</vt:lpstr>
      <vt:lpstr>Počet řešení</vt:lpstr>
      <vt:lpstr>Řešení nerovnice</vt:lpstr>
      <vt:lpstr>Doplňte následující tabulku</vt:lpstr>
      <vt:lpstr>Řešené úlohy</vt:lpstr>
      <vt:lpstr>Úlohy k samostatnému řešení</vt:lpstr>
      <vt:lpstr>Řešení úloh</vt:lpstr>
    </vt:vector>
  </TitlesOfParts>
  <Company>SŠT Most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Lineární nerovnice</dc:title>
  <dc:creator>Jiřina Rychtářová</dc:creator>
  <cp:lastModifiedBy>Admin</cp:lastModifiedBy>
  <cp:revision>31</cp:revision>
  <dcterms:created xsi:type="dcterms:W3CDTF">2013-12-30T01:04:42Z</dcterms:created>
  <dcterms:modified xsi:type="dcterms:W3CDTF">2014-05-29T12:05:53Z</dcterms:modified>
</cp:coreProperties>
</file>