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6C582-7DEF-4B8A-8BAB-E0AFABC32A71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973F2-0AA8-4A6E-BDFC-32B7325972A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3816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6C582-7DEF-4B8A-8BAB-E0AFABC32A71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973F2-0AA8-4A6E-BDFC-32B7325972A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6275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6C582-7DEF-4B8A-8BAB-E0AFABC32A71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973F2-0AA8-4A6E-BDFC-32B7325972A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80071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6C582-7DEF-4B8A-8BAB-E0AFABC32A71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973F2-0AA8-4A6E-BDFC-32B7325972A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3500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6C582-7DEF-4B8A-8BAB-E0AFABC32A71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973F2-0AA8-4A6E-BDFC-32B7325972A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3528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6C582-7DEF-4B8A-8BAB-E0AFABC32A71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973F2-0AA8-4A6E-BDFC-32B7325972A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82082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6C582-7DEF-4B8A-8BAB-E0AFABC32A71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973F2-0AA8-4A6E-BDFC-32B7325972A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44851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6C582-7DEF-4B8A-8BAB-E0AFABC32A71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973F2-0AA8-4A6E-BDFC-32B7325972A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2149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6C582-7DEF-4B8A-8BAB-E0AFABC32A71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973F2-0AA8-4A6E-BDFC-32B7325972A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5192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6C582-7DEF-4B8A-8BAB-E0AFABC32A71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973F2-0AA8-4A6E-BDFC-32B7325972A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08504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6C582-7DEF-4B8A-8BAB-E0AFABC32A71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973F2-0AA8-4A6E-BDFC-32B7325972A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3705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76C582-7DEF-4B8A-8BAB-E0AFABC32A71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C973F2-0AA8-4A6E-BDFC-32B7325972A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789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830" y="476672"/>
            <a:ext cx="5760720" cy="1258824"/>
          </a:xfrm>
          <a:prstGeom prst="rect">
            <a:avLst/>
          </a:prstGeom>
        </p:spPr>
      </p:pic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696704"/>
              </p:ext>
            </p:extLst>
          </p:nvPr>
        </p:nvGraphicFramePr>
        <p:xfrm>
          <a:off x="1216976" y="2276872"/>
          <a:ext cx="6724428" cy="388112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198576"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 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tx1"/>
                          </a:solidFill>
                        </a:rPr>
                        <a:t>VY_42_INOVACE_0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310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 Slovní úlohy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Kombinatorika</a:t>
                      </a:r>
                      <a:r>
                        <a:rPr lang="cs-CZ" sz="1600" baseline="0" dirty="0" smtClean="0"/>
                        <a:t> a pravděpodobnost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3. </a:t>
                      </a:r>
                      <a:r>
                        <a:rPr lang="cs-CZ" sz="160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</a:t>
                      </a:r>
                      <a:r>
                        <a:rPr lang="cs-CZ" sz="1600" baseline="0" dirty="0" smtClean="0"/>
                        <a:t>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5.10.2013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aseline="0" dirty="0" smtClean="0"/>
                        <a:t>Řešení slovních úloh z kombinatoriky, výpočet počtu prvků, z kterými pracujeme, řešení jednoduchých úloh 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využitím prezentace </a:t>
                      </a:r>
                      <a:endParaRPr lang="cs-CZ" sz="1600" dirty="0"/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8503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Výpočet n, k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Kombinatorika a pravděpodobnost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6711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Základní vzorce a vztahy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916832"/>
                <a:ext cx="8229600" cy="4525963"/>
              </a:xfrm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>
                <a:normAutofit fontScale="62500" lnSpcReduction="20000"/>
              </a:bodyPr>
              <a:lstStyle/>
              <a:p>
                <a:pPr>
                  <a:buFont typeface="Wingdings" panose="05000000000000000000" pitchFamily="2" charset="2"/>
                  <a:buChar char="v"/>
                </a:pPr>
                <a:r>
                  <a:rPr lang="cs-CZ" b="1" u="sng" dirty="0" smtClean="0"/>
                  <a:t>Variace bez </a:t>
                </a:r>
                <a:r>
                  <a:rPr lang="cs-CZ" b="1" u="sng" dirty="0"/>
                  <a:t>opakování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cs-CZ" dirty="0"/>
                  <a:t>(n)= n.(n-1).(n-2).(n-3)….(n-k+1)</a:t>
                </a:r>
              </a:p>
              <a:p>
                <a:pPr>
                  <a:buFont typeface="Wingdings" panose="05000000000000000000" pitchFamily="2" charset="2"/>
                  <a:buChar char="v"/>
                </a:pPr>
                <a:endParaRPr lang="cs-CZ" dirty="0"/>
              </a:p>
              <a:p>
                <a:pPr>
                  <a:buFont typeface="Wingdings" panose="05000000000000000000" pitchFamily="2" charset="2"/>
                  <a:buChar char="v"/>
                </a:pPr>
                <a:r>
                  <a:rPr lang="cs-CZ" b="1" u="sng" dirty="0" smtClean="0"/>
                  <a:t>Variace s </a:t>
                </a:r>
                <a:r>
                  <a:rPr lang="cs-CZ" b="1" u="sng" dirty="0"/>
                  <a:t>opakováním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𝑉</m:t>
                        </m:r>
                        <m:r>
                          <a:rPr lang="cs-CZ" i="1">
                            <a:latin typeface="Cambria Math"/>
                          </a:rPr>
                          <m:t>´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cs-CZ" dirty="0"/>
                  <a:t>(n)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𝑘</m:t>
                        </m:r>
                      </m:sup>
                    </m:sSup>
                  </m:oMath>
                </a14:m>
                <a:endParaRPr lang="cs-CZ" dirty="0"/>
              </a:p>
              <a:p>
                <a:pPr>
                  <a:buFont typeface="Wingdings" panose="05000000000000000000" pitchFamily="2" charset="2"/>
                  <a:buChar char="v"/>
                </a:pPr>
                <a:endParaRPr lang="cs-CZ" dirty="0"/>
              </a:p>
              <a:p>
                <a:pPr>
                  <a:buFont typeface="Wingdings" panose="05000000000000000000" pitchFamily="2" charset="2"/>
                  <a:buChar char="v"/>
                </a:pPr>
                <a:r>
                  <a:rPr lang="cs-CZ" b="1" u="sng" dirty="0"/>
                  <a:t>Permutace</a:t>
                </a:r>
              </a:p>
              <a:p>
                <a:pPr marL="0" indent="0">
                  <a:buNone/>
                </a:pPr>
                <a:r>
                  <a:rPr lang="cs-CZ" dirty="0"/>
                  <a:t>V podstatě variace </a:t>
                </a:r>
                <a:r>
                  <a:rPr lang="cs-CZ" b="1" dirty="0"/>
                  <a:t>bez opakování, </a:t>
                </a:r>
                <a:r>
                  <a:rPr lang="cs-CZ" dirty="0"/>
                  <a:t>kdy vytváříme z n prvků n-</a:t>
                </a:r>
                <a:r>
                  <a:rPr lang="cs-CZ" dirty="0" err="1"/>
                  <a:t>tici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P(n)= n.(n-1).(n-2).(n-3)….</a:t>
                </a:r>
                <a:r>
                  <a:rPr lang="cs-CZ" dirty="0" smtClean="0"/>
                  <a:t>4.3.2.1= </a:t>
                </a:r>
                <a:r>
                  <a:rPr lang="cs-CZ" dirty="0"/>
                  <a:t>n!   </a:t>
                </a:r>
                <a:r>
                  <a:rPr lang="cs-CZ" dirty="0" smtClean="0"/>
                  <a:t>Faktoriál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>
                  <a:buFont typeface="Wingdings" panose="05000000000000000000" pitchFamily="2" charset="2"/>
                  <a:buChar char="v"/>
                </a:pPr>
                <a:r>
                  <a:rPr lang="cs-CZ" b="1" dirty="0"/>
                  <a:t>Permutace s opakováním</a:t>
                </a:r>
              </a:p>
              <a:p>
                <a:pPr marL="0" indent="0">
                  <a:buNone/>
                </a:pPr>
                <a:r>
                  <a:rPr lang="cs-CZ" dirty="0"/>
                  <a:t>Mezi n prvky je r prvků shodných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𝑃</m:t>
                        </m:r>
                        <m:r>
                          <a:rPr lang="cs-CZ" i="1">
                            <a:latin typeface="Cambria Math"/>
                          </a:rPr>
                          <m:t>´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cs-CZ" dirty="0"/>
                  <a:t>(n)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𝑛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𝑟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916832"/>
                <a:ext cx="8229600" cy="4525963"/>
              </a:xfr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60998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07504" y="476672"/>
            <a:ext cx="4172272" cy="5649491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cs-CZ" b="1" u="sng" dirty="0" smtClean="0"/>
              <a:t>Slovní úlohy na výpočet počtu prvků v zadané variaci</a:t>
            </a:r>
          </a:p>
          <a:p>
            <a:pPr marL="0" indent="0">
              <a:buNone/>
            </a:pPr>
            <a:endParaRPr lang="cs-CZ" b="1" u="sng" dirty="0" smtClean="0"/>
          </a:p>
          <a:p>
            <a:pPr marL="0" indent="0">
              <a:buNone/>
            </a:pPr>
            <a:r>
              <a:rPr lang="cs-CZ" dirty="0" smtClean="0"/>
              <a:t>Postup:</a:t>
            </a:r>
          </a:p>
          <a:p>
            <a:pPr marL="0" indent="0">
              <a:buNone/>
            </a:pPr>
            <a:r>
              <a:rPr lang="cs-CZ" dirty="0" smtClean="0"/>
              <a:t>1)přiřadíme ke slovní úloze příslušný vztah pro výpočet</a:t>
            </a:r>
          </a:p>
          <a:p>
            <a:pPr marL="0" indent="0">
              <a:buNone/>
            </a:pPr>
            <a:r>
              <a:rPr lang="cs-CZ" dirty="0" smtClean="0"/>
              <a:t>2)dosadíme do vztahu konkrétní zadané hodnoty</a:t>
            </a:r>
          </a:p>
          <a:p>
            <a:pPr marL="0" indent="0">
              <a:buNone/>
            </a:pPr>
            <a:r>
              <a:rPr lang="cs-CZ" dirty="0" smtClean="0"/>
              <a:t>3)Zapíšeme vztah nerovnici</a:t>
            </a:r>
          </a:p>
          <a:p>
            <a:pPr marL="0" indent="0">
              <a:buNone/>
            </a:pPr>
            <a:r>
              <a:rPr lang="cs-CZ" dirty="0" smtClean="0"/>
              <a:t>4) Doplníme hodnotu tak, abychom získali rovnici</a:t>
            </a:r>
          </a:p>
          <a:p>
            <a:pPr marL="0" indent="0">
              <a:buNone/>
            </a:pPr>
            <a:r>
              <a:rPr lang="cs-CZ" dirty="0" smtClean="0"/>
              <a:t>5) Rovnici vyřešíme</a:t>
            </a:r>
          </a:p>
          <a:p>
            <a:pPr marL="0" indent="0">
              <a:buNone/>
            </a:pPr>
            <a:r>
              <a:rPr lang="cs-CZ" dirty="0" smtClean="0"/>
              <a:t>6) Řešení dáme do logické souvislosti s úlohou (n, k mohou být pouze přirozená čísla)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572000" y="476672"/>
                <a:ext cx="4320480" cy="6120680"/>
              </a:xfrm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glow" dir="t">
                  <a:rot lat="0" lon="0" rev="4800000"/>
                </a:lightRig>
              </a:scene3d>
              <a:sp3d prstMaterial="matte">
                <a:bevelT w="127000" h="63500"/>
              </a:sp3d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>
                <a:normAutofit fontScale="85000" lnSpcReduction="10000"/>
              </a:bodyPr>
              <a:lstStyle/>
              <a:p>
                <a:pPr marL="0" indent="0">
                  <a:buNone/>
                </a:pPr>
                <a:r>
                  <a:rPr lang="cs-CZ" b="1" dirty="0" smtClean="0"/>
                  <a:t>Zvětšíme-li počet prvků o dva, zvětší se počet variací třetí třídy bez opakování o 50. Určete počet prvků.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cs-CZ" dirty="0" smtClean="0"/>
                  <a:t>(n)  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 </m:t>
                        </m:r>
                        <m:r>
                          <a:rPr lang="cs-CZ" i="1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cs-CZ" dirty="0"/>
                  <a:t>(</a:t>
                </a:r>
                <a:r>
                  <a:rPr lang="cs-CZ" dirty="0" smtClean="0"/>
                  <a:t>n+2) </a:t>
                </a:r>
                <a:endParaRPr lang="cs-CZ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/>
                  <a:t>(n) </a:t>
                </a:r>
                <a:r>
                  <a:rPr lang="cs-CZ" dirty="0" smtClean="0"/>
                  <a:t>+ 50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 </m:t>
                        </m:r>
                        <m:r>
                          <a:rPr lang="cs-CZ" i="1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/>
                  <a:t>(n+2) 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n</a:t>
                </a:r>
                <a:r>
                  <a:rPr lang="cs-CZ" dirty="0" smtClean="0"/>
                  <a:t>.(n-1) + 50 = (n+2).(n+1)</a:t>
                </a:r>
                <a:endParaRPr lang="cs-CZ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 - n + 50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 + 3n + 2</a:t>
                </a:r>
              </a:p>
              <a:p>
                <a:pPr marL="0" indent="0">
                  <a:buNone/>
                </a:pPr>
                <a:r>
                  <a:rPr lang="cs-CZ" dirty="0" smtClean="0"/>
                  <a:t>50 – 2 = 3n + n</a:t>
                </a:r>
              </a:p>
              <a:p>
                <a:pPr marL="0" indent="0">
                  <a:buNone/>
                </a:pPr>
                <a:r>
                  <a:rPr lang="cs-CZ" dirty="0" smtClean="0"/>
                  <a:t>48 = 4n       /:4</a:t>
                </a:r>
              </a:p>
              <a:p>
                <a:pPr marL="0" indent="0">
                  <a:buNone/>
                </a:pPr>
                <a:r>
                  <a:rPr lang="cs-CZ" dirty="0" smtClean="0"/>
                  <a:t>12 = n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Původní počet prvků byl 12</a:t>
                </a: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572000" y="476672"/>
                <a:ext cx="4320480" cy="6120680"/>
              </a:xfrm>
              <a:blipFill rotWithShape="1">
                <a:blip r:embed="rId2"/>
                <a:stretch>
                  <a:fillRect/>
                </a:stretch>
              </a:blipFill>
              <a:ln>
                <a:noFill/>
              </a:ln>
              <a:effectLst>
                <a:outerShdw blurRad="190500" dist="228600" dir="2700000" algn="ctr">
                  <a:srgbClr val="000000">
                    <a:alpha val="30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36624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500"/>
                            </p:stCondLst>
                            <p:childTnLst>
                              <p:par>
                                <p:cTn id="9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500"/>
                            </p:stCondLst>
                            <p:childTnLst>
                              <p:par>
                                <p:cTn id="10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000"/>
                            </p:stCondLst>
                            <p:childTnLst>
                              <p:par>
                                <p:cTn id="1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8500"/>
                            </p:stCondLst>
                            <p:childTnLst>
                              <p:par>
                                <p:cTn id="1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000"/>
                            </p:stCondLst>
                            <p:childTnLst>
                              <p:par>
                                <p:cTn id="1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3" grpId="1" build="p" animBg="1"/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323528" y="116632"/>
            <a:ext cx="8075240" cy="562074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Řešte samostatně</a:t>
            </a:r>
            <a:endParaRPr lang="cs-CZ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457200" y="980728"/>
            <a:ext cx="4042792" cy="1194147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cs-CZ" dirty="0" smtClean="0"/>
              <a:t>Zvětšíme-li počet prvků o dva, zvětší se počet variací třetí třídy bez opakování o 864. Určete původní počet prvků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ástupný symbol pro obsah 6"/>
              <p:cNvSpPr>
                <a:spLocks noGrp="1"/>
              </p:cNvSpPr>
              <p:nvPr>
                <p:ph sz="half" idx="2"/>
              </p:nvPr>
            </p:nvSpPr>
            <p:spPr>
              <a:xfrm>
                <a:off x="251520" y="2492896"/>
                <a:ext cx="4040188" cy="3951288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cs-CZ" dirty="0"/>
                  <a:t>(n)  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 </m:t>
                        </m:r>
                        <m:r>
                          <a:rPr lang="cs-CZ" i="1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cs-CZ" dirty="0"/>
                  <a:t>(n+2)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dirty="0"/>
                  <a:t>(n) + </a:t>
                </a:r>
                <a:r>
                  <a:rPr lang="cs-CZ" dirty="0" smtClean="0"/>
                  <a:t>864 </a:t>
                </a:r>
                <a:r>
                  <a:rPr lang="cs-CZ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 </m:t>
                        </m:r>
                        <m:r>
                          <a:rPr lang="cs-CZ" i="1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dirty="0"/>
                  <a:t>(n+2) </a:t>
                </a:r>
              </a:p>
              <a:p>
                <a:pPr marL="0" indent="0">
                  <a:buNone/>
                </a:pPr>
                <a:r>
                  <a:rPr lang="cs-CZ" dirty="0"/>
                  <a:t>n.(n-1</a:t>
                </a:r>
                <a:r>
                  <a:rPr lang="cs-CZ" dirty="0" smtClean="0"/>
                  <a:t>).(n-2) </a:t>
                </a:r>
                <a:r>
                  <a:rPr lang="cs-CZ" dirty="0"/>
                  <a:t>+ </a:t>
                </a:r>
                <a:r>
                  <a:rPr lang="cs-CZ" dirty="0" smtClean="0"/>
                  <a:t>864 </a:t>
                </a:r>
                <a:r>
                  <a:rPr lang="cs-CZ" dirty="0"/>
                  <a:t>= (n+2).(n+1</a:t>
                </a:r>
                <a:r>
                  <a:rPr lang="cs-CZ" dirty="0" smtClean="0"/>
                  <a:t>).n</a:t>
                </a:r>
                <a:endParaRPr lang="cs-CZ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cs-CZ" dirty="0" smtClean="0"/>
                  <a:t> - 3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/>
                  <a:t> </a:t>
                </a:r>
                <a:r>
                  <a:rPr lang="cs-CZ" dirty="0" smtClean="0"/>
                  <a:t>+2n </a:t>
                </a:r>
                <a:r>
                  <a:rPr lang="cs-CZ" dirty="0"/>
                  <a:t>+ </a:t>
                </a:r>
                <a:r>
                  <a:rPr lang="cs-CZ" dirty="0" smtClean="0"/>
                  <a:t>864 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cs-CZ" dirty="0" smtClean="0"/>
                  <a:t> +3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/>
                  <a:t> + </a:t>
                </a:r>
                <a:r>
                  <a:rPr lang="cs-CZ" dirty="0" smtClean="0"/>
                  <a:t>2n </a:t>
                </a:r>
              </a:p>
              <a:p>
                <a:pPr marL="0" indent="0">
                  <a:buNone/>
                </a:pPr>
                <a:r>
                  <a:rPr lang="cs-CZ" dirty="0" smtClean="0"/>
                  <a:t>864 = 6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       /:6</a:t>
                </a:r>
              </a:p>
              <a:p>
                <a:pPr marL="0" indent="0">
                  <a:buNone/>
                </a:pPr>
                <a:r>
                  <a:rPr lang="cs-CZ" dirty="0" smtClean="0"/>
                  <a:t>144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n 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0" i="1" smtClean="0">
                            <a:latin typeface="Cambria Math"/>
                          </a:rPr>
                          <m:t>144</m:t>
                        </m:r>
                      </m:e>
                    </m:rad>
                  </m:oMath>
                </a14:m>
                <a:r>
                  <a:rPr lang="cs-CZ" dirty="0" smtClean="0"/>
                  <a:t> = 12</a:t>
                </a:r>
              </a:p>
              <a:p>
                <a:pPr marL="0" indent="0">
                  <a:buNone/>
                </a:pPr>
                <a:r>
                  <a:rPr lang="cs-CZ" dirty="0" smtClean="0"/>
                  <a:t>Původní počet prvků byl 12</a:t>
                </a:r>
                <a:endParaRPr lang="cs-CZ" dirty="0"/>
              </a:p>
            </p:txBody>
          </p:sp>
        </mc:Choice>
        <mc:Fallback xmlns="">
          <p:sp>
            <p:nvSpPr>
              <p:cNvPr id="7" name="Zástupný symbol pro obsah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251520" y="2492896"/>
                <a:ext cx="4040188" cy="3951288"/>
              </a:xfrm>
              <a:blipFill rotWithShape="1">
                <a:blip r:embed="rId2"/>
                <a:stretch>
                  <a:fillRect l="-2262" t="-2160" r="-2112" b="-308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Zástupný symbol pro text 7"/>
          <p:cNvSpPr>
            <a:spLocks noGrp="1"/>
          </p:cNvSpPr>
          <p:nvPr>
            <p:ph type="body" sz="quarter" idx="3"/>
          </p:nvPr>
        </p:nvSpPr>
        <p:spPr>
          <a:xfrm>
            <a:off x="4644009" y="836712"/>
            <a:ext cx="4032448" cy="1338163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cs-CZ" dirty="0" smtClean="0"/>
              <a:t>Zvětšíme-li </a:t>
            </a:r>
            <a:r>
              <a:rPr lang="cs-CZ" dirty="0"/>
              <a:t>počet prvků o dva, zvětší se počet variací třetí třídy s</a:t>
            </a:r>
            <a:r>
              <a:rPr lang="cs-CZ" dirty="0" smtClean="0"/>
              <a:t> opakováním </a:t>
            </a:r>
            <a:r>
              <a:rPr lang="cs-CZ" dirty="0"/>
              <a:t>o </a:t>
            </a:r>
            <a:r>
              <a:rPr lang="cs-CZ" dirty="0" smtClean="0"/>
              <a:t>1016. Určete </a:t>
            </a:r>
            <a:r>
              <a:rPr lang="cs-CZ" dirty="0"/>
              <a:t>původní počet </a:t>
            </a:r>
            <a:r>
              <a:rPr lang="cs-CZ" dirty="0" smtClean="0"/>
              <a:t>prvků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Zástupný symbol pro obsah 8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788024" y="2420888"/>
                <a:ext cx="4041775" cy="3951288"/>
              </a:xfrm>
            </p:spPr>
            <p:txBody>
              <a:bodyPr>
                <a:normAutofit fontScale="85000" lnSpcReduction="20000"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𝑉</m:t>
                        </m:r>
                        <m:r>
                          <a:rPr lang="cs-CZ" b="0" i="1" smtClean="0">
                            <a:latin typeface="Cambria Math"/>
                          </a:rPr>
                          <m:t>´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cs-CZ" dirty="0"/>
                  <a:t>(n)  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 </m:t>
                        </m:r>
                        <m:r>
                          <a:rPr lang="cs-CZ" i="1">
                            <a:latin typeface="Cambria Math"/>
                          </a:rPr>
                          <m:t>𝑉</m:t>
                        </m:r>
                        <m:r>
                          <a:rPr lang="cs-CZ" b="0" i="1" smtClean="0">
                            <a:latin typeface="Cambria Math"/>
                          </a:rPr>
                          <m:t>´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cs-CZ" dirty="0"/>
                  <a:t>(n+2)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𝑉</m:t>
                        </m:r>
                        <m:r>
                          <a:rPr lang="cs-CZ" b="0" i="1" smtClean="0">
                            <a:latin typeface="Cambria Math"/>
                          </a:rPr>
                          <m:t>´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dirty="0"/>
                  <a:t>(n) + </a:t>
                </a:r>
                <a:r>
                  <a:rPr lang="cs-CZ" dirty="0" smtClean="0"/>
                  <a:t>1016 </a:t>
                </a:r>
                <a:r>
                  <a:rPr lang="cs-CZ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 </m:t>
                        </m:r>
                        <m:r>
                          <a:rPr lang="cs-CZ" i="1">
                            <a:latin typeface="Cambria Math"/>
                          </a:rPr>
                          <m:t>𝑉</m:t>
                        </m:r>
                        <m:r>
                          <a:rPr lang="cs-CZ" b="0" i="1" smtClean="0">
                            <a:latin typeface="Cambria Math"/>
                          </a:rPr>
                          <m:t>´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cs-CZ" dirty="0"/>
                  <a:t>(n+2)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cs-CZ" dirty="0"/>
                  <a:t> </a:t>
                </a:r>
                <a:r>
                  <a:rPr lang="cs-CZ" dirty="0" smtClean="0"/>
                  <a:t> </a:t>
                </a:r>
                <a:r>
                  <a:rPr lang="cs-CZ" dirty="0"/>
                  <a:t>+ </a:t>
                </a:r>
                <a:r>
                  <a:rPr lang="cs-CZ" dirty="0" smtClean="0"/>
                  <a:t>1016 </a:t>
                </a:r>
                <a:r>
                  <a:rPr lang="cs-CZ" dirty="0"/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(</m:t>
                        </m:r>
                        <m:r>
                          <a:rPr lang="cs-CZ" i="1">
                            <a:latin typeface="Cambria Math"/>
                          </a:rPr>
                          <m:t>𝑛</m:t>
                        </m:r>
                        <m:r>
                          <a:rPr lang="cs-CZ" b="0" i="1" smtClean="0">
                            <a:latin typeface="Cambria Math"/>
                          </a:rPr>
                          <m:t>+2)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3 </m:t>
                        </m:r>
                      </m:sup>
                    </m:sSup>
                  </m:oMath>
                </a14:m>
                <a:r>
                  <a:rPr lang="cs-CZ" dirty="0" smtClean="0"/>
                  <a:t>+ 1016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cs-CZ" dirty="0" smtClean="0"/>
                  <a:t>+ 6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+ 12n + 8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0 = </a:t>
                </a:r>
                <a:r>
                  <a:rPr lang="cs-CZ" dirty="0"/>
                  <a:t>6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 dirty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i="1" dirty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/>
                  <a:t>+ 12n </a:t>
                </a:r>
                <a:r>
                  <a:rPr lang="cs-CZ" dirty="0" smtClean="0"/>
                  <a:t>– 1008      /:6</a:t>
                </a:r>
              </a:p>
              <a:p>
                <a:pPr marL="0" indent="0">
                  <a:buNone/>
                </a:pPr>
                <a:r>
                  <a:rPr lang="cs-CZ" dirty="0" smtClean="0"/>
                  <a:t>0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+ 2n – 168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 smtClean="0">
                            <a:latin typeface="Cambria Math"/>
                          </a:rPr>
                          <m:t>−</m:t>
                        </m:r>
                        <m:r>
                          <a:rPr lang="cs-CZ" i="1" smtClean="0">
                            <a:latin typeface="Cambria Math"/>
                          </a:rPr>
                          <m:t>𝑏</m:t>
                        </m:r>
                        <m:r>
                          <a:rPr lang="cs-CZ" i="1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i="1" smtClean="0">
                                    <a:latin typeface="Cambria Math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smtClean="0">
                                <a:latin typeface="Cambria Math"/>
                              </a:rPr>
                              <m:t>−4</m:t>
                            </m:r>
                            <m:r>
                              <a:rPr lang="cs-CZ" i="1" smtClean="0">
                                <a:latin typeface="Cambria Math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cs-CZ" i="1" smtClean="0">
                            <a:latin typeface="Cambria Math"/>
                          </a:rPr>
                          <m:t>2</m:t>
                        </m:r>
                        <m:r>
                          <a:rPr lang="cs-CZ" i="1" smtClean="0">
                            <a:latin typeface="Cambria Math"/>
                          </a:rPr>
                          <m:t>𝑎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 smtClean="0">
                            <a:latin typeface="Cambria Math"/>
                          </a:rPr>
                          <m:t>−</m:t>
                        </m:r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  <m:r>
                          <a:rPr lang="cs-CZ" i="1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smtClean="0">
                                <a:latin typeface="Cambria Math"/>
                              </a:rPr>
                              <m:t>−4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.1.(−168)</m:t>
                            </m:r>
                          </m:e>
                        </m:rad>
                      </m:num>
                      <m:den>
                        <m:r>
                          <a:rPr lang="cs-CZ" i="1" smtClean="0">
                            <a:latin typeface="Cambria Math"/>
                          </a:rPr>
                          <m:t>2</m:t>
                        </m:r>
                        <m:r>
                          <a:rPr lang="cs-CZ" b="0" i="1" smtClean="0">
                            <a:latin typeface="Cambria Math"/>
                          </a:rPr>
                          <m:t>.1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 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−2+26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/>
                  <a:t> = 12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/>
                  <a:t> 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−2</m:t>
                        </m:r>
                        <m:r>
                          <a:rPr lang="cs-CZ" b="0" i="1" smtClean="0">
                            <a:latin typeface="Cambria Math"/>
                          </a:rPr>
                          <m:t>−</m:t>
                        </m:r>
                        <m:r>
                          <a:rPr lang="cs-CZ" i="1">
                            <a:latin typeface="Cambria Math"/>
                          </a:rPr>
                          <m:t>26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:r>
                  <a:rPr lang="cs-CZ" dirty="0" smtClean="0"/>
                  <a:t>-14(není přirozené číslo)</a:t>
                </a:r>
              </a:p>
              <a:p>
                <a:pPr marL="0" indent="0">
                  <a:buNone/>
                </a:pPr>
                <a:r>
                  <a:rPr lang="cs-CZ" dirty="0" smtClean="0"/>
                  <a:t>Původní počet prvků byl 12</a:t>
                </a: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9" name="Zástupný symbol pro obsah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788024" y="2420888"/>
                <a:ext cx="4041775" cy="3951288"/>
              </a:xfrm>
              <a:blipFill rotWithShape="1">
                <a:blip r:embed="rId3"/>
                <a:stretch>
                  <a:fillRect l="-1508" t="-216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1529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build="p" animBg="1"/>
      <p:bldP spid="7" grpId="0" build="allAtOnce"/>
      <p:bldP spid="8" grpId="0" build="p" animBg="1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562074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Řešte samostatně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67544" y="836712"/>
            <a:ext cx="4029844" cy="1338163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cs-CZ" dirty="0" smtClean="0"/>
              <a:t>Zmenšíme-li počet prvků o čtyři, zmenší se počet variací druhé třídy bez opakování na třetinu. Určete původní počet prvků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251520" y="2348880"/>
                <a:ext cx="4029844" cy="4350469"/>
              </a:xfrm>
            </p:spPr>
            <p:txBody>
              <a:bodyPr>
                <a:normAutofit fontScale="77500" lnSpcReduction="20000"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cs-CZ" dirty="0"/>
                  <a:t>(n)  </a:t>
                </a:r>
                <a:r>
                  <a:rPr lang="cs-CZ" dirty="0" smtClean="0"/>
                  <a:t>˃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 </m:t>
                        </m:r>
                        <m:r>
                          <a:rPr lang="cs-CZ" i="1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cs-CZ" dirty="0"/>
                  <a:t>(</a:t>
                </a:r>
                <a:r>
                  <a:rPr lang="cs-CZ" dirty="0" smtClean="0"/>
                  <a:t>n-4) </a:t>
                </a:r>
                <a:endParaRPr lang="cs-CZ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/>
                  <a:t>(n) </a:t>
                </a:r>
                <a:r>
                  <a:rPr lang="cs-CZ" dirty="0" smtClean="0"/>
                  <a:t> </a:t>
                </a:r>
                <a:r>
                  <a:rPr lang="cs-CZ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 </m:t>
                        </m:r>
                        <m:r>
                          <a:rPr lang="cs-CZ" b="0" i="1" smtClean="0">
                            <a:latin typeface="Cambria Math"/>
                          </a:rPr>
                          <m:t>3. </m:t>
                        </m:r>
                        <m:r>
                          <a:rPr lang="cs-CZ" i="1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/>
                  <a:t>(</a:t>
                </a:r>
                <a:r>
                  <a:rPr lang="cs-CZ" dirty="0" smtClean="0"/>
                  <a:t>n-4) 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n.(n-1</a:t>
                </a:r>
                <a:r>
                  <a:rPr lang="cs-CZ" dirty="0" smtClean="0"/>
                  <a:t>) </a:t>
                </a:r>
                <a:r>
                  <a:rPr lang="cs-CZ" dirty="0"/>
                  <a:t>= </a:t>
                </a:r>
                <a:r>
                  <a:rPr lang="cs-CZ" dirty="0" smtClean="0"/>
                  <a:t>3.(n-4).(n-5)</a:t>
                </a:r>
                <a:endParaRPr lang="cs-CZ" dirty="0"/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/>
                  <a:t> - n </a:t>
                </a:r>
                <a:r>
                  <a:rPr lang="cs-CZ" dirty="0" smtClean="0"/>
                  <a:t> </a:t>
                </a:r>
                <a:r>
                  <a:rPr lang="cs-CZ" dirty="0"/>
                  <a:t>= </a:t>
                </a:r>
                <a:r>
                  <a:rPr lang="cs-CZ" dirty="0" smtClean="0"/>
                  <a:t>3.(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/>
                  <a:t> </a:t>
                </a:r>
                <a:r>
                  <a:rPr lang="cs-CZ" dirty="0" smtClean="0"/>
                  <a:t>- 9n </a:t>
                </a:r>
                <a:r>
                  <a:rPr lang="cs-CZ" dirty="0"/>
                  <a:t>+ </a:t>
                </a:r>
                <a:r>
                  <a:rPr lang="cs-CZ" dirty="0" smtClean="0"/>
                  <a:t>20)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/>
                  <a:t> - n </a:t>
                </a:r>
                <a:r>
                  <a:rPr lang="cs-CZ" dirty="0" smtClean="0"/>
                  <a:t> </a:t>
                </a:r>
                <a:r>
                  <a:rPr lang="cs-CZ" dirty="0"/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  <m:r>
                          <a:rPr lang="cs-CZ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/>
                  <a:t> </a:t>
                </a:r>
                <a:r>
                  <a:rPr lang="cs-CZ" dirty="0" smtClean="0"/>
                  <a:t>- 27n </a:t>
                </a:r>
                <a:r>
                  <a:rPr lang="cs-CZ" dirty="0"/>
                  <a:t>+ </a:t>
                </a:r>
                <a:r>
                  <a:rPr lang="cs-CZ" dirty="0" smtClean="0"/>
                  <a:t>60</a:t>
                </a:r>
              </a:p>
              <a:p>
                <a:r>
                  <a:rPr lang="cs-CZ" dirty="0" smtClean="0"/>
                  <a:t>0 </a:t>
                </a:r>
                <a:r>
                  <a:rPr lang="cs-CZ" dirty="0"/>
                  <a:t>= </a:t>
                </a:r>
                <a:r>
                  <a:rPr lang="cs-CZ" dirty="0" smtClean="0"/>
                  <a:t>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/>
                  <a:t> </a:t>
                </a:r>
                <a:r>
                  <a:rPr lang="cs-CZ" dirty="0" smtClean="0"/>
                  <a:t>- 26n </a:t>
                </a:r>
                <a:r>
                  <a:rPr lang="cs-CZ" dirty="0"/>
                  <a:t>+ </a:t>
                </a:r>
                <a:r>
                  <a:rPr lang="cs-CZ" dirty="0" smtClean="0"/>
                  <a:t>60    /:2</a:t>
                </a:r>
              </a:p>
              <a:p>
                <a:pPr marL="0" indent="0">
                  <a:buNone/>
                </a:pPr>
                <a:r>
                  <a:rPr lang="cs-CZ" dirty="0" smtClean="0"/>
                  <a:t>0 </a:t>
                </a:r>
                <a:r>
                  <a:rPr lang="cs-CZ" dirty="0"/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/>
                  <a:t> </a:t>
                </a:r>
                <a:r>
                  <a:rPr lang="cs-CZ" dirty="0" smtClean="0"/>
                  <a:t>- 13n </a:t>
                </a:r>
                <a:r>
                  <a:rPr lang="cs-CZ" dirty="0"/>
                  <a:t>+ </a:t>
                </a:r>
                <a:r>
                  <a:rPr lang="cs-CZ" dirty="0" smtClean="0"/>
                  <a:t>30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1,2</m:t>
                        </m:r>
                      </m:sub>
                    </m:sSub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 smtClean="0">
                            <a:latin typeface="Cambria Math"/>
                          </a:rPr>
                          <m:t>−</m:t>
                        </m:r>
                        <m:r>
                          <a:rPr lang="cs-CZ" i="1" smtClean="0">
                            <a:latin typeface="Cambria Math"/>
                          </a:rPr>
                          <m:t>𝑏</m:t>
                        </m:r>
                        <m:r>
                          <a:rPr lang="cs-CZ" i="1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i="1" smtClean="0">
                                    <a:latin typeface="Cambria Math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smtClean="0">
                                <a:latin typeface="Cambria Math"/>
                              </a:rPr>
                              <m:t>−4</m:t>
                            </m:r>
                            <m:r>
                              <a:rPr lang="cs-CZ" i="1" smtClean="0">
                                <a:latin typeface="Cambria Math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cs-CZ" i="1" smtClean="0">
                            <a:latin typeface="Cambria Math"/>
                          </a:rPr>
                          <m:t>2</m:t>
                        </m:r>
                        <m:r>
                          <a:rPr lang="cs-CZ" i="1" smtClean="0">
                            <a:latin typeface="Cambria Math"/>
                          </a:rPr>
                          <m:t>𝑎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 smtClean="0">
                            <a:latin typeface="Cambria Math"/>
                          </a:rPr>
                          <m:t>−</m:t>
                        </m:r>
                        <m:r>
                          <a:rPr lang="cs-CZ" b="0" i="1" smtClean="0">
                            <a:latin typeface="Cambria Math"/>
                          </a:rPr>
                          <m:t>(−13)</m:t>
                        </m:r>
                        <m:r>
                          <a:rPr lang="cs-CZ" i="1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(−13)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smtClean="0">
                                <a:latin typeface="Cambria Math"/>
                              </a:rPr>
                              <m:t>−4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.1.30</m:t>
                            </m:r>
                          </m:e>
                        </m:rad>
                      </m:num>
                      <m:den>
                        <m:r>
                          <a:rPr lang="cs-CZ" i="1" smtClean="0">
                            <a:latin typeface="Cambria Math"/>
                          </a:rPr>
                          <m:t>2</m:t>
                        </m:r>
                        <m:r>
                          <a:rPr lang="cs-CZ" b="0" i="1" smtClean="0">
                            <a:latin typeface="Cambria Math"/>
                          </a:rPr>
                          <m:t>.1</m:t>
                        </m:r>
                      </m:den>
                    </m:f>
                  </m:oMath>
                </a14:m>
                <a:r>
                  <a:rPr lang="cs-CZ" dirty="0" smtClean="0"/>
                  <a:t> =</a:t>
                </a:r>
              </a:p>
              <a:p>
                <a:pPr marL="0" indent="0">
                  <a:buNone/>
                </a:pPr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13+7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/>
                  <a:t> = 10</a:t>
                </a:r>
                <a:endParaRPr lang="cs-CZ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/>
                  <a:t>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13</m:t>
                        </m:r>
                        <m:r>
                          <a:rPr lang="cs-CZ" b="0" i="1" smtClean="0">
                            <a:latin typeface="Cambria Math"/>
                          </a:rPr>
                          <m:t>−</m:t>
                        </m:r>
                        <m:r>
                          <a:rPr lang="cs-CZ" i="1">
                            <a:latin typeface="Cambria Math"/>
                          </a:rPr>
                          <m:t>7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/>
                  <a:t> = 3 (nevyhovuje! 3-4 nelze)</a:t>
                </a:r>
              </a:p>
              <a:p>
                <a:pPr marL="0" indent="0">
                  <a:buNone/>
                </a:pPr>
                <a:r>
                  <a:rPr lang="cs-CZ" dirty="0" smtClean="0"/>
                  <a:t>Původní počet prvků byl 10.</a:t>
                </a:r>
                <a:endParaRPr lang="cs-CZ" dirty="0"/>
              </a:p>
              <a:p>
                <a:endParaRPr lang="cs-CZ" dirty="0"/>
              </a:p>
              <a:p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251520" y="2348880"/>
                <a:ext cx="4029844" cy="4350469"/>
              </a:xfrm>
              <a:blipFill rotWithShape="1">
                <a:blip r:embed="rId2"/>
                <a:stretch>
                  <a:fillRect l="-1362" t="-182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9" y="836712"/>
            <a:ext cx="4042792" cy="1338163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cs-CZ" dirty="0"/>
              <a:t>Zmenšíme-li počet prvků o čtyři, zmenší se počet variací druhé třídy s</a:t>
            </a:r>
            <a:r>
              <a:rPr lang="cs-CZ" dirty="0" smtClean="0"/>
              <a:t> opakováním </a:t>
            </a:r>
            <a:r>
              <a:rPr lang="cs-CZ" dirty="0"/>
              <a:t>na </a:t>
            </a:r>
            <a:r>
              <a:rPr lang="cs-CZ" dirty="0" smtClean="0"/>
              <a:t>čtvrtinu</a:t>
            </a:r>
            <a:r>
              <a:rPr lang="cs-CZ" dirty="0"/>
              <a:t>. Určete původní počet </a:t>
            </a:r>
            <a:r>
              <a:rPr lang="cs-CZ" dirty="0" smtClean="0"/>
              <a:t>prvků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860032" y="2348880"/>
                <a:ext cx="4103439" cy="4422477"/>
              </a:xfrm>
            </p:spPr>
            <p:txBody>
              <a:bodyPr>
                <a:normAutofit fontScale="85000" lnSpcReduction="20000"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𝑉</m:t>
                        </m:r>
                        <m:r>
                          <a:rPr lang="cs-CZ" b="0" i="1" smtClean="0">
                            <a:latin typeface="Cambria Math"/>
                          </a:rPr>
                          <m:t>´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cs-CZ" dirty="0"/>
                  <a:t>(n)  ˃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 </m:t>
                        </m:r>
                        <m:r>
                          <a:rPr lang="cs-CZ" i="1">
                            <a:latin typeface="Cambria Math"/>
                          </a:rPr>
                          <m:t>𝑉</m:t>
                        </m:r>
                        <m:r>
                          <a:rPr lang="cs-CZ" b="0" i="1" smtClean="0">
                            <a:latin typeface="Cambria Math"/>
                          </a:rPr>
                          <m:t>´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cs-CZ" dirty="0"/>
                  <a:t>(n-4)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𝑉</m:t>
                        </m:r>
                        <m:r>
                          <a:rPr lang="cs-CZ" b="0" i="1" smtClean="0">
                            <a:latin typeface="Cambria Math"/>
                          </a:rPr>
                          <m:t>´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/>
                  <a:t>(n</a:t>
                </a:r>
                <a:r>
                  <a:rPr lang="cs-CZ" dirty="0" smtClean="0"/>
                  <a:t>)  </a:t>
                </a:r>
                <a:r>
                  <a:rPr lang="cs-CZ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 </m:t>
                        </m:r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  <m:r>
                          <a:rPr lang="cs-CZ" i="1">
                            <a:latin typeface="Cambria Math"/>
                          </a:rPr>
                          <m:t>. </m:t>
                        </m:r>
                        <m:r>
                          <a:rPr lang="cs-CZ" i="1">
                            <a:latin typeface="Cambria Math"/>
                          </a:rPr>
                          <m:t>𝑉</m:t>
                        </m:r>
                        <m:r>
                          <a:rPr lang="cs-CZ" b="0" i="1" smtClean="0">
                            <a:latin typeface="Cambria Math"/>
                          </a:rPr>
                          <m:t>´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/>
                  <a:t>(n-4</a:t>
                </a:r>
                <a:r>
                  <a:rPr lang="cs-CZ" dirty="0" smtClean="0"/>
                  <a:t>)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 = 4.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(</m:t>
                        </m:r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  <m:r>
                          <a:rPr lang="cs-CZ" b="0" i="1" smtClean="0">
                            <a:latin typeface="Cambria Math"/>
                          </a:rPr>
                          <m:t>−4)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/>
                  <a:t> = 4</a:t>
                </a:r>
                <a:r>
                  <a:rPr lang="cs-CZ" dirty="0" smtClean="0"/>
                  <a:t>.(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- 8n + 16)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/>
                  <a:t> = </a:t>
                </a:r>
                <a:r>
                  <a:rPr lang="cs-CZ" dirty="0" smtClean="0"/>
                  <a:t>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- 32n + 64</a:t>
                </a:r>
              </a:p>
              <a:p>
                <a:pPr marL="0" indent="0">
                  <a:buNone/>
                </a:pPr>
                <a:r>
                  <a:rPr lang="cs-CZ" dirty="0" smtClean="0"/>
                  <a:t>0 = 3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- 32n + 64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1,2</m:t>
                        </m:r>
                      </m:sub>
                    </m:sSub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−</m:t>
                        </m:r>
                        <m:r>
                          <a:rPr lang="cs-CZ" i="1">
                            <a:latin typeface="Cambria Math"/>
                          </a:rPr>
                          <m:t>𝑏</m:t>
                        </m:r>
                        <m:r>
                          <a:rPr lang="cs-CZ" i="1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i="1">
                                    <a:latin typeface="Cambria Math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cs-CZ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>
                                <a:latin typeface="Cambria Math"/>
                              </a:rPr>
                              <m:t>−4</m:t>
                            </m:r>
                            <m:r>
                              <a:rPr lang="cs-CZ" i="1">
                                <a:latin typeface="Cambria Math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cs-CZ" i="1">
                            <a:latin typeface="Cambria Math"/>
                          </a:rPr>
                          <m:t>2</m:t>
                        </m:r>
                        <m:r>
                          <a:rPr lang="cs-CZ" i="1">
                            <a:latin typeface="Cambria Math"/>
                          </a:rPr>
                          <m:t>𝑎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−(−</m:t>
                        </m:r>
                        <m:r>
                          <a:rPr lang="cs-CZ" b="0" i="1" smtClean="0">
                            <a:latin typeface="Cambria Math"/>
                          </a:rPr>
                          <m:t>32</m:t>
                        </m:r>
                        <m:r>
                          <a:rPr lang="cs-CZ" i="1">
                            <a:latin typeface="Cambria Math"/>
                          </a:rPr>
                          <m:t>)±</m:t>
                        </m:r>
                        <m:rad>
                          <m:radPr>
                            <m:degHide m:val="on"/>
                            <m:ctrlPr>
                              <a:rPr lang="cs-CZ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i="1">
                                    <a:latin typeface="Cambria Math"/>
                                  </a:rPr>
                                  <m:t>(−</m:t>
                                </m:r>
                                <m:r>
                                  <a:rPr lang="cs-CZ" b="0" i="1" smtClean="0">
                                    <a:latin typeface="Cambria Math"/>
                                  </a:rPr>
                                  <m:t>32</m:t>
                                </m:r>
                                <m:r>
                                  <a:rPr lang="cs-CZ" i="1">
                                    <a:latin typeface="Cambria Math"/>
                                  </a:rPr>
                                  <m:t>)</m:t>
                                </m:r>
                              </m:e>
                              <m:sup>
                                <m:r>
                                  <a:rPr lang="cs-CZ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>
                                <a:latin typeface="Cambria Math"/>
                              </a:rPr>
                              <m:t>−4.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3</m:t>
                            </m:r>
                            <m:r>
                              <a:rPr lang="cs-CZ" i="1">
                                <a:latin typeface="Cambria Math"/>
                              </a:rPr>
                              <m:t>.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64</m:t>
                            </m:r>
                          </m:e>
                        </m:rad>
                      </m:num>
                      <m:den>
                        <m:r>
                          <a:rPr lang="cs-CZ" i="1">
                            <a:latin typeface="Cambria Math"/>
                          </a:rPr>
                          <m:t>2.</m:t>
                        </m:r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cs-CZ" dirty="0"/>
                  <a:t> =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/>
                  <a:t>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32</m:t>
                        </m:r>
                        <m:r>
                          <a:rPr lang="cs-CZ" i="1">
                            <a:latin typeface="Cambria Math"/>
                          </a:rPr>
                          <m:t>+</m:t>
                        </m:r>
                        <m:r>
                          <a:rPr lang="cs-CZ" b="0" i="1" smtClean="0">
                            <a:latin typeface="Cambria Math"/>
                          </a:rPr>
                          <m:t>16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r>
                  <a:rPr lang="cs-CZ" dirty="0"/>
                  <a:t> = 8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/>
                  <a:t>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32</m:t>
                        </m:r>
                        <m:r>
                          <a:rPr lang="cs-CZ" i="1">
                            <a:latin typeface="Cambria Math"/>
                          </a:rPr>
                          <m:t>−</m:t>
                        </m:r>
                        <m:r>
                          <a:rPr lang="cs-CZ" b="0" i="1" smtClean="0">
                            <a:latin typeface="Cambria Math"/>
                          </a:rPr>
                          <m:t>16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8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cs-CZ" dirty="0" smtClean="0"/>
                  <a:t> </a:t>
                </a:r>
                <a:r>
                  <a:rPr lang="cs-CZ" dirty="0"/>
                  <a:t>(</a:t>
                </a:r>
                <a:r>
                  <a:rPr lang="cs-CZ" dirty="0" smtClean="0"/>
                  <a:t>nevyhovuje, není přirozené číslo)</a:t>
                </a:r>
              </a:p>
              <a:p>
                <a:pPr marL="0" indent="0">
                  <a:buNone/>
                </a:pPr>
                <a:r>
                  <a:rPr lang="cs-CZ" dirty="0" smtClean="0"/>
                  <a:t>Původní počet prvků byl 8.</a:t>
                </a:r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860032" y="2348880"/>
                <a:ext cx="4103439" cy="4422477"/>
              </a:xfrm>
              <a:blipFill rotWithShape="1">
                <a:blip r:embed="rId3"/>
                <a:stretch>
                  <a:fillRect l="-1486" t="-192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11419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  <p:bldP spid="4" grpId="0"/>
      <p:bldP spid="5" grpId="0" build="p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634082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Řešte samostatně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79512" y="1196752"/>
            <a:ext cx="4029844" cy="1266155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Z kolika prvků je vytvořeno 420 variací druhé třídy bez opakování?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251520" y="2564904"/>
                <a:ext cx="4040188" cy="3951288"/>
              </a:xfrm>
            </p:spPr>
            <p:txBody>
              <a:bodyPr>
                <a:normAutofit fontScale="85000" lnSpcReduction="20000"/>
              </a:bodyPr>
              <a:lstStyle/>
              <a:p>
                <a:pPr marL="0" indent="0">
                  <a:buNone/>
                </a:pPr>
                <a:endParaRPr lang="cs-CZ" i="1" dirty="0" smtClean="0">
                  <a:latin typeface="Cambria Math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(n) = 420</a:t>
                </a:r>
              </a:p>
              <a:p>
                <a:pPr marL="0" indent="0">
                  <a:buNone/>
                </a:pPr>
                <a:r>
                  <a:rPr lang="cs-CZ" dirty="0"/>
                  <a:t>n</a:t>
                </a:r>
                <a:r>
                  <a:rPr lang="cs-CZ" dirty="0" smtClean="0"/>
                  <a:t>.(n-1) = 420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- n – 420 = 0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1,2</m:t>
                        </m:r>
                      </m:sub>
                    </m:sSub>
                  </m:oMath>
                </a14:m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 dirty="0" smtClean="0">
                            <a:latin typeface="Cambria Math"/>
                          </a:rPr>
                          <m:t>−</m:t>
                        </m:r>
                        <m:r>
                          <a:rPr lang="cs-CZ" i="1" dirty="0" smtClean="0">
                            <a:latin typeface="Cambria Math"/>
                          </a:rPr>
                          <m:t>𝑏</m:t>
                        </m:r>
                        <m:r>
                          <a:rPr lang="cs-CZ" i="1" dirty="0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dirty="0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i="1" dirty="0" smtClean="0">
                                    <a:latin typeface="Cambria Math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cs-CZ" i="1" dirty="0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dirty="0" smtClean="0">
                                <a:latin typeface="Cambria Math"/>
                              </a:rPr>
                              <m:t>−4</m:t>
                            </m:r>
                            <m:r>
                              <a:rPr lang="cs-CZ" i="1" dirty="0" smtClean="0">
                                <a:latin typeface="Cambria Math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cs-CZ" i="1" dirty="0" smtClean="0">
                            <a:latin typeface="Cambria Math"/>
                          </a:rPr>
                          <m:t>2</m:t>
                        </m:r>
                        <m:r>
                          <a:rPr lang="cs-CZ" i="1" dirty="0" smtClean="0">
                            <a:latin typeface="Cambria Math"/>
                          </a:rPr>
                          <m:t>𝑎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 smtClean="0">
                            <a:latin typeface="Cambria Math"/>
                          </a:rPr>
                          <m:t>−</m:t>
                        </m:r>
                        <m:r>
                          <a:rPr lang="cs-CZ" b="0" i="1" smtClean="0">
                            <a:latin typeface="Cambria Math"/>
                          </a:rPr>
                          <m:t>(−1)</m:t>
                        </m:r>
                        <m:r>
                          <a:rPr lang="cs-CZ" i="1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smtClean="0">
                                    <a:latin typeface="Cambria Math"/>
                                  </a:rPr>
                                  <m:t>(−1)</m:t>
                                </m:r>
                              </m:e>
                              <m:sup>
                                <m:r>
                                  <a:rPr lang="cs-CZ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smtClean="0">
                                <a:latin typeface="Cambria Math"/>
                              </a:rPr>
                              <m:t>−4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.1.(−420)</m:t>
                            </m:r>
                          </m:e>
                        </m:rad>
                      </m:num>
                      <m:den>
                        <m:r>
                          <a:rPr lang="cs-CZ" i="1" smtClean="0">
                            <a:latin typeface="Cambria Math"/>
                          </a:rPr>
                          <m:t>2</m:t>
                        </m:r>
                        <m:r>
                          <a:rPr lang="cs-CZ" b="0" i="1" smtClean="0">
                            <a:latin typeface="Cambria Math"/>
                          </a:rPr>
                          <m:t>.1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/>
                  <a:t>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1+</m:t>
                        </m:r>
                        <m:r>
                          <a:rPr lang="cs-CZ" b="0" i="1" smtClean="0">
                            <a:latin typeface="Cambria Math"/>
                          </a:rPr>
                          <m:t>41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:r>
                  <a:rPr lang="cs-CZ" dirty="0" smtClean="0"/>
                  <a:t>21</a:t>
                </a:r>
                <a:endParaRPr lang="cs-CZ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𝑛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/>
                  <a:t>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1−</m:t>
                        </m:r>
                        <m:r>
                          <a:rPr lang="cs-CZ" b="0" i="1" smtClean="0">
                            <a:latin typeface="Cambria Math"/>
                          </a:rPr>
                          <m:t>41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:r>
                  <a:rPr lang="cs-CZ" dirty="0" smtClean="0"/>
                  <a:t>- 20 </a:t>
                </a:r>
                <a:r>
                  <a:rPr lang="cs-CZ" dirty="0"/>
                  <a:t>(</a:t>
                </a:r>
                <a:r>
                  <a:rPr lang="cs-CZ" dirty="0" smtClean="0"/>
                  <a:t>nevyhovuje, není přirozené číslo)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Původní počet prvků byl </a:t>
                </a:r>
                <a:r>
                  <a:rPr lang="cs-CZ" dirty="0" smtClean="0"/>
                  <a:t>21.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 </a:t>
                </a: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251520" y="2564904"/>
                <a:ext cx="4040188" cy="3951288"/>
              </a:xfrm>
              <a:blipFill rotWithShape="1">
                <a:blip r:embed="rId2"/>
                <a:stretch>
                  <a:fillRect l="-150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932040" y="1124744"/>
            <a:ext cx="3970784" cy="1266155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Z kolika prvků je vytvořeno 5040 permutací bez opakování?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860032" y="2492896"/>
            <a:ext cx="4041775" cy="395128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cs-CZ" dirty="0" smtClean="0"/>
              <a:t>P(n) = 5040</a:t>
            </a:r>
          </a:p>
          <a:p>
            <a:pPr marL="0" indent="0">
              <a:buNone/>
            </a:pPr>
            <a:r>
              <a:rPr lang="cs-CZ" dirty="0" smtClean="0"/>
              <a:t>n! = 5040</a:t>
            </a:r>
          </a:p>
          <a:p>
            <a:pPr marL="0" indent="0">
              <a:buNone/>
            </a:pPr>
            <a:r>
              <a:rPr lang="cs-CZ" dirty="0" smtClean="0"/>
              <a:t>n = 7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Výsledek získáme a) postupným zpětným násobením čísel faktoriálu se sledováním hodnot , tedy 1.2.3.4.5.6.7, až získáme zadanou hodnotu</a:t>
            </a:r>
          </a:p>
          <a:p>
            <a:pPr marL="0" indent="0">
              <a:buNone/>
            </a:pPr>
            <a:r>
              <a:rPr lang="cs-CZ" dirty="0" smtClean="0"/>
              <a:t>b) použijeme tabulky a v nich vyhledáme zadanou hodnotu a k ní přiřazené číslo 7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Permutace jsme tvořili ze 7 prvků.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465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  <p:bldP spid="4" grpId="0"/>
      <p:bldP spid="5" grpId="0" build="p" animBg="1"/>
      <p:bldP spid="6" grpId="0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1230</Words>
  <Application>Microsoft Office PowerPoint</Application>
  <PresentationFormat>Předvádění na obrazovce (4:3)</PresentationFormat>
  <Paragraphs>123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Prezentace aplikace PowerPoint</vt:lpstr>
      <vt:lpstr>Výpočet n, k</vt:lpstr>
      <vt:lpstr>Základní vzorce a vztahy</vt:lpstr>
      <vt:lpstr>Prezentace aplikace PowerPoint</vt:lpstr>
      <vt:lpstr>Řešte samostatně</vt:lpstr>
      <vt:lpstr>Řešte samostatně</vt:lpstr>
      <vt:lpstr>Řešte samostatně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Jiřina Rychtářová</dc:creator>
  <cp:lastModifiedBy>Admin</cp:lastModifiedBy>
  <cp:revision>14</cp:revision>
  <dcterms:created xsi:type="dcterms:W3CDTF">2014-04-26T23:02:24Z</dcterms:created>
  <dcterms:modified xsi:type="dcterms:W3CDTF">2014-10-05T20:07:19Z</dcterms:modified>
</cp:coreProperties>
</file>