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59" r:id="rId6"/>
    <p:sldId id="262" r:id="rId7"/>
    <p:sldId id="264" r:id="rId8"/>
    <p:sldId id="265" r:id="rId9"/>
    <p:sldId id="266" r:id="rId10"/>
    <p:sldId id="267" r:id="rId11"/>
    <p:sldId id="260" r:id="rId12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0" autoAdjust="0"/>
    <p:restoredTop sz="94660"/>
  </p:normalViewPr>
  <p:slideViewPr>
    <p:cSldViewPr snapToGrid="0">
      <p:cViewPr varScale="1">
        <p:scale>
          <a:sx n="50" d="100"/>
          <a:sy n="50" d="100"/>
        </p:scale>
        <p:origin x="-538" y="-10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595350-4403-4BE3-8E14-AA7860C3F900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19DDFEFE-F06D-40DF-B7EF-66F267C79C45}">
      <dgm:prSet/>
      <dgm:spPr/>
      <dgm:t>
        <a:bodyPr/>
        <a:lstStyle/>
        <a:p>
          <a:pPr rtl="0"/>
          <a:r>
            <a:rPr lang="cs-CZ" dirty="0" smtClean="0"/>
            <a:t>Kontrolní </a:t>
          </a:r>
          <a:r>
            <a:rPr lang="cs-CZ" dirty="0" smtClean="0"/>
            <a:t>činnost využívána manažery na všech úrovních řízení, kteří potřebují kontrolovat práci svých zaměstnanců</a:t>
          </a:r>
          <a:endParaRPr lang="cs-CZ" dirty="0"/>
        </a:p>
      </dgm:t>
    </dgm:pt>
    <dgm:pt modelId="{7ECE79B1-1A16-420D-A9AF-961A17064835}" type="parTrans" cxnId="{5E286052-B00D-42E1-8443-84DFE94A7BDB}">
      <dgm:prSet/>
      <dgm:spPr/>
      <dgm:t>
        <a:bodyPr/>
        <a:lstStyle/>
        <a:p>
          <a:endParaRPr lang="cs-CZ"/>
        </a:p>
      </dgm:t>
    </dgm:pt>
    <dgm:pt modelId="{6186494B-9D58-48D0-861F-BE2112FB650C}" type="sibTrans" cxnId="{5E286052-B00D-42E1-8443-84DFE94A7BDB}">
      <dgm:prSet/>
      <dgm:spPr/>
      <dgm:t>
        <a:bodyPr/>
        <a:lstStyle/>
        <a:p>
          <a:endParaRPr lang="cs-CZ"/>
        </a:p>
      </dgm:t>
    </dgm:pt>
    <dgm:pt modelId="{A62BE8C1-651B-4490-92E6-6657F3276695}">
      <dgm:prSet/>
      <dgm:spPr/>
      <dgm:t>
        <a:bodyPr/>
        <a:lstStyle/>
        <a:p>
          <a:pPr rtl="0"/>
          <a:r>
            <a:rPr lang="cs-CZ" smtClean="0"/>
            <a:t>Určitá forma zpětné vazby, jejichž prostřednictvím získávají manažeři objektivní představu o řízené realitě (např. o plnění plánů, práci zaměstnanců, apod.)</a:t>
          </a:r>
          <a:endParaRPr lang="cs-CZ"/>
        </a:p>
      </dgm:t>
    </dgm:pt>
    <dgm:pt modelId="{7D326474-A372-4CC3-A7EB-2F6703EC00EF}" type="parTrans" cxnId="{92B1768B-4493-4EAF-A85E-E96FA58E13C9}">
      <dgm:prSet/>
      <dgm:spPr/>
      <dgm:t>
        <a:bodyPr/>
        <a:lstStyle/>
        <a:p>
          <a:endParaRPr lang="cs-CZ"/>
        </a:p>
      </dgm:t>
    </dgm:pt>
    <dgm:pt modelId="{6B478DD5-80BC-4120-92A9-2BC59B5A3622}" type="sibTrans" cxnId="{92B1768B-4493-4EAF-A85E-E96FA58E13C9}">
      <dgm:prSet/>
      <dgm:spPr/>
      <dgm:t>
        <a:bodyPr/>
        <a:lstStyle/>
        <a:p>
          <a:endParaRPr lang="cs-CZ"/>
        </a:p>
      </dgm:t>
    </dgm:pt>
    <dgm:pt modelId="{773C0FA6-7454-4164-8A09-7B91AC7A3BC8}" type="pres">
      <dgm:prSet presAssocID="{64595350-4403-4BE3-8E14-AA7860C3F900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DF59E6B-8BEA-439E-ACE7-DEA7968FFB19}" type="pres">
      <dgm:prSet presAssocID="{64595350-4403-4BE3-8E14-AA7860C3F900}" presName="arrow" presStyleLbl="bgShp" presStyleIdx="0" presStyleCnt="1"/>
      <dgm:spPr/>
    </dgm:pt>
    <dgm:pt modelId="{8C6DA0E0-18D7-46C5-AF5E-665C302F9595}" type="pres">
      <dgm:prSet presAssocID="{64595350-4403-4BE3-8E14-AA7860C3F900}" presName="linearProcess" presStyleCnt="0"/>
      <dgm:spPr/>
    </dgm:pt>
    <dgm:pt modelId="{3061657C-A827-4670-A29F-404DB34DF689}" type="pres">
      <dgm:prSet presAssocID="{19DDFEFE-F06D-40DF-B7EF-66F267C79C45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28969A8-5132-49FE-9F1B-D1D95257AEE7}" type="pres">
      <dgm:prSet presAssocID="{6186494B-9D58-48D0-861F-BE2112FB650C}" presName="sibTrans" presStyleCnt="0"/>
      <dgm:spPr/>
    </dgm:pt>
    <dgm:pt modelId="{2986F430-2B15-496A-AFDC-DBA629BA9666}" type="pres">
      <dgm:prSet presAssocID="{A62BE8C1-651B-4490-92E6-6657F3276695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B81FA47F-7EBA-40C5-A202-4EED06E0F248}" type="presOf" srcId="{64595350-4403-4BE3-8E14-AA7860C3F900}" destId="{773C0FA6-7454-4164-8A09-7B91AC7A3BC8}" srcOrd="0" destOrd="0" presId="urn:microsoft.com/office/officeart/2005/8/layout/hProcess9"/>
    <dgm:cxn modelId="{A982F650-68B0-441E-B8D4-EEE16E11BAF9}" type="presOf" srcId="{19DDFEFE-F06D-40DF-B7EF-66F267C79C45}" destId="{3061657C-A827-4670-A29F-404DB34DF689}" srcOrd="0" destOrd="0" presId="urn:microsoft.com/office/officeart/2005/8/layout/hProcess9"/>
    <dgm:cxn modelId="{5E286052-B00D-42E1-8443-84DFE94A7BDB}" srcId="{64595350-4403-4BE3-8E14-AA7860C3F900}" destId="{19DDFEFE-F06D-40DF-B7EF-66F267C79C45}" srcOrd="0" destOrd="0" parTransId="{7ECE79B1-1A16-420D-A9AF-961A17064835}" sibTransId="{6186494B-9D58-48D0-861F-BE2112FB650C}"/>
    <dgm:cxn modelId="{92B1768B-4493-4EAF-A85E-E96FA58E13C9}" srcId="{64595350-4403-4BE3-8E14-AA7860C3F900}" destId="{A62BE8C1-651B-4490-92E6-6657F3276695}" srcOrd="1" destOrd="0" parTransId="{7D326474-A372-4CC3-A7EB-2F6703EC00EF}" sibTransId="{6B478DD5-80BC-4120-92A9-2BC59B5A3622}"/>
    <dgm:cxn modelId="{9B02188F-BD91-4CB8-AD31-493644A5974B}" type="presOf" srcId="{A62BE8C1-651B-4490-92E6-6657F3276695}" destId="{2986F430-2B15-496A-AFDC-DBA629BA9666}" srcOrd="0" destOrd="0" presId="urn:microsoft.com/office/officeart/2005/8/layout/hProcess9"/>
    <dgm:cxn modelId="{31A2A369-4139-48FE-AF71-0E5845356F95}" type="presParOf" srcId="{773C0FA6-7454-4164-8A09-7B91AC7A3BC8}" destId="{DDF59E6B-8BEA-439E-ACE7-DEA7968FFB19}" srcOrd="0" destOrd="0" presId="urn:microsoft.com/office/officeart/2005/8/layout/hProcess9"/>
    <dgm:cxn modelId="{C62CDA29-3C54-419D-9FA8-65A8D1703DB2}" type="presParOf" srcId="{773C0FA6-7454-4164-8A09-7B91AC7A3BC8}" destId="{8C6DA0E0-18D7-46C5-AF5E-665C302F9595}" srcOrd="1" destOrd="0" presId="urn:microsoft.com/office/officeart/2005/8/layout/hProcess9"/>
    <dgm:cxn modelId="{4BCE168E-DA3A-4208-BF2E-721F050A9273}" type="presParOf" srcId="{8C6DA0E0-18D7-46C5-AF5E-665C302F9595}" destId="{3061657C-A827-4670-A29F-404DB34DF689}" srcOrd="0" destOrd="0" presId="urn:microsoft.com/office/officeart/2005/8/layout/hProcess9"/>
    <dgm:cxn modelId="{6CB30495-02BC-4518-A416-7A6FA9A7B79D}" type="presParOf" srcId="{8C6DA0E0-18D7-46C5-AF5E-665C302F9595}" destId="{628969A8-5132-49FE-9F1B-D1D95257AEE7}" srcOrd="1" destOrd="0" presId="urn:microsoft.com/office/officeart/2005/8/layout/hProcess9"/>
    <dgm:cxn modelId="{5CD63314-7307-410C-9192-537CED7290BC}" type="presParOf" srcId="{8C6DA0E0-18D7-46C5-AF5E-665C302F9595}" destId="{2986F430-2B15-496A-AFDC-DBA629BA9666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E66FB0-34C1-4A5D-B9B7-766313986FE8}" type="doc">
      <dgm:prSet loTypeId="urn:microsoft.com/office/officeart/2005/8/layout/process1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997F6024-9510-4E75-BE4D-0CD48B652197}">
      <dgm:prSet/>
      <dgm:spPr/>
      <dgm:t>
        <a:bodyPr/>
        <a:lstStyle/>
        <a:p>
          <a:pPr rtl="0"/>
          <a:r>
            <a:rPr lang="cs-CZ" dirty="0" smtClean="0"/>
            <a:t>Kontrola je soustavné kritické hodnocení jevů </a:t>
          </a:r>
          <a:r>
            <a:rPr lang="cs-CZ" dirty="0" smtClean="0"/>
            <a:t/>
          </a:r>
          <a:br>
            <a:rPr lang="cs-CZ" dirty="0" smtClean="0"/>
          </a:br>
          <a:r>
            <a:rPr lang="cs-CZ" dirty="0" smtClean="0"/>
            <a:t>a </a:t>
          </a:r>
          <a:r>
            <a:rPr lang="cs-CZ" dirty="0" smtClean="0"/>
            <a:t>procesů již nastalých, nastávajících nebo budoucích s cílem přispět k dynamické rovnováze kontrolovaného systému nebo jeho částí. </a:t>
          </a:r>
          <a:endParaRPr lang="cs-CZ" dirty="0"/>
        </a:p>
      </dgm:t>
    </dgm:pt>
    <dgm:pt modelId="{50FAD0E6-7508-45C3-9876-648783115A8D}" type="parTrans" cxnId="{340B89A6-F22D-45C1-A1B8-A6E3D8FF1AAA}">
      <dgm:prSet/>
      <dgm:spPr/>
      <dgm:t>
        <a:bodyPr/>
        <a:lstStyle/>
        <a:p>
          <a:endParaRPr lang="cs-CZ"/>
        </a:p>
      </dgm:t>
    </dgm:pt>
    <dgm:pt modelId="{910FFD97-A551-4617-9346-4A572CD1C60F}" type="sibTrans" cxnId="{340B89A6-F22D-45C1-A1B8-A6E3D8FF1AAA}">
      <dgm:prSet/>
      <dgm:spPr/>
      <dgm:t>
        <a:bodyPr/>
        <a:lstStyle/>
        <a:p>
          <a:endParaRPr lang="cs-CZ"/>
        </a:p>
      </dgm:t>
    </dgm:pt>
    <dgm:pt modelId="{95C7D6F4-B06C-4A2C-A22C-D8288726B9B0}">
      <dgm:prSet/>
      <dgm:spPr/>
      <dgm:t>
        <a:bodyPr/>
        <a:lstStyle/>
        <a:p>
          <a:pPr rtl="0"/>
          <a:r>
            <a:rPr lang="cs-CZ" smtClean="0"/>
            <a:t>Kontrola je úzce spjata s plánovací činností s plánem. </a:t>
          </a:r>
          <a:endParaRPr lang="cs-CZ"/>
        </a:p>
      </dgm:t>
    </dgm:pt>
    <dgm:pt modelId="{CA073916-A36C-4FB1-9B33-2B00BBCAD46A}" type="parTrans" cxnId="{FB16FD48-D4D7-41D6-A93A-BE4D37169A87}">
      <dgm:prSet/>
      <dgm:spPr/>
      <dgm:t>
        <a:bodyPr/>
        <a:lstStyle/>
        <a:p>
          <a:endParaRPr lang="cs-CZ"/>
        </a:p>
      </dgm:t>
    </dgm:pt>
    <dgm:pt modelId="{C4A760F6-4455-4702-B99F-2C2D2DD77D0C}" type="sibTrans" cxnId="{FB16FD48-D4D7-41D6-A93A-BE4D37169A87}">
      <dgm:prSet/>
      <dgm:spPr/>
      <dgm:t>
        <a:bodyPr/>
        <a:lstStyle/>
        <a:p>
          <a:endParaRPr lang="cs-CZ"/>
        </a:p>
      </dgm:t>
    </dgm:pt>
    <dgm:pt modelId="{04EB8095-C390-4E4B-B521-22CF004CC8C6}">
      <dgm:prSet/>
      <dgm:spPr/>
      <dgm:t>
        <a:bodyPr/>
        <a:lstStyle/>
        <a:p>
          <a:pPr rtl="0"/>
          <a:r>
            <a:rPr lang="cs-CZ" smtClean="0"/>
            <a:t>Kontrolní činnost je nedílnou součástí manažerských činností na všech stupních řízení. </a:t>
          </a:r>
          <a:endParaRPr lang="cs-CZ"/>
        </a:p>
      </dgm:t>
    </dgm:pt>
    <dgm:pt modelId="{9876E0E7-0720-4E95-B33D-F092303566FE}" type="parTrans" cxnId="{E75B14F6-956D-4B97-A3DB-3BD03E5AE383}">
      <dgm:prSet/>
      <dgm:spPr/>
      <dgm:t>
        <a:bodyPr/>
        <a:lstStyle/>
        <a:p>
          <a:endParaRPr lang="cs-CZ"/>
        </a:p>
      </dgm:t>
    </dgm:pt>
    <dgm:pt modelId="{6CFF4B42-F14D-4E4B-B514-E6635A7CD547}" type="sibTrans" cxnId="{E75B14F6-956D-4B97-A3DB-3BD03E5AE383}">
      <dgm:prSet/>
      <dgm:spPr/>
      <dgm:t>
        <a:bodyPr/>
        <a:lstStyle/>
        <a:p>
          <a:endParaRPr lang="cs-CZ"/>
        </a:p>
      </dgm:t>
    </dgm:pt>
    <dgm:pt modelId="{757757A0-C170-453A-B5C5-0850253F0F3A}" type="pres">
      <dgm:prSet presAssocID="{9BE66FB0-34C1-4A5D-B9B7-766313986FE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6663FBA-6F35-48A6-990B-5A17B8DDD011}" type="pres">
      <dgm:prSet presAssocID="{997F6024-9510-4E75-BE4D-0CD48B65219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44EC26A-49BB-48D4-9688-5F5FA9BA614B}" type="pres">
      <dgm:prSet presAssocID="{910FFD97-A551-4617-9346-4A572CD1C60F}" presName="sibTrans" presStyleLbl="sibTrans2D1" presStyleIdx="0" presStyleCnt="2"/>
      <dgm:spPr/>
      <dgm:t>
        <a:bodyPr/>
        <a:lstStyle/>
        <a:p>
          <a:endParaRPr lang="cs-CZ"/>
        </a:p>
      </dgm:t>
    </dgm:pt>
    <dgm:pt modelId="{8B5A97EF-63DB-4A6A-A7D7-59DC2EBEA13D}" type="pres">
      <dgm:prSet presAssocID="{910FFD97-A551-4617-9346-4A572CD1C60F}" presName="connectorText" presStyleLbl="sibTrans2D1" presStyleIdx="0" presStyleCnt="2"/>
      <dgm:spPr/>
      <dgm:t>
        <a:bodyPr/>
        <a:lstStyle/>
        <a:p>
          <a:endParaRPr lang="cs-CZ"/>
        </a:p>
      </dgm:t>
    </dgm:pt>
    <dgm:pt modelId="{C5A9EBD2-9FE0-49C8-9A15-A4F91E0EA488}" type="pres">
      <dgm:prSet presAssocID="{95C7D6F4-B06C-4A2C-A22C-D8288726B9B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8A95465-27BC-49F3-9299-06DE421F5A0F}" type="pres">
      <dgm:prSet presAssocID="{C4A760F6-4455-4702-B99F-2C2D2DD77D0C}" presName="sibTrans" presStyleLbl="sibTrans2D1" presStyleIdx="1" presStyleCnt="2"/>
      <dgm:spPr/>
      <dgm:t>
        <a:bodyPr/>
        <a:lstStyle/>
        <a:p>
          <a:endParaRPr lang="cs-CZ"/>
        </a:p>
      </dgm:t>
    </dgm:pt>
    <dgm:pt modelId="{7585EC9D-4572-4E0E-8CED-D2D2CE6E8D0F}" type="pres">
      <dgm:prSet presAssocID="{C4A760F6-4455-4702-B99F-2C2D2DD77D0C}" presName="connectorText" presStyleLbl="sibTrans2D1" presStyleIdx="1" presStyleCnt="2"/>
      <dgm:spPr/>
      <dgm:t>
        <a:bodyPr/>
        <a:lstStyle/>
        <a:p>
          <a:endParaRPr lang="cs-CZ"/>
        </a:p>
      </dgm:t>
    </dgm:pt>
    <dgm:pt modelId="{8A90EB09-6EB8-4A58-A6D4-2A3AA800579D}" type="pres">
      <dgm:prSet presAssocID="{04EB8095-C390-4E4B-B521-22CF004CC8C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D4B6ADFF-4215-4EA8-8F8D-831A03F70A0B}" type="presOf" srcId="{95C7D6F4-B06C-4A2C-A22C-D8288726B9B0}" destId="{C5A9EBD2-9FE0-49C8-9A15-A4F91E0EA488}" srcOrd="0" destOrd="0" presId="urn:microsoft.com/office/officeart/2005/8/layout/process1"/>
    <dgm:cxn modelId="{BD035F84-71C8-47DE-A290-6A24A17C426B}" type="presOf" srcId="{C4A760F6-4455-4702-B99F-2C2D2DD77D0C}" destId="{68A95465-27BC-49F3-9299-06DE421F5A0F}" srcOrd="0" destOrd="0" presId="urn:microsoft.com/office/officeart/2005/8/layout/process1"/>
    <dgm:cxn modelId="{FBA7D090-7A3C-4E04-8BC6-C3C05C4B894D}" type="presOf" srcId="{04EB8095-C390-4E4B-B521-22CF004CC8C6}" destId="{8A90EB09-6EB8-4A58-A6D4-2A3AA800579D}" srcOrd="0" destOrd="0" presId="urn:microsoft.com/office/officeart/2005/8/layout/process1"/>
    <dgm:cxn modelId="{362527C5-8B11-4235-A4DF-31261399F373}" type="presOf" srcId="{9BE66FB0-34C1-4A5D-B9B7-766313986FE8}" destId="{757757A0-C170-453A-B5C5-0850253F0F3A}" srcOrd="0" destOrd="0" presId="urn:microsoft.com/office/officeart/2005/8/layout/process1"/>
    <dgm:cxn modelId="{27BB5DB3-556A-4F5F-A9FD-9F7C342DA118}" type="presOf" srcId="{997F6024-9510-4E75-BE4D-0CD48B652197}" destId="{16663FBA-6F35-48A6-990B-5A17B8DDD011}" srcOrd="0" destOrd="0" presId="urn:microsoft.com/office/officeart/2005/8/layout/process1"/>
    <dgm:cxn modelId="{60BA3C59-31C5-4AD6-8CF6-264052B40552}" type="presOf" srcId="{C4A760F6-4455-4702-B99F-2C2D2DD77D0C}" destId="{7585EC9D-4572-4E0E-8CED-D2D2CE6E8D0F}" srcOrd="1" destOrd="0" presId="urn:microsoft.com/office/officeart/2005/8/layout/process1"/>
    <dgm:cxn modelId="{340B89A6-F22D-45C1-A1B8-A6E3D8FF1AAA}" srcId="{9BE66FB0-34C1-4A5D-B9B7-766313986FE8}" destId="{997F6024-9510-4E75-BE4D-0CD48B652197}" srcOrd="0" destOrd="0" parTransId="{50FAD0E6-7508-45C3-9876-648783115A8D}" sibTransId="{910FFD97-A551-4617-9346-4A572CD1C60F}"/>
    <dgm:cxn modelId="{4B141371-0D18-4E28-877F-D1B726BC0E5C}" type="presOf" srcId="{910FFD97-A551-4617-9346-4A572CD1C60F}" destId="{F44EC26A-49BB-48D4-9688-5F5FA9BA614B}" srcOrd="0" destOrd="0" presId="urn:microsoft.com/office/officeart/2005/8/layout/process1"/>
    <dgm:cxn modelId="{E75B14F6-956D-4B97-A3DB-3BD03E5AE383}" srcId="{9BE66FB0-34C1-4A5D-B9B7-766313986FE8}" destId="{04EB8095-C390-4E4B-B521-22CF004CC8C6}" srcOrd="2" destOrd="0" parTransId="{9876E0E7-0720-4E95-B33D-F092303566FE}" sibTransId="{6CFF4B42-F14D-4E4B-B514-E6635A7CD547}"/>
    <dgm:cxn modelId="{B23843F2-5E8F-4444-890E-BF32FC0923C2}" type="presOf" srcId="{910FFD97-A551-4617-9346-4A572CD1C60F}" destId="{8B5A97EF-63DB-4A6A-A7D7-59DC2EBEA13D}" srcOrd="1" destOrd="0" presId="urn:microsoft.com/office/officeart/2005/8/layout/process1"/>
    <dgm:cxn modelId="{FB16FD48-D4D7-41D6-A93A-BE4D37169A87}" srcId="{9BE66FB0-34C1-4A5D-B9B7-766313986FE8}" destId="{95C7D6F4-B06C-4A2C-A22C-D8288726B9B0}" srcOrd="1" destOrd="0" parTransId="{CA073916-A36C-4FB1-9B33-2B00BBCAD46A}" sibTransId="{C4A760F6-4455-4702-B99F-2C2D2DD77D0C}"/>
    <dgm:cxn modelId="{F87A040F-E63B-4D8C-A84D-8523590984D9}" type="presParOf" srcId="{757757A0-C170-453A-B5C5-0850253F0F3A}" destId="{16663FBA-6F35-48A6-990B-5A17B8DDD011}" srcOrd="0" destOrd="0" presId="urn:microsoft.com/office/officeart/2005/8/layout/process1"/>
    <dgm:cxn modelId="{6316FB0C-2150-4309-A0D0-15349881C47C}" type="presParOf" srcId="{757757A0-C170-453A-B5C5-0850253F0F3A}" destId="{F44EC26A-49BB-48D4-9688-5F5FA9BA614B}" srcOrd="1" destOrd="0" presId="urn:microsoft.com/office/officeart/2005/8/layout/process1"/>
    <dgm:cxn modelId="{CFDCDDD3-932E-48C9-ADB4-50885C50B4FD}" type="presParOf" srcId="{F44EC26A-49BB-48D4-9688-5F5FA9BA614B}" destId="{8B5A97EF-63DB-4A6A-A7D7-59DC2EBEA13D}" srcOrd="0" destOrd="0" presId="urn:microsoft.com/office/officeart/2005/8/layout/process1"/>
    <dgm:cxn modelId="{57C93C74-C27C-4F50-8372-5869AE0EF010}" type="presParOf" srcId="{757757A0-C170-453A-B5C5-0850253F0F3A}" destId="{C5A9EBD2-9FE0-49C8-9A15-A4F91E0EA488}" srcOrd="2" destOrd="0" presId="urn:microsoft.com/office/officeart/2005/8/layout/process1"/>
    <dgm:cxn modelId="{D0EDF493-D593-48EE-A7E4-89605E34E1F5}" type="presParOf" srcId="{757757A0-C170-453A-B5C5-0850253F0F3A}" destId="{68A95465-27BC-49F3-9299-06DE421F5A0F}" srcOrd="3" destOrd="0" presId="urn:microsoft.com/office/officeart/2005/8/layout/process1"/>
    <dgm:cxn modelId="{CC6DBA67-FB2E-471A-ACD2-199729E7D353}" type="presParOf" srcId="{68A95465-27BC-49F3-9299-06DE421F5A0F}" destId="{7585EC9D-4572-4E0E-8CED-D2D2CE6E8D0F}" srcOrd="0" destOrd="0" presId="urn:microsoft.com/office/officeart/2005/8/layout/process1"/>
    <dgm:cxn modelId="{80F2BEF6-70AE-4FD0-9825-C94CC6F15203}" type="presParOf" srcId="{757757A0-C170-453A-B5C5-0850253F0F3A}" destId="{8A90EB09-6EB8-4A58-A6D4-2A3AA800579D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CFB93D-860B-4AEC-A586-FDB98AE69279}" type="doc">
      <dgm:prSet loTypeId="urn:microsoft.com/office/officeart/2005/8/layout/vList2" loCatId="list" qsTypeId="urn:microsoft.com/office/officeart/2009/2/quickstyle/3d8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C5F4DF3D-5800-4C98-8FF3-2F5B58D239F7}">
      <dgm:prSet/>
      <dgm:spPr/>
      <dgm:t>
        <a:bodyPr/>
        <a:lstStyle/>
        <a:p>
          <a:pPr rtl="0"/>
          <a:r>
            <a:rPr lang="cs-CZ" smtClean="0"/>
            <a:t>Podstatou kontroly je kritické posuzování skutečnosti s ohledem na řídící záměry. </a:t>
          </a:r>
          <a:br>
            <a:rPr lang="cs-CZ" smtClean="0"/>
          </a:br>
          <a:r>
            <a:rPr lang="cs-CZ" smtClean="0"/>
            <a:t>Preventivní kontrola spočívá v kontrolování kvality pracovníků. </a:t>
          </a:r>
          <a:endParaRPr lang="cs-CZ"/>
        </a:p>
      </dgm:t>
    </dgm:pt>
    <dgm:pt modelId="{B5CF9F20-4064-4F60-AA28-A4011E1518F2}" type="parTrans" cxnId="{A7DF3F1A-4704-4614-B708-9D1B94177951}">
      <dgm:prSet/>
      <dgm:spPr/>
      <dgm:t>
        <a:bodyPr/>
        <a:lstStyle/>
        <a:p>
          <a:endParaRPr lang="cs-CZ"/>
        </a:p>
      </dgm:t>
    </dgm:pt>
    <dgm:pt modelId="{78B69491-BE59-41A5-9CA5-CEA95EDA4FE1}" type="sibTrans" cxnId="{A7DF3F1A-4704-4614-B708-9D1B94177951}">
      <dgm:prSet/>
      <dgm:spPr/>
      <dgm:t>
        <a:bodyPr/>
        <a:lstStyle/>
        <a:p>
          <a:endParaRPr lang="cs-CZ"/>
        </a:p>
      </dgm:t>
    </dgm:pt>
    <dgm:pt modelId="{469266B1-1AE7-4915-8430-3839FF8FA587}">
      <dgm:prSet/>
      <dgm:spPr/>
      <dgm:t>
        <a:bodyPr/>
        <a:lstStyle/>
        <a:p>
          <a:pPr rtl="0"/>
          <a:r>
            <a:rPr lang="cs-CZ" smtClean="0"/>
            <a:t>Zásady preventivní kontroly představují to, že čím budou manažeři a jejich podřízení pracovníci kvalitnější, tím menší bude potřeba provádět přímou kontrolu. </a:t>
          </a:r>
          <a:endParaRPr lang="cs-CZ"/>
        </a:p>
      </dgm:t>
    </dgm:pt>
    <dgm:pt modelId="{5D756503-7625-491F-AD76-478955B09C5B}" type="parTrans" cxnId="{B187999B-0D82-49A1-B91D-A30F493EFB4C}">
      <dgm:prSet/>
      <dgm:spPr/>
      <dgm:t>
        <a:bodyPr/>
        <a:lstStyle/>
        <a:p>
          <a:endParaRPr lang="cs-CZ"/>
        </a:p>
      </dgm:t>
    </dgm:pt>
    <dgm:pt modelId="{02ACB302-CA5A-4381-B642-EF3B3A38DE52}" type="sibTrans" cxnId="{B187999B-0D82-49A1-B91D-A30F493EFB4C}">
      <dgm:prSet/>
      <dgm:spPr/>
      <dgm:t>
        <a:bodyPr/>
        <a:lstStyle/>
        <a:p>
          <a:endParaRPr lang="cs-CZ"/>
        </a:p>
      </dgm:t>
    </dgm:pt>
    <dgm:pt modelId="{48739C62-3F9C-43A1-AF8C-189B2AF206DE}">
      <dgm:prSet/>
      <dgm:spPr/>
      <dgm:t>
        <a:bodyPr/>
        <a:lstStyle/>
        <a:p>
          <a:pPr rtl="0"/>
          <a:r>
            <a:rPr lang="cs-CZ" dirty="0" smtClean="0"/>
            <a:t>Kontrolování kvality manažerů a omezování jejich chyb má mnoho </a:t>
          </a:r>
          <a:r>
            <a:rPr lang="cs-CZ" dirty="0" smtClean="0"/>
            <a:t>významů.</a:t>
          </a:r>
          <a:endParaRPr lang="cs-CZ" dirty="0"/>
        </a:p>
      </dgm:t>
    </dgm:pt>
    <dgm:pt modelId="{8D611B88-733B-421F-9EB0-70AB99A33E6C}" type="parTrans" cxnId="{6536312B-89D9-4001-9613-94615007D45E}">
      <dgm:prSet/>
      <dgm:spPr/>
      <dgm:t>
        <a:bodyPr/>
        <a:lstStyle/>
        <a:p>
          <a:endParaRPr lang="cs-CZ"/>
        </a:p>
      </dgm:t>
    </dgm:pt>
    <dgm:pt modelId="{CBA11720-23F9-4C1D-ACE9-213F3DDBE7CE}" type="sibTrans" cxnId="{6536312B-89D9-4001-9613-94615007D45E}">
      <dgm:prSet/>
      <dgm:spPr/>
      <dgm:t>
        <a:bodyPr/>
        <a:lstStyle/>
        <a:p>
          <a:endParaRPr lang="cs-CZ"/>
        </a:p>
      </dgm:t>
    </dgm:pt>
    <dgm:pt modelId="{D606C8BC-247E-461A-9A68-57A9E9D6A13C}" type="pres">
      <dgm:prSet presAssocID="{FACFB93D-860B-4AEC-A586-FDB98AE6927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EB0D118-C8B1-464C-9F97-A972064C6A01}" type="pres">
      <dgm:prSet presAssocID="{C5F4DF3D-5800-4C98-8FF3-2F5B58D239F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C8E9FEB-C2C5-4943-8852-39C7126F8B9C}" type="pres">
      <dgm:prSet presAssocID="{78B69491-BE59-41A5-9CA5-CEA95EDA4FE1}" presName="spacer" presStyleCnt="0"/>
      <dgm:spPr/>
    </dgm:pt>
    <dgm:pt modelId="{44EF01C4-AA43-4E64-A02D-CB74A9DFC49D}" type="pres">
      <dgm:prSet presAssocID="{469266B1-1AE7-4915-8430-3839FF8FA58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FC6EA77-2961-4BA7-9A52-F8BAF0F10C39}" type="pres">
      <dgm:prSet presAssocID="{02ACB302-CA5A-4381-B642-EF3B3A38DE52}" presName="spacer" presStyleCnt="0"/>
      <dgm:spPr/>
    </dgm:pt>
    <dgm:pt modelId="{213E52ED-0103-476F-808B-1458D00243FA}" type="pres">
      <dgm:prSet presAssocID="{48739C62-3F9C-43A1-AF8C-189B2AF206D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5FF9B6B9-C15B-45A2-8382-863119F69385}" type="presOf" srcId="{C5F4DF3D-5800-4C98-8FF3-2F5B58D239F7}" destId="{7EB0D118-C8B1-464C-9F97-A972064C6A01}" srcOrd="0" destOrd="0" presId="urn:microsoft.com/office/officeart/2005/8/layout/vList2"/>
    <dgm:cxn modelId="{6536312B-89D9-4001-9613-94615007D45E}" srcId="{FACFB93D-860B-4AEC-A586-FDB98AE69279}" destId="{48739C62-3F9C-43A1-AF8C-189B2AF206DE}" srcOrd="2" destOrd="0" parTransId="{8D611B88-733B-421F-9EB0-70AB99A33E6C}" sibTransId="{CBA11720-23F9-4C1D-ACE9-213F3DDBE7CE}"/>
    <dgm:cxn modelId="{B187999B-0D82-49A1-B91D-A30F493EFB4C}" srcId="{FACFB93D-860B-4AEC-A586-FDB98AE69279}" destId="{469266B1-1AE7-4915-8430-3839FF8FA587}" srcOrd="1" destOrd="0" parTransId="{5D756503-7625-491F-AD76-478955B09C5B}" sibTransId="{02ACB302-CA5A-4381-B642-EF3B3A38DE52}"/>
    <dgm:cxn modelId="{A7DF3F1A-4704-4614-B708-9D1B94177951}" srcId="{FACFB93D-860B-4AEC-A586-FDB98AE69279}" destId="{C5F4DF3D-5800-4C98-8FF3-2F5B58D239F7}" srcOrd="0" destOrd="0" parTransId="{B5CF9F20-4064-4F60-AA28-A4011E1518F2}" sibTransId="{78B69491-BE59-41A5-9CA5-CEA95EDA4FE1}"/>
    <dgm:cxn modelId="{39F4E4B3-CA61-477E-A94C-7B58BF6322ED}" type="presOf" srcId="{469266B1-1AE7-4915-8430-3839FF8FA587}" destId="{44EF01C4-AA43-4E64-A02D-CB74A9DFC49D}" srcOrd="0" destOrd="0" presId="urn:microsoft.com/office/officeart/2005/8/layout/vList2"/>
    <dgm:cxn modelId="{1ECC1824-A67F-42B1-8291-38E412DAB1B0}" type="presOf" srcId="{48739C62-3F9C-43A1-AF8C-189B2AF206DE}" destId="{213E52ED-0103-476F-808B-1458D00243FA}" srcOrd="0" destOrd="0" presId="urn:microsoft.com/office/officeart/2005/8/layout/vList2"/>
    <dgm:cxn modelId="{A7917D7B-4EAE-4FFC-BCCF-CEDAF857942D}" type="presOf" srcId="{FACFB93D-860B-4AEC-A586-FDB98AE69279}" destId="{D606C8BC-247E-461A-9A68-57A9E9D6A13C}" srcOrd="0" destOrd="0" presId="urn:microsoft.com/office/officeart/2005/8/layout/vList2"/>
    <dgm:cxn modelId="{E35C73E7-1429-4C94-AF86-34DCEEB306BE}" type="presParOf" srcId="{D606C8BC-247E-461A-9A68-57A9E9D6A13C}" destId="{7EB0D118-C8B1-464C-9F97-A972064C6A01}" srcOrd="0" destOrd="0" presId="urn:microsoft.com/office/officeart/2005/8/layout/vList2"/>
    <dgm:cxn modelId="{BFCDEE2C-D8E1-4DC6-807A-AB21A1646300}" type="presParOf" srcId="{D606C8BC-247E-461A-9A68-57A9E9D6A13C}" destId="{BC8E9FEB-C2C5-4943-8852-39C7126F8B9C}" srcOrd="1" destOrd="0" presId="urn:microsoft.com/office/officeart/2005/8/layout/vList2"/>
    <dgm:cxn modelId="{AC6B45ED-0796-489F-ADCB-55268D7CE816}" type="presParOf" srcId="{D606C8BC-247E-461A-9A68-57A9E9D6A13C}" destId="{44EF01C4-AA43-4E64-A02D-CB74A9DFC49D}" srcOrd="2" destOrd="0" presId="urn:microsoft.com/office/officeart/2005/8/layout/vList2"/>
    <dgm:cxn modelId="{B5234C87-4481-4A39-A050-FED92CBC1AB5}" type="presParOf" srcId="{D606C8BC-247E-461A-9A68-57A9E9D6A13C}" destId="{9FC6EA77-2961-4BA7-9A52-F8BAF0F10C39}" srcOrd="3" destOrd="0" presId="urn:microsoft.com/office/officeart/2005/8/layout/vList2"/>
    <dgm:cxn modelId="{D79F0535-C99E-4FCD-BE4A-0FDD02DDDDFE}" type="presParOf" srcId="{D606C8BC-247E-461A-9A68-57A9E9D6A13C}" destId="{213E52ED-0103-476F-808B-1458D00243F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F59E6B-8BEA-439E-ACE7-DEA7968FFB19}">
      <dsp:nvSpPr>
        <dsp:cNvPr id="0" name=""/>
        <dsp:cNvSpPr/>
      </dsp:nvSpPr>
      <dsp:spPr>
        <a:xfrm>
          <a:off x="788669" y="0"/>
          <a:ext cx="8938260" cy="571293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061657C-A827-4670-A29F-404DB34DF689}">
      <dsp:nvSpPr>
        <dsp:cNvPr id="0" name=""/>
        <dsp:cNvSpPr/>
      </dsp:nvSpPr>
      <dsp:spPr>
        <a:xfrm>
          <a:off x="630653" y="1713881"/>
          <a:ext cx="4498910" cy="228517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lumMod val="80000"/>
              </a:schemeClr>
            </a:gs>
          </a:gsLst>
          <a:lin ang="54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/>
            <a:t>Kontrolní </a:t>
          </a:r>
          <a:r>
            <a:rPr lang="cs-CZ" sz="2200" kern="1200" dirty="0" smtClean="0"/>
            <a:t>činnost využívána manažery na všech úrovních řízení, kteří potřebují kontrolovat práci svých zaměstnanců</a:t>
          </a:r>
          <a:endParaRPr lang="cs-CZ" sz="2200" kern="1200" dirty="0"/>
        </a:p>
      </dsp:txBody>
      <dsp:txXfrm>
        <a:off x="742206" y="1825434"/>
        <a:ext cx="4275804" cy="2062069"/>
      </dsp:txXfrm>
    </dsp:sp>
    <dsp:sp modelId="{2986F430-2B15-496A-AFDC-DBA629BA9666}">
      <dsp:nvSpPr>
        <dsp:cNvPr id="0" name=""/>
        <dsp:cNvSpPr/>
      </dsp:nvSpPr>
      <dsp:spPr>
        <a:xfrm>
          <a:off x="5386035" y="1713881"/>
          <a:ext cx="4498910" cy="228517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lumMod val="80000"/>
              </a:schemeClr>
            </a:gs>
          </a:gsLst>
          <a:lin ang="54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smtClean="0"/>
            <a:t>Určitá forma zpětné vazby, jejichž prostřednictvím získávají manažeři objektivní představu o řízené realitě (např. o plnění plánů, práci zaměstnanců, apod.)</a:t>
          </a:r>
          <a:endParaRPr lang="cs-CZ" sz="2200" kern="1200"/>
        </a:p>
      </dsp:txBody>
      <dsp:txXfrm>
        <a:off x="5497588" y="1825434"/>
        <a:ext cx="4275804" cy="20620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663FBA-6F35-48A6-990B-5A17B8DDD011}">
      <dsp:nvSpPr>
        <dsp:cNvPr id="0" name=""/>
        <dsp:cNvSpPr/>
      </dsp:nvSpPr>
      <dsp:spPr>
        <a:xfrm>
          <a:off x="8349" y="224175"/>
          <a:ext cx="2495644" cy="360308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88900" dist="38100" dir="5400000" algn="ctr" rotWithShape="0">
            <a:srgbClr val="000000">
              <a:alpha val="6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5400000"/>
          </a:lightRig>
        </a:scene3d>
        <a:sp3d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Kontrola je soustavné kritické hodnocení jevů </a:t>
          </a:r>
          <a:r>
            <a:rPr lang="cs-CZ" sz="1800" kern="1200" dirty="0" smtClean="0"/>
            <a:t/>
          </a:r>
          <a:br>
            <a:rPr lang="cs-CZ" sz="1800" kern="1200" dirty="0" smtClean="0"/>
          </a:br>
          <a:r>
            <a:rPr lang="cs-CZ" sz="1800" kern="1200" dirty="0" smtClean="0"/>
            <a:t>a </a:t>
          </a:r>
          <a:r>
            <a:rPr lang="cs-CZ" sz="1800" kern="1200" dirty="0" smtClean="0"/>
            <a:t>procesů již nastalých, nastávajících nebo budoucích s cílem přispět k dynamické rovnováze kontrolovaného systému nebo jeho částí. </a:t>
          </a:r>
          <a:endParaRPr lang="cs-CZ" sz="1800" kern="1200" dirty="0"/>
        </a:p>
      </dsp:txBody>
      <dsp:txXfrm>
        <a:off x="81444" y="297270"/>
        <a:ext cx="2349454" cy="3456896"/>
      </dsp:txXfrm>
    </dsp:sp>
    <dsp:sp modelId="{F44EC26A-49BB-48D4-9688-5F5FA9BA614B}">
      <dsp:nvSpPr>
        <dsp:cNvPr id="0" name=""/>
        <dsp:cNvSpPr/>
      </dsp:nvSpPr>
      <dsp:spPr>
        <a:xfrm>
          <a:off x="2753558" y="1716258"/>
          <a:ext cx="529076" cy="61891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88900" dist="38100" dir="5400000" algn="ctr" rotWithShape="0">
            <a:srgbClr val="000000">
              <a:alpha val="6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5400000"/>
          </a:lightRig>
        </a:scene3d>
        <a:sp3d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400" kern="1200"/>
        </a:p>
      </dsp:txBody>
      <dsp:txXfrm>
        <a:off x="2753558" y="1840042"/>
        <a:ext cx="370353" cy="371351"/>
      </dsp:txXfrm>
    </dsp:sp>
    <dsp:sp modelId="{C5A9EBD2-9FE0-49C8-9A15-A4F91E0EA488}">
      <dsp:nvSpPr>
        <dsp:cNvPr id="0" name=""/>
        <dsp:cNvSpPr/>
      </dsp:nvSpPr>
      <dsp:spPr>
        <a:xfrm>
          <a:off x="3502252" y="224175"/>
          <a:ext cx="2495644" cy="360308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9201635"/>
                <a:satOff val="-2277"/>
                <a:lumOff val="4608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4">
                <a:hueOff val="9201635"/>
                <a:satOff val="-2277"/>
                <a:lumOff val="4608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88900" dist="38100" dir="5400000" algn="ctr" rotWithShape="0">
            <a:srgbClr val="000000">
              <a:alpha val="6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5400000"/>
          </a:lightRig>
        </a:scene3d>
        <a:sp3d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Kontrola je úzce spjata s plánovací činností s plánem. </a:t>
          </a:r>
          <a:endParaRPr lang="cs-CZ" sz="1800" kern="1200"/>
        </a:p>
      </dsp:txBody>
      <dsp:txXfrm>
        <a:off x="3575347" y="297270"/>
        <a:ext cx="2349454" cy="3456896"/>
      </dsp:txXfrm>
    </dsp:sp>
    <dsp:sp modelId="{68A95465-27BC-49F3-9299-06DE421F5A0F}">
      <dsp:nvSpPr>
        <dsp:cNvPr id="0" name=""/>
        <dsp:cNvSpPr/>
      </dsp:nvSpPr>
      <dsp:spPr>
        <a:xfrm>
          <a:off x="6247461" y="1716258"/>
          <a:ext cx="529076" cy="61891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18403270"/>
                <a:satOff val="-4555"/>
                <a:lumOff val="9216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4">
                <a:hueOff val="18403270"/>
                <a:satOff val="-4555"/>
                <a:lumOff val="9216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88900" dist="38100" dir="5400000" algn="ctr" rotWithShape="0">
            <a:srgbClr val="000000">
              <a:alpha val="6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5400000"/>
          </a:lightRig>
        </a:scene3d>
        <a:sp3d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400" kern="1200"/>
        </a:p>
      </dsp:txBody>
      <dsp:txXfrm>
        <a:off x="6247461" y="1840042"/>
        <a:ext cx="370353" cy="371351"/>
      </dsp:txXfrm>
    </dsp:sp>
    <dsp:sp modelId="{8A90EB09-6EB8-4A58-A6D4-2A3AA800579D}">
      <dsp:nvSpPr>
        <dsp:cNvPr id="0" name=""/>
        <dsp:cNvSpPr/>
      </dsp:nvSpPr>
      <dsp:spPr>
        <a:xfrm>
          <a:off x="6996154" y="224175"/>
          <a:ext cx="2495644" cy="360308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18403270"/>
                <a:satOff val="-4555"/>
                <a:lumOff val="9216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4">
                <a:hueOff val="18403270"/>
                <a:satOff val="-4555"/>
                <a:lumOff val="9216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88900" dist="38100" dir="5400000" algn="ctr" rotWithShape="0">
            <a:srgbClr val="000000">
              <a:alpha val="6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5400000"/>
          </a:lightRig>
        </a:scene3d>
        <a:sp3d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Kontrolní činnost je nedílnou součástí manažerských činností na všech stupních řízení. </a:t>
          </a:r>
          <a:endParaRPr lang="cs-CZ" sz="1800" kern="1200"/>
        </a:p>
      </dsp:txBody>
      <dsp:txXfrm>
        <a:off x="7069249" y="297270"/>
        <a:ext cx="2349454" cy="345689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B0D118-C8B1-464C-9F97-A972064C6A01}">
      <dsp:nvSpPr>
        <dsp:cNvPr id="0" name=""/>
        <dsp:cNvSpPr/>
      </dsp:nvSpPr>
      <dsp:spPr>
        <a:xfrm>
          <a:off x="0" y="12872"/>
          <a:ext cx="9500149" cy="16848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smtClean="0"/>
            <a:t>Podstatou kontroly je kritické posuzování skutečnosti s ohledem na řídící záměry. </a:t>
          </a:r>
          <a:br>
            <a:rPr lang="cs-CZ" sz="2400" kern="1200" smtClean="0"/>
          </a:br>
          <a:r>
            <a:rPr lang="cs-CZ" sz="2400" kern="1200" smtClean="0"/>
            <a:t>Preventivní kontrola spočívá v kontrolování kvality pracovníků. </a:t>
          </a:r>
          <a:endParaRPr lang="cs-CZ" sz="2400" kern="1200"/>
        </a:p>
      </dsp:txBody>
      <dsp:txXfrm>
        <a:off x="82245" y="95117"/>
        <a:ext cx="9335659" cy="1520310"/>
      </dsp:txXfrm>
    </dsp:sp>
    <dsp:sp modelId="{44EF01C4-AA43-4E64-A02D-CB74A9DFC49D}">
      <dsp:nvSpPr>
        <dsp:cNvPr id="0" name=""/>
        <dsp:cNvSpPr/>
      </dsp:nvSpPr>
      <dsp:spPr>
        <a:xfrm>
          <a:off x="0" y="1766792"/>
          <a:ext cx="9500149" cy="1684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smtClean="0"/>
            <a:t>Zásady preventivní kontroly představují to, že čím budou manažeři a jejich podřízení pracovníci kvalitnější, tím menší bude potřeba provádět přímou kontrolu. </a:t>
          </a:r>
          <a:endParaRPr lang="cs-CZ" sz="2400" kern="1200"/>
        </a:p>
      </dsp:txBody>
      <dsp:txXfrm>
        <a:off x="82245" y="1849037"/>
        <a:ext cx="9335659" cy="1520310"/>
      </dsp:txXfrm>
    </dsp:sp>
    <dsp:sp modelId="{213E52ED-0103-476F-808B-1458D00243FA}">
      <dsp:nvSpPr>
        <dsp:cNvPr id="0" name=""/>
        <dsp:cNvSpPr/>
      </dsp:nvSpPr>
      <dsp:spPr>
        <a:xfrm>
          <a:off x="0" y="3520712"/>
          <a:ext cx="9500149" cy="16848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Kontrolování kvality manažerů a omezování jejich chyb má mnoho </a:t>
          </a:r>
          <a:r>
            <a:rPr lang="cs-CZ" sz="2400" kern="1200" dirty="0" smtClean="0"/>
            <a:t>významů.</a:t>
          </a:r>
          <a:endParaRPr lang="cs-CZ" sz="2400" kern="1200" dirty="0"/>
        </a:p>
      </dsp:txBody>
      <dsp:txXfrm>
        <a:off x="82245" y="3602957"/>
        <a:ext cx="9335659" cy="15203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5923" y="3307356"/>
            <a:ext cx="9489573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5923" y="4777380"/>
            <a:ext cx="9489573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589C8-D713-4741-BBC2-E778B756B83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26436-3CD9-4AF2-855E-8EEE758BC6E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0948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5924" y="1807361"/>
            <a:ext cx="9497440" cy="40514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589C8-D713-4741-BBC2-E778B756B83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26436-3CD9-4AF2-855E-8EEE758BC6E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3320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79415" y="675723"/>
            <a:ext cx="1963949" cy="518532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5923" y="675724"/>
            <a:ext cx="7290076" cy="518532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589C8-D713-4741-BBC2-E778B756B83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26436-3CD9-4AF2-855E-8EEE758BC6E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4236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589C8-D713-4741-BBC2-E778B756B83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26436-3CD9-4AF2-855E-8EEE758BC6E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3883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4" y="3308581"/>
            <a:ext cx="9489571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5924" y="4777381"/>
            <a:ext cx="948957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589C8-D713-4741-BBC2-E778B756B83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26436-3CD9-4AF2-855E-8EEE758BC6E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1817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4" y="675725"/>
            <a:ext cx="9497440" cy="92447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5924" y="1809750"/>
            <a:ext cx="4628369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708" y="1809749"/>
            <a:ext cx="4625656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589C8-D713-4741-BBC2-E778B756B83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26436-3CD9-4AF2-855E-8EEE758BC6E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9797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7192" y="1812927"/>
            <a:ext cx="419709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5924" y="2389190"/>
            <a:ext cx="4628369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56088" y="1812927"/>
            <a:ext cx="418998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7" y="2389190"/>
            <a:ext cx="462836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589C8-D713-4741-BBC2-E778B756B83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26436-3CD9-4AF2-855E-8EEE758BC6E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9492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589C8-D713-4741-BBC2-E778B756B83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26436-3CD9-4AF2-855E-8EEE758BC6E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967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589C8-D713-4741-BBC2-E778B756B83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26436-3CD9-4AF2-855E-8EEE758BC6E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97490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3" y="446088"/>
            <a:ext cx="3547533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873" y="446088"/>
            <a:ext cx="5706492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5923" y="1631950"/>
            <a:ext cx="3547533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589C8-D713-4741-BBC2-E778B756B83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26436-3CD9-4AF2-855E-8EEE758BC6E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17471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4" y="1387058"/>
            <a:ext cx="4641849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5924" y="2500312"/>
            <a:ext cx="4641849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589C8-D713-4741-BBC2-E778B756B83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26436-3CD9-4AF2-855E-8EEE758BC6E2}" type="slidenum">
              <a:rPr lang="cs-CZ" smtClean="0"/>
              <a:t>‹#›</a:t>
            </a:fld>
            <a:endParaRPr lang="cs-CZ"/>
          </a:p>
        </p:txBody>
      </p:sp>
      <p:grpSp>
        <p:nvGrpSpPr>
          <p:cNvPr id="17" name="Group 16"/>
          <p:cNvGrpSpPr/>
          <p:nvPr/>
        </p:nvGrpSpPr>
        <p:grpSpPr>
          <a:xfrm>
            <a:off x="6291682" y="993076"/>
            <a:ext cx="2462851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6502400" y="1600200"/>
            <a:ext cx="4572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cs-CZ" smtClean="0"/>
              <a:t>Kliknutím na ikonu přidáte obrázek.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254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12" y="-16"/>
            <a:ext cx="12336461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5923" y="675725"/>
            <a:ext cx="9500151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5924" y="1807361"/>
            <a:ext cx="9500149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3125" y="595181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97589C8-D713-4741-BBC2-E778B756B83C}" type="datetimeFigureOut">
              <a:rPr lang="cs-CZ" smtClean="0"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74594" y="5951811"/>
            <a:ext cx="700853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3545" y="5951811"/>
            <a:ext cx="81104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F626436-3CD9-4AF2-855E-8EEE758BC6E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9160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DUM%20f&#225;ze%20kontroln&#237;ho%20procesu.ppt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3200400" y="3643745"/>
            <a:ext cx="5735782" cy="7897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/>
            <a:r>
              <a:rPr lang="cs-CZ" dirty="0" smtClean="0"/>
              <a:t>VÝZNAM KONTROLY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4483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 je podstatou kontroly?</a:t>
            </a:r>
          </a:p>
          <a:p>
            <a:r>
              <a:rPr lang="cs-CZ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 je kontrola?</a:t>
            </a:r>
          </a:p>
          <a:p>
            <a:r>
              <a:rPr lang="cs-CZ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 je hlavní myšlenkou kontroly?</a:t>
            </a:r>
          </a:p>
          <a:p>
            <a:r>
              <a:rPr lang="cs-CZ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 čem spočívá kontrolní systém?</a:t>
            </a:r>
          </a:p>
          <a:p>
            <a:endParaRPr lang="cs-CZ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53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BĚLOHLÁVEK</a:t>
            </a:r>
            <a:r>
              <a:rPr lang="en-US" sz="2400" dirty="0">
                <a:solidFill>
                  <a:schemeClr val="tx1"/>
                </a:solidFill>
              </a:rPr>
              <a:t>, F. a </a:t>
            </a:r>
            <a:r>
              <a:rPr lang="en-US" sz="2400" dirty="0" err="1">
                <a:solidFill>
                  <a:schemeClr val="tx1"/>
                </a:solidFill>
              </a:rPr>
              <a:t>kol</a:t>
            </a:r>
            <a:r>
              <a:rPr lang="en-US" sz="2400" dirty="0">
                <a:solidFill>
                  <a:schemeClr val="tx1"/>
                </a:solidFill>
              </a:rPr>
              <a:t>. Management. 1. </a:t>
            </a:r>
            <a:r>
              <a:rPr lang="en-US" sz="2400" dirty="0" err="1">
                <a:solidFill>
                  <a:schemeClr val="tx1"/>
                </a:solidFill>
              </a:rPr>
              <a:t>vyd</a:t>
            </a:r>
            <a:r>
              <a:rPr lang="en-US" sz="2400" dirty="0">
                <a:solidFill>
                  <a:schemeClr val="tx1"/>
                </a:solidFill>
              </a:rPr>
              <a:t>. Brno : </a:t>
            </a:r>
            <a:r>
              <a:rPr lang="en-US" sz="2400" dirty="0" err="1">
                <a:solidFill>
                  <a:schemeClr val="tx1"/>
                </a:solidFill>
              </a:rPr>
              <a:t>ComputerPress</a:t>
            </a:r>
            <a:r>
              <a:rPr lang="en-US" sz="2400" dirty="0">
                <a:solidFill>
                  <a:schemeClr val="tx1"/>
                </a:solidFill>
              </a:rPr>
              <a:t>, </a:t>
            </a:r>
            <a:r>
              <a:rPr lang="en-US" sz="2400" dirty="0" smtClean="0">
                <a:solidFill>
                  <a:schemeClr val="tx1"/>
                </a:solidFill>
              </a:rPr>
              <a:t>2006, </a:t>
            </a:r>
            <a:r>
              <a:rPr lang="en-US" sz="2400" dirty="0">
                <a:solidFill>
                  <a:schemeClr val="tx1"/>
                </a:solidFill>
              </a:rPr>
              <a:t>724 s.. ISBN 80-251-0396-X. </a:t>
            </a:r>
            <a:endParaRPr lang="cs-CZ" sz="2400" dirty="0" smtClean="0">
              <a:solidFill>
                <a:schemeClr val="tx1"/>
              </a:solidFill>
            </a:endParaRPr>
          </a:p>
          <a:p>
            <a:r>
              <a:rPr lang="cs-CZ" sz="2400" dirty="0">
                <a:solidFill>
                  <a:schemeClr val="tx1"/>
                </a:solidFill>
              </a:rPr>
              <a:t>MANAGEMENT: základy </a:t>
            </a:r>
            <a:r>
              <a:rPr lang="cs-CZ" sz="2400" b="1" dirty="0">
                <a:solidFill>
                  <a:schemeClr val="tx1"/>
                </a:solidFill>
              </a:rPr>
              <a:t>management</a:t>
            </a:r>
            <a:r>
              <a:rPr lang="cs-CZ" sz="2400" dirty="0">
                <a:solidFill>
                  <a:schemeClr val="tx1"/>
                </a:solidFill>
              </a:rPr>
              <a:t>u / Jaroslav Zlámal, Petr Bačík, Jana Bellová, Kralice na Hané : </a:t>
            </a:r>
            <a:r>
              <a:rPr lang="cs-CZ" sz="2400" dirty="0" err="1">
                <a:solidFill>
                  <a:schemeClr val="tx1"/>
                </a:solidFill>
              </a:rPr>
              <a:t>Computer</a:t>
            </a:r>
            <a:r>
              <a:rPr lang="cs-CZ" sz="2400" dirty="0">
                <a:solidFill>
                  <a:schemeClr val="tx1"/>
                </a:solidFill>
              </a:rPr>
              <a:t> Media, 2011, 104 s, ISBN : 978-80-7402-083-4 (brož</a:t>
            </a:r>
            <a:r>
              <a:rPr lang="cs-CZ" sz="2400" dirty="0" smtClean="0">
                <a:solidFill>
                  <a:schemeClr val="tx1"/>
                </a:solidFill>
              </a:rPr>
              <a:t>.)</a:t>
            </a:r>
          </a:p>
          <a:p>
            <a:r>
              <a:rPr lang="cs-CZ" sz="2400" dirty="0">
                <a:solidFill>
                  <a:schemeClr val="tx1"/>
                </a:solidFill>
              </a:rPr>
              <a:t>SYNEK, M. Manažerská ekonomika. 4. vyd. Praha : </a:t>
            </a:r>
            <a:r>
              <a:rPr lang="cs-CZ" sz="2400" dirty="0" err="1">
                <a:solidFill>
                  <a:schemeClr val="tx1"/>
                </a:solidFill>
              </a:rPr>
              <a:t>Grada</a:t>
            </a:r>
            <a:r>
              <a:rPr lang="cs-CZ" sz="2400" dirty="0">
                <a:solidFill>
                  <a:schemeClr val="tx1"/>
                </a:solidFill>
              </a:rPr>
              <a:t> </a:t>
            </a:r>
            <a:r>
              <a:rPr lang="cs-CZ" sz="2400" dirty="0" err="1">
                <a:solidFill>
                  <a:schemeClr val="tx1"/>
                </a:solidFill>
              </a:rPr>
              <a:t>Publishing</a:t>
            </a:r>
            <a:r>
              <a:rPr lang="cs-CZ" sz="2400" dirty="0">
                <a:solidFill>
                  <a:schemeClr val="tx1"/>
                </a:solidFill>
              </a:rPr>
              <a:t>, 2007. 464 s. ISBN 978-80-247-1992-4. </a:t>
            </a:r>
          </a:p>
          <a:p>
            <a:r>
              <a:rPr lang="cs-CZ" sz="2400" dirty="0">
                <a:solidFill>
                  <a:schemeClr val="tx1"/>
                </a:solidFill>
              </a:rPr>
              <a:t>ON-LINE: http:</a:t>
            </a:r>
            <a:r>
              <a:rPr lang="cs-CZ" sz="2400" dirty="0">
                <a:solidFill>
                  <a:schemeClr val="tx1"/>
                </a:solidFill>
                <a:hlinkClick r:id="rId2" action="ppaction://hlinkpres?slideindex=1&amp;slidetitle="/>
              </a:rPr>
              <a:t>//www.univerzita-online.cz/</a:t>
            </a:r>
            <a:r>
              <a:rPr lang="cs-CZ" sz="2400" dirty="0" err="1">
                <a:solidFill>
                  <a:schemeClr val="tx1"/>
                </a:solidFill>
                <a:hlinkClick r:id="rId2" action="ppaction://hlinkpres?slideindex=1&amp;slidetitle="/>
              </a:rPr>
              <a:t>mng</a:t>
            </a:r>
            <a:r>
              <a:rPr lang="cs-CZ" sz="2400" dirty="0">
                <a:solidFill>
                  <a:schemeClr val="tx1"/>
                </a:solidFill>
                <a:hlinkClick r:id="rId2" action="ppaction://hlinkpres?slideindex=1&amp;slidetitle="/>
              </a:rPr>
              <a:t>.</a:t>
            </a:r>
            <a:endParaRPr lang="cs-CZ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cs-CZ" sz="2400" dirty="0">
              <a:solidFill>
                <a:schemeClr val="tx1"/>
              </a:solidFill>
            </a:endParaRPr>
          </a:p>
          <a:p>
            <a:endParaRPr lang="cs-CZ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37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391" y="296943"/>
            <a:ext cx="5761219" cy="1261981"/>
          </a:xfrm>
          <a:prstGeom prst="rect">
            <a:avLst/>
          </a:prstGeom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229838"/>
              </p:ext>
            </p:extLst>
          </p:nvPr>
        </p:nvGraphicFramePr>
        <p:xfrm>
          <a:off x="2567608" y="2097530"/>
          <a:ext cx="7056784" cy="3693067"/>
        </p:xfrm>
        <a:graphic>
          <a:graphicData uri="http://schemas.openxmlformats.org/drawingml/2006/table">
            <a:tbl>
              <a:tblPr bandRow="1"/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VY_32_INOVACE_1017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Význam kontroly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Management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7.3.2014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popisuje význam kontroly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843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Zástupný symbol pro obsah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8449727"/>
              </p:ext>
            </p:extLst>
          </p:nvPr>
        </p:nvGraphicFramePr>
        <p:xfrm>
          <a:off x="838200" y="464024"/>
          <a:ext cx="10515600" cy="57129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897742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641445"/>
            <a:ext cx="10515600" cy="55355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b="1" dirty="0" smtClean="0">
                <a:solidFill>
                  <a:schemeClr val="tx1"/>
                </a:solidFill>
              </a:rPr>
              <a:t>Hlavní myšlenka</a:t>
            </a:r>
            <a:endParaRPr lang="cs-CZ" sz="2400" dirty="0" smtClean="0">
              <a:solidFill>
                <a:schemeClr val="tx1"/>
              </a:solidFill>
            </a:endParaRPr>
          </a:p>
          <a:p>
            <a:r>
              <a:rPr lang="cs-CZ" sz="2400" dirty="0" smtClean="0">
                <a:solidFill>
                  <a:schemeClr val="tx1"/>
                </a:solidFill>
              </a:rPr>
              <a:t>Kontrolní operace jsou minimalizovanými ztrátami</a:t>
            </a:r>
          </a:p>
          <a:p>
            <a:r>
              <a:rPr lang="cs-CZ" sz="2400" dirty="0" smtClean="0">
                <a:solidFill>
                  <a:schemeClr val="tx1"/>
                </a:solidFill>
              </a:rPr>
              <a:t>Pokud je výsledkem kontroly konstatování příznivého stavu, byla kontrola zbytečná</a:t>
            </a:r>
          </a:p>
          <a:p>
            <a:pPr marL="0" indent="0">
              <a:buNone/>
            </a:pPr>
            <a:endParaRPr lang="cs-CZ" sz="2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cs-CZ" sz="2400" b="1" dirty="0" smtClean="0">
                <a:solidFill>
                  <a:schemeClr val="tx1"/>
                </a:solidFill>
              </a:rPr>
              <a:t>Kontrolní systém</a:t>
            </a:r>
            <a:endParaRPr lang="cs-CZ" sz="2400" dirty="0" smtClean="0">
              <a:solidFill>
                <a:schemeClr val="tx1"/>
              </a:solidFill>
            </a:endParaRPr>
          </a:p>
          <a:p>
            <a:r>
              <a:rPr lang="cs-CZ" sz="2400" dirty="0" smtClean="0">
                <a:solidFill>
                  <a:schemeClr val="tx1"/>
                </a:solidFill>
              </a:rPr>
              <a:t>Volba vnitřního kontrolního systému náleží vrcholovému managementu, kterému přísluší odpovědnost za funkci organizace jako celku = uskupení kontrolních činností -&gt; jednotlivé činnosti jsou vzájemně propojeny</a:t>
            </a:r>
          </a:p>
          <a:p>
            <a:endParaRPr lang="cs-CZ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38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73075"/>
          </a:xfrm>
        </p:spPr>
        <p:txBody>
          <a:bodyPr>
            <a:normAutofit fontScale="90000"/>
          </a:bodyPr>
          <a:lstStyle/>
          <a:p>
            <a:pPr algn="ctr"/>
            <a:r>
              <a:rPr lang="cs-CZ" b="1" i="1" u="sng" dirty="0" smtClean="0"/>
              <a:t>Termíny</a:t>
            </a:r>
            <a:endParaRPr lang="cs-CZ" i="1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057132"/>
            <a:ext cx="10515600" cy="553416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b="1" dirty="0" smtClean="0">
                <a:solidFill>
                  <a:schemeClr val="tx1"/>
                </a:solidFill>
              </a:rPr>
              <a:t>Kontrola (</a:t>
            </a:r>
            <a:r>
              <a:rPr lang="cs-CZ" b="1" dirty="0" err="1" smtClean="0">
                <a:solidFill>
                  <a:schemeClr val="tx1"/>
                </a:solidFill>
              </a:rPr>
              <a:t>inspection</a:t>
            </a:r>
            <a:r>
              <a:rPr lang="cs-CZ" b="1" dirty="0" smtClean="0">
                <a:solidFill>
                  <a:schemeClr val="tx1"/>
                </a:solidFill>
              </a:rPr>
              <a:t>) </a:t>
            </a:r>
            <a:endParaRPr lang="cs-CZ" dirty="0" smtClean="0">
              <a:solidFill>
                <a:schemeClr val="tx1"/>
              </a:solidFill>
            </a:endParaRPr>
          </a:p>
          <a:p>
            <a:pPr lvl="1"/>
            <a:r>
              <a:rPr lang="cs-CZ" dirty="0" smtClean="0">
                <a:solidFill>
                  <a:schemeClr val="tx1"/>
                </a:solidFill>
              </a:rPr>
              <a:t>Kritické zhodnocení reality s ohledem na řídící záměry</a:t>
            </a:r>
          </a:p>
          <a:p>
            <a:pPr lvl="1"/>
            <a:r>
              <a:rPr lang="cs-CZ" dirty="0" smtClean="0">
                <a:solidFill>
                  <a:schemeClr val="tx1"/>
                </a:solidFill>
              </a:rPr>
              <a:t>Určení, zda bylo dosaženo shody ve vývoji kontrolované reality vůči specifickým požadavkům</a:t>
            </a:r>
          </a:p>
          <a:p>
            <a:pPr marL="0" indent="0">
              <a:buNone/>
            </a:pPr>
            <a:r>
              <a:rPr lang="cs-CZ" b="1" dirty="0" smtClean="0">
                <a:solidFill>
                  <a:schemeClr val="tx1"/>
                </a:solidFill>
              </a:rPr>
              <a:t>Ověřování (</a:t>
            </a:r>
            <a:r>
              <a:rPr lang="cs-CZ" b="1" dirty="0" err="1" smtClean="0">
                <a:solidFill>
                  <a:schemeClr val="tx1"/>
                </a:solidFill>
              </a:rPr>
              <a:t>verification</a:t>
            </a:r>
            <a:r>
              <a:rPr lang="cs-CZ" b="1" dirty="0" smtClean="0">
                <a:solidFill>
                  <a:schemeClr val="tx1"/>
                </a:solidFill>
              </a:rPr>
              <a:t>)</a:t>
            </a:r>
            <a:endParaRPr lang="cs-CZ" dirty="0" smtClean="0">
              <a:solidFill>
                <a:schemeClr val="tx1"/>
              </a:solidFill>
            </a:endParaRPr>
          </a:p>
          <a:p>
            <a:pPr lvl="1"/>
            <a:r>
              <a:rPr lang="cs-CZ" dirty="0" smtClean="0">
                <a:solidFill>
                  <a:schemeClr val="tx1"/>
                </a:solidFill>
              </a:rPr>
              <a:t>Zkoumání a poskytnutí objektivního důkazu</a:t>
            </a:r>
          </a:p>
          <a:p>
            <a:pPr lvl="1"/>
            <a:r>
              <a:rPr lang="cs-CZ" dirty="0" smtClean="0">
                <a:solidFill>
                  <a:schemeClr val="tx1"/>
                </a:solidFill>
              </a:rPr>
              <a:t>Potvrzení, že specifické požadavky byly splněny</a:t>
            </a:r>
          </a:p>
          <a:p>
            <a:pPr marL="0" indent="0">
              <a:buNone/>
            </a:pPr>
            <a:r>
              <a:rPr lang="cs-CZ" b="1" dirty="0" smtClean="0">
                <a:solidFill>
                  <a:schemeClr val="tx1"/>
                </a:solidFill>
              </a:rPr>
              <a:t>Přezkoumání (</a:t>
            </a:r>
            <a:r>
              <a:rPr lang="cs-CZ" b="1" dirty="0" err="1" smtClean="0">
                <a:solidFill>
                  <a:schemeClr val="tx1"/>
                </a:solidFill>
              </a:rPr>
              <a:t>review</a:t>
            </a:r>
            <a:r>
              <a:rPr lang="cs-CZ" b="1" dirty="0" smtClean="0">
                <a:solidFill>
                  <a:schemeClr val="tx1"/>
                </a:solidFill>
              </a:rPr>
              <a:t>)</a:t>
            </a:r>
            <a:endParaRPr lang="cs-CZ" dirty="0" smtClean="0">
              <a:solidFill>
                <a:schemeClr val="tx1"/>
              </a:solidFill>
            </a:endParaRPr>
          </a:p>
          <a:p>
            <a:pPr lvl="1"/>
            <a:r>
              <a:rPr lang="cs-CZ" dirty="0" smtClean="0">
                <a:solidFill>
                  <a:schemeClr val="tx1"/>
                </a:solidFill>
              </a:rPr>
              <a:t>Systematické, vyčerpávající a dokumentované zkoumání reality s cílem vyhodnotit způsobilost podle stanovených kritérií, popř. identifikovat problémy</a:t>
            </a:r>
          </a:p>
          <a:p>
            <a:pPr marL="0" indent="0">
              <a:buNone/>
            </a:pPr>
            <a:r>
              <a:rPr lang="cs-CZ" b="1" dirty="0" smtClean="0">
                <a:solidFill>
                  <a:schemeClr val="tx1"/>
                </a:solidFill>
              </a:rPr>
              <a:t>Neshoda (</a:t>
            </a:r>
            <a:r>
              <a:rPr lang="cs-CZ" b="1" dirty="0" err="1" smtClean="0">
                <a:solidFill>
                  <a:schemeClr val="tx1"/>
                </a:solidFill>
              </a:rPr>
              <a:t>nonconfirmity</a:t>
            </a:r>
            <a:r>
              <a:rPr lang="cs-CZ" b="1" dirty="0" smtClean="0">
                <a:solidFill>
                  <a:schemeClr val="tx1"/>
                </a:solidFill>
              </a:rPr>
              <a:t>)</a:t>
            </a:r>
            <a:endParaRPr lang="cs-CZ" dirty="0" smtClean="0">
              <a:solidFill>
                <a:schemeClr val="tx1"/>
              </a:solidFill>
            </a:endParaRPr>
          </a:p>
          <a:p>
            <a:pPr lvl="1"/>
            <a:r>
              <a:rPr lang="cs-CZ" dirty="0" smtClean="0">
                <a:solidFill>
                  <a:schemeClr val="tx1"/>
                </a:solidFill>
              </a:rPr>
              <a:t>Splnění specifického požadavku -&gt; nežádoucí jev, který je třeba napravit</a:t>
            </a:r>
          </a:p>
          <a:p>
            <a:pPr marL="0" indent="0">
              <a:buNone/>
            </a:pPr>
            <a:r>
              <a:rPr lang="cs-CZ" b="1" dirty="0" smtClean="0">
                <a:solidFill>
                  <a:schemeClr val="tx1"/>
                </a:solidFill>
              </a:rPr>
              <a:t>Prověrka (audit)</a:t>
            </a:r>
            <a:endParaRPr lang="cs-CZ" dirty="0" smtClean="0">
              <a:solidFill>
                <a:schemeClr val="tx1"/>
              </a:solidFill>
            </a:endParaRPr>
          </a:p>
          <a:p>
            <a:pPr lvl="1"/>
            <a:r>
              <a:rPr lang="cs-CZ" dirty="0" smtClean="0">
                <a:solidFill>
                  <a:schemeClr val="tx1"/>
                </a:solidFill>
              </a:rPr>
              <a:t>Zkoumání z hlediska naplnění stanovených zákonů , standardů, postupů, efektivního využívání zdrojů a žádoucího dosahování stanovených cílů</a:t>
            </a:r>
          </a:p>
          <a:p>
            <a:pPr marL="0" indent="0">
              <a:buNone/>
            </a:pPr>
            <a:r>
              <a:rPr lang="cs-CZ" b="1" dirty="0" smtClean="0">
                <a:solidFill>
                  <a:schemeClr val="tx1"/>
                </a:solidFill>
              </a:rPr>
              <a:t>Controlling </a:t>
            </a:r>
            <a:endParaRPr lang="cs-CZ" dirty="0" smtClean="0">
              <a:solidFill>
                <a:schemeClr val="tx1"/>
              </a:solidFill>
            </a:endParaRPr>
          </a:p>
          <a:p>
            <a:pPr lvl="1"/>
            <a:r>
              <a:rPr lang="cs-CZ" dirty="0" smtClean="0">
                <a:solidFill>
                  <a:schemeClr val="tx1"/>
                </a:solidFill>
              </a:rPr>
              <a:t>Získání nových poznatků o řízené realitě na základě systematického zachycení informací a jejich vyhodnocení opírající se o relaci plán x skutečnost</a:t>
            </a:r>
          </a:p>
          <a:p>
            <a:pPr lvl="1"/>
            <a:r>
              <a:rPr lang="cs-CZ" dirty="0" smtClean="0">
                <a:solidFill>
                  <a:schemeClr val="tx1"/>
                </a:solidFill>
              </a:rPr>
              <a:t>Tyto poznatky mohou být využity k manažerskému rozhodování, koordinaci či plánování</a:t>
            </a:r>
          </a:p>
          <a:p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2963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KONTROLA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7609314"/>
              </p:ext>
            </p:extLst>
          </p:nvPr>
        </p:nvGraphicFramePr>
        <p:xfrm>
          <a:off x="1345924" y="1807361"/>
          <a:ext cx="9500149" cy="405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989143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PODSTATA KONTROLY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1026733"/>
              </p:ext>
            </p:extLst>
          </p:nvPr>
        </p:nvGraphicFramePr>
        <p:xfrm>
          <a:off x="1345924" y="1450428"/>
          <a:ext cx="9500149" cy="52183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9891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KONTROLNÍ SYSTÉMY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345924" y="1807361"/>
            <a:ext cx="9500149" cy="47983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 smtClean="0">
                <a:solidFill>
                  <a:schemeClr val="tx1"/>
                </a:solidFill>
              </a:rPr>
              <a:t>Teorie </a:t>
            </a:r>
            <a:r>
              <a:rPr lang="cs-CZ" sz="2400" dirty="0">
                <a:solidFill>
                  <a:schemeClr val="tx1"/>
                </a:solidFill>
              </a:rPr>
              <a:t>managementu rozeznává pět funkcí kontrolních systémů, které se v podniku vyskytují. Všechny tyto funkce jsou ve vzájemném vztahu a znázorňují součásti efektivního kontrolního systému</a:t>
            </a:r>
            <a:r>
              <a:rPr lang="cs-CZ" sz="2400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cs-CZ" sz="2400" i="1" dirty="0" smtClean="0">
                <a:solidFill>
                  <a:schemeClr val="tx1"/>
                </a:solidFill>
              </a:rPr>
              <a:t>Jedná </a:t>
            </a:r>
            <a:r>
              <a:rPr lang="cs-CZ" sz="2400" i="1" dirty="0">
                <a:solidFill>
                  <a:schemeClr val="tx1"/>
                </a:solidFill>
              </a:rPr>
              <a:t>se o:</a:t>
            </a:r>
            <a:br>
              <a:rPr lang="cs-CZ" sz="2400" i="1" dirty="0">
                <a:solidFill>
                  <a:schemeClr val="tx1"/>
                </a:solidFill>
              </a:rPr>
            </a:br>
            <a:r>
              <a:rPr lang="cs-CZ" sz="2400" b="1" dirty="0">
                <a:solidFill>
                  <a:schemeClr val="tx1"/>
                </a:solidFill>
              </a:rPr>
              <a:t>Stanovení standardů </a:t>
            </a:r>
            <a:r>
              <a:rPr lang="cs-CZ" sz="2400" dirty="0">
                <a:solidFill>
                  <a:schemeClr val="tx1"/>
                </a:solidFill>
              </a:rPr>
              <a:t>= kritérií odvedené práce. Představují určité mezníky celkových plánů. Pomocí nich se vyhodnocuje vykonaná </a:t>
            </a:r>
            <a:r>
              <a:rPr lang="cs-CZ" sz="2400" dirty="0" smtClean="0">
                <a:solidFill>
                  <a:schemeClr val="tx1"/>
                </a:solidFill>
              </a:rPr>
              <a:t>práce.</a:t>
            </a:r>
          </a:p>
          <a:p>
            <a:pPr marL="0" indent="0">
              <a:buNone/>
            </a:pPr>
            <a:r>
              <a:rPr lang="cs-CZ" sz="2400" b="1" dirty="0">
                <a:solidFill>
                  <a:schemeClr val="tx1"/>
                </a:solidFill>
              </a:rPr>
              <a:t>Dozor</a:t>
            </a:r>
            <a:r>
              <a:rPr lang="cs-CZ" sz="2400" dirty="0">
                <a:solidFill>
                  <a:schemeClr val="tx1"/>
                </a:solidFill>
              </a:rPr>
              <a:t> – bezprostřední dohlížení na probíhající činnosti tak, aby bylo dosaženo stanovené úrovně výsledků podniku. Dozor napomáhá předcházet budoucím závadám. </a:t>
            </a:r>
          </a:p>
          <a:p>
            <a:pPr marL="0" indent="0">
              <a:buNone/>
            </a:pPr>
            <a:endParaRPr lang="cs-CZ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91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KONTROLNÍ SYSTÉMY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cs-CZ" sz="2400" dirty="0">
                <a:solidFill>
                  <a:schemeClr val="tx1"/>
                </a:solidFill>
              </a:rPr>
              <a:t/>
            </a:r>
            <a:br>
              <a:rPr lang="cs-CZ" sz="2400" dirty="0">
                <a:solidFill>
                  <a:schemeClr val="tx1"/>
                </a:solidFill>
              </a:rPr>
            </a:br>
            <a:r>
              <a:rPr lang="cs-CZ" sz="2400" b="1" dirty="0">
                <a:solidFill>
                  <a:schemeClr val="tx1"/>
                </a:solidFill>
              </a:rPr>
              <a:t>Měření a porovnávání </a:t>
            </a:r>
            <a:r>
              <a:rPr lang="cs-CZ" sz="2400" dirty="0">
                <a:solidFill>
                  <a:schemeClr val="tx1"/>
                </a:solidFill>
              </a:rPr>
              <a:t>skutečných výkonů s požadovanými výkony – zahrnuje měření, sběr dat, vyhodnocení a podání informace rozhodovacím orgánům</a:t>
            </a:r>
            <a:r>
              <a:rPr lang="cs-CZ" sz="2400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cs-CZ" sz="2400" dirty="0">
                <a:solidFill>
                  <a:schemeClr val="tx1"/>
                </a:solidFill>
              </a:rPr>
              <a:t/>
            </a:r>
            <a:br>
              <a:rPr lang="cs-CZ" sz="2400" dirty="0">
                <a:solidFill>
                  <a:schemeClr val="tx1"/>
                </a:solidFill>
              </a:rPr>
            </a:br>
            <a:r>
              <a:rPr lang="cs-CZ" sz="2400" b="1" dirty="0">
                <a:solidFill>
                  <a:schemeClr val="tx1"/>
                </a:solidFill>
              </a:rPr>
              <a:t>Zjištění a úprava odchylek </a:t>
            </a:r>
            <a:r>
              <a:rPr lang="cs-CZ" sz="2400" dirty="0">
                <a:solidFill>
                  <a:schemeClr val="tx1"/>
                </a:solidFill>
              </a:rPr>
              <a:t>– známé jsou dva typy </a:t>
            </a:r>
            <a:r>
              <a:rPr lang="cs-CZ" sz="2400" dirty="0" smtClean="0">
                <a:solidFill>
                  <a:schemeClr val="tx1"/>
                </a:solidFill>
              </a:rPr>
              <a:t>úprav: </a:t>
            </a:r>
            <a:r>
              <a:rPr lang="cs-CZ" sz="2400" dirty="0">
                <a:solidFill>
                  <a:schemeClr val="tx1"/>
                </a:solidFill>
              </a:rPr>
              <a:t>okamžikovou úpravu (pro současný stav) a základní úpravu (pro stav budoucí).</a:t>
            </a:r>
            <a:br>
              <a:rPr lang="cs-CZ" sz="2400" dirty="0">
                <a:solidFill>
                  <a:schemeClr val="tx1"/>
                </a:solidFill>
              </a:rPr>
            </a:br>
            <a:endParaRPr lang="cs-CZ" sz="2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cs-CZ" sz="2400" dirty="0" smtClean="0">
                <a:solidFill>
                  <a:schemeClr val="tx1"/>
                </a:solidFill>
              </a:rPr>
              <a:t>Ovlivňování </a:t>
            </a:r>
            <a:r>
              <a:rPr lang="cs-CZ" sz="2400" dirty="0">
                <a:solidFill>
                  <a:schemeClr val="tx1"/>
                </a:solidFill>
              </a:rPr>
              <a:t>budoucího rozhodnutí nebo budoucích plánů po uskutečněné akci – znalost minulých stavů a současných problémů poskytuje informace, které mohou pomoci kontrole v budoucnosti.</a:t>
            </a:r>
          </a:p>
        </p:txBody>
      </p:sp>
    </p:spTree>
    <p:extLst>
      <p:ext uri="{BB962C8B-B14F-4D97-AF65-F5344CB8AC3E}">
        <p14:creationId xmlns:p14="http://schemas.microsoft.com/office/powerpoint/2010/main" val="372132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</TotalTime>
  <Words>347</Words>
  <Application>Microsoft Office PowerPoint</Application>
  <PresentationFormat>Vlastní</PresentationFormat>
  <Paragraphs>70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Spring</vt:lpstr>
      <vt:lpstr>VÝZNAM KONTROLY</vt:lpstr>
      <vt:lpstr>Prezentace aplikace PowerPoint</vt:lpstr>
      <vt:lpstr>Prezentace aplikace PowerPoint</vt:lpstr>
      <vt:lpstr>Prezentace aplikace PowerPoint</vt:lpstr>
      <vt:lpstr>Termíny</vt:lpstr>
      <vt:lpstr>KONTROLA</vt:lpstr>
      <vt:lpstr>PODSTATA KONTROLY</vt:lpstr>
      <vt:lpstr>KONTROLNÍ SYSTÉMY</vt:lpstr>
      <vt:lpstr>KONTROLNÍ SYSTÉMY</vt:lpstr>
      <vt:lpstr>PROCVIČOVÁNÍ</vt:lpstr>
      <vt:lpstr>Literatura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VÝZNAM KONTROLY</dc:title>
  <dc:creator>Kabourkovci</dc:creator>
  <cp:lastModifiedBy>LIVA</cp:lastModifiedBy>
  <cp:revision>15</cp:revision>
  <dcterms:created xsi:type="dcterms:W3CDTF">2014-01-26T14:24:33Z</dcterms:created>
  <dcterms:modified xsi:type="dcterms:W3CDTF">2014-10-23T21:56:44Z</dcterms:modified>
</cp:coreProperties>
</file>