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447B-FA61-475E-AAAA-E8ACBFF4FC8C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CFE-40D8-4A40-8D8D-8C9A28580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4681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447B-FA61-475E-AAAA-E8ACBFF4FC8C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CFE-40D8-4A40-8D8D-8C9A28580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6725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447B-FA61-475E-AAAA-E8ACBFF4FC8C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CFE-40D8-4A40-8D8D-8C9A28580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6092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447B-FA61-475E-AAAA-E8ACBFF4FC8C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CFE-40D8-4A40-8D8D-8C9A28580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079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447B-FA61-475E-AAAA-E8ACBFF4FC8C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CFE-40D8-4A40-8D8D-8C9A28580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2531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447B-FA61-475E-AAAA-E8ACBFF4FC8C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CFE-40D8-4A40-8D8D-8C9A28580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182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447B-FA61-475E-AAAA-E8ACBFF4FC8C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CFE-40D8-4A40-8D8D-8C9A28580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0823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447B-FA61-475E-AAAA-E8ACBFF4FC8C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CFE-40D8-4A40-8D8D-8C9A28580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3279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447B-FA61-475E-AAAA-E8ACBFF4FC8C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CFE-40D8-4A40-8D8D-8C9A28580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0673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447B-FA61-475E-AAAA-E8ACBFF4FC8C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CFE-40D8-4A40-8D8D-8C9A28580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7513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447B-FA61-475E-AAAA-E8ACBFF4FC8C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B1CFE-40D8-4A40-8D8D-8C9A28580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8149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D447B-FA61-475E-AAAA-E8ACBFF4FC8C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B1CFE-40D8-4A40-8D8D-8C9A28580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930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416832"/>
              </p:ext>
            </p:extLst>
          </p:nvPr>
        </p:nvGraphicFramePr>
        <p:xfrm>
          <a:off x="1216976" y="1988840"/>
          <a:ext cx="6724428" cy="45770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217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Rovnice iracionální I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2.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smtClean="0"/>
                        <a:t>3.10.2013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Postup při řešení iracionálních rovnic, ukázka řešených příkladů, příklady k samostatnému řešení s uvedením výsledků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prezentace, řešené příklady se zápisem postupu, samostatné řešení příkladů s možností kontroly 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6996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Rovnice </a:t>
            </a:r>
            <a:r>
              <a:rPr lang="cs-CZ" smtClean="0"/>
              <a:t>iracionální 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90000" dist="508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S neznámou pod odmocninou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419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922114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Iracionální rovnice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781128"/>
          </a:xfrm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dirty="0" smtClean="0"/>
              <a:t>Neznámá je pod odmocninou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Abychom ji osamostatnili, musíme použít neekvivalentní úpravu- rovnici umocnit!!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Před umocněním však nejprve provedeme úpravu: výrazy s odmocninou na levou stranu rovnice, výrazy bez odmocniny na stranu druhou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Umocnění provedeme tak, že dáme vždy </a:t>
            </a:r>
            <a:r>
              <a:rPr lang="cs-CZ" b="1" dirty="0" smtClean="0"/>
              <a:t>všechny členy jedné strany do závorky a tu pak umocníme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Odmocnina umocněním zmizí, na druhé straně však musíme umocnit podle základních pravidel (nebo raději roznásobit dva shodné mnohočleny)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Získanou rovnici řešíme klasicky, jako lineární či kvadratickou rovnici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Protože jsme použili neekvivalentní úpravu, </a:t>
            </a:r>
            <a:r>
              <a:rPr lang="cs-CZ" b="1" dirty="0" smtClean="0"/>
              <a:t>musíme vždy provést zkoušku </a:t>
            </a:r>
            <a:r>
              <a:rPr lang="cs-CZ" dirty="0" smtClean="0"/>
              <a:t>pro každý kořen(řešení) rovnice. Daná zkouška nám v některých případech členy vyloučí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4709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8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6 0.099 L 0.031 0 L 0.047 0.099 L 0.063 0 L 0.078 0.099 L 0.094 0 L 0.109 0.099 L 0.125 0 L 0.141 0.099 L 0.156 0 L 0.172 0.099 L 0.187 0 L 0.203 0.099 L 0.219 0 L 0.234 0.099 L 0.25 0 E" pathEditMode="relative" ptsTypes="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45232" y="188640"/>
            <a:ext cx="3826768" cy="121014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cs-CZ" sz="3600" dirty="0" smtClean="0"/>
              <a:t>Řešené základní úlohy</a:t>
            </a:r>
            <a:endParaRPr lang="cs-CZ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text 3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07504" y="1556792"/>
                <a:ext cx="4040188" cy="639762"/>
              </a:xfr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/>
              <a:lstStyle/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  <m:r>
                          <a:rPr lang="cs-CZ" b="1" i="1" smtClean="0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cs-CZ" dirty="0" smtClean="0"/>
                  <a:t>= 3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text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07504" y="1556792"/>
                <a:ext cx="4040188" cy="639762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obsah 4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95536" y="2420888"/>
                <a:ext cx="3888432" cy="4104456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  <m:r>
                          <a:rPr lang="cs-CZ" b="1" i="1" smtClean="0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cs-CZ" dirty="0" smtClean="0"/>
                  <a:t>= </a:t>
                </a:r>
                <a:r>
                  <a:rPr lang="cs-CZ" b="1" dirty="0" smtClean="0"/>
                  <a:t>3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/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cs-CZ" dirty="0" smtClean="0"/>
                          <m:t>(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𝟕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  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cs-CZ" dirty="0" smtClean="0"/>
                          <m:t> )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b="1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x + 7 = 9</a:t>
                </a:r>
              </a:p>
              <a:p>
                <a:pPr marL="0" indent="0">
                  <a:buNone/>
                </a:pPr>
                <a:r>
                  <a:rPr lang="cs-CZ" b="1" u="sng" dirty="0"/>
                  <a:t> </a:t>
                </a:r>
                <a:r>
                  <a:rPr lang="cs-CZ" b="1" u="sng" dirty="0" smtClean="0"/>
                  <a:t>x = 2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Zkouška:</a:t>
                </a:r>
              </a:p>
              <a:p>
                <a:pPr marL="0" indent="0">
                  <a:buNone/>
                </a:pPr>
                <a:r>
                  <a:rPr lang="cs-CZ" dirty="0" smtClean="0"/>
                  <a:t>L=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smtClean="0">
                            <a:latin typeface="Cambria Math"/>
                          </a:rPr>
                          <m:t>2+7</m:t>
                        </m:r>
                      </m:e>
                    </m:rad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dirty="0" smtClean="0">
                            <a:latin typeface="Cambria Math"/>
                          </a:rPr>
                          <m:t>9</m:t>
                        </m:r>
                      </m:e>
                    </m:rad>
                  </m:oMath>
                </a14:m>
                <a:r>
                  <a:rPr lang="cs-CZ" dirty="0" smtClean="0"/>
                  <a:t> =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P = 3       L = P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řešení P = { 2 }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endParaRPr lang="cs-CZ" b="1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5" name="Zástupný symbol pro obsah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95536" y="2420888"/>
                <a:ext cx="3888432" cy="4104456"/>
              </a:xfrm>
              <a:blipFill rotWithShape="1">
                <a:blip r:embed="rId3"/>
                <a:stretch>
                  <a:fillRect l="-2508" t="-133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text 5"/>
              <p:cNvSpPr>
                <a:spLocks noGrp="1"/>
              </p:cNvSpPr>
              <p:nvPr>
                <p:ph type="body" sz="quarter" idx="3"/>
              </p:nvPr>
            </p:nvSpPr>
            <p:spPr>
              <a:xfrm>
                <a:off x="4788024" y="332656"/>
                <a:ext cx="4041775" cy="639762"/>
              </a:xfrm>
            </p:spPr>
            <p:txBody>
              <a:bodyPr/>
              <a:lstStyle/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latin typeface="Cambria Math"/>
                          </a:rPr>
                          <m:t>𝟏𝟗</m:t>
                        </m:r>
                        <m:r>
                          <a:rPr lang="cs-CZ" b="1" i="1" smtClean="0">
                            <a:latin typeface="Cambria Math"/>
                          </a:rPr>
                          <m:t> −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cs-CZ" dirty="0" smtClean="0"/>
                  <a:t> = x + 1</a:t>
                </a:r>
                <a:endParaRPr lang="cs-CZ" dirty="0"/>
              </a:p>
            </p:txBody>
          </p:sp>
        </mc:Choice>
        <mc:Fallback xmlns="">
          <p:sp>
            <p:nvSpPr>
              <p:cNvPr id="6" name="Zástupný symbol pro text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3"/>
              </p:nvPr>
            </p:nvSpPr>
            <p:spPr>
              <a:xfrm>
                <a:off x="4788024" y="332656"/>
                <a:ext cx="4041775" cy="639762"/>
              </a:xfrm>
              <a:blipFill rotWithShape="1">
                <a:blip r:embed="rId4"/>
                <a:stretch>
                  <a:fillRect b="-219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symbol pro obsah 6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644008" y="1124744"/>
                <a:ext cx="4248472" cy="5472608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latin typeface="Cambria Math"/>
                          </a:rPr>
                          <m:t>𝟏𝟗</m:t>
                        </m:r>
                        <m:r>
                          <a:rPr lang="cs-CZ" b="1" i="1" smtClean="0">
                            <a:latin typeface="Cambria Math"/>
                          </a:rPr>
                          <m:t> −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cs-CZ" dirty="0" smtClean="0"/>
                  <a:t> = x + 1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/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cs-CZ" dirty="0" smtClean="0"/>
                          <m:t>(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𝟏𝟗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 −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  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cs-CZ" dirty="0" smtClean="0"/>
                          <m:t> )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b="1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𝐱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19 – x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+ 2x + 1</a:t>
                </a: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nezapomeňte!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Vzorec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𝐚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𝐛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+ 2a.b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b="1" dirty="0" smtClean="0">
                  <a:solidFill>
                    <a:schemeClr val="accent3">
                      <a:lumMod val="50000"/>
                    </a:schemeClr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+ 3x – 18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a = 1; b = 3; c = -18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1,2</m:t>
                        </m:r>
                      </m:sub>
                    </m:sSub>
                    <m:r>
                      <a:rPr lang="cs-CZ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𝑏</m:t>
                        </m:r>
                        <m: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−4</m:t>
                            </m:r>
                            <m:r>
                              <a:rPr lang="cs-CZ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cs-CZ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.1.(−18)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.1</m:t>
                        </m:r>
                      </m:den>
                    </m:f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= </a:t>
                </a:r>
                <a:r>
                  <a:rPr lang="cs-CZ" dirty="0" smtClean="0">
                    <a:solidFill>
                      <a:schemeClr val="tx1"/>
                    </a:solidFill>
                    <a:latin typeface="Calibri"/>
                  </a:rPr>
                  <a:t>→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= -6</a:t>
                </a: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dirty="0"/>
                  <a:t>→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= </a:t>
                </a:r>
                <a:r>
                  <a:rPr lang="cs-CZ" dirty="0" smtClean="0"/>
                  <a:t>3</a:t>
                </a: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chemeClr val="tx1"/>
                    </a:solidFill>
                  </a:rPr>
                  <a:t>Zkouška pro x = -6      nevyhovuje!</a:t>
                </a:r>
              </a:p>
              <a:p>
                <a:pPr marL="0" indent="0">
                  <a:buNone/>
                </a:pPr>
                <a:r>
                  <a:rPr lang="cs-CZ" dirty="0" smtClean="0"/>
                  <a:t>L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latin typeface="Cambria Math"/>
                          </a:rPr>
                          <m:t>𝟏𝟗</m:t>
                        </m:r>
                        <m:r>
                          <a:rPr lang="cs-CZ" b="1" i="1" smtClean="0">
                            <a:latin typeface="Cambria Math"/>
                          </a:rPr>
                          <m:t> −(−</m:t>
                        </m:r>
                        <m:r>
                          <a:rPr lang="cs-CZ" b="1" i="1" smtClean="0">
                            <a:latin typeface="Cambria Math"/>
                          </a:rPr>
                          <m:t>𝟔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</m:e>
                    </m:rad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smtClean="0">
                            <a:latin typeface="Cambria Math"/>
                          </a:rPr>
                          <m:t>25</m:t>
                        </m:r>
                      </m:e>
                    </m:rad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= 5</a:t>
                </a:r>
              </a:p>
              <a:p>
                <a:pPr marL="0" indent="0">
                  <a:buNone/>
                </a:pPr>
                <a:r>
                  <a:rPr lang="cs-CZ" dirty="0" smtClean="0"/>
                  <a:t>P = -6 + 1 = -5        L </a:t>
                </a:r>
                <a:r>
                  <a:rPr lang="cs-CZ" dirty="0" smtClean="0">
                    <a:latin typeface="Calibri"/>
                  </a:rPr>
                  <a:t>≠ P</a:t>
                </a: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chemeClr val="tx1"/>
                    </a:solidFill>
                  </a:rPr>
                  <a:t>Zkouška pro x =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L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latin typeface="Cambria Math"/>
                          </a:rPr>
                          <m:t>𝟏𝟗</m:t>
                        </m:r>
                        <m:r>
                          <a:rPr lang="cs-CZ" b="1" i="1" smtClean="0">
                            <a:latin typeface="Cambria Math"/>
                          </a:rPr>
                          <m:t> 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smtClean="0">
                            <a:latin typeface="Cambria Math"/>
                          </a:rPr>
                          <m:t>16</m:t>
                        </m:r>
                      </m:e>
                    </m:rad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= 4</a:t>
                </a:r>
              </a:p>
              <a:p>
                <a:pPr marL="0" indent="0">
                  <a:buNone/>
                </a:pPr>
                <a:r>
                  <a:rPr lang="cs-CZ" dirty="0" smtClean="0"/>
                  <a:t>P = </a:t>
                </a:r>
                <a:r>
                  <a:rPr lang="cs-CZ" dirty="0"/>
                  <a:t>3</a:t>
                </a:r>
                <a:r>
                  <a:rPr lang="cs-CZ" dirty="0" smtClean="0"/>
                  <a:t> + 1 = </a:t>
                </a:r>
                <a:r>
                  <a:rPr lang="cs-CZ" dirty="0"/>
                  <a:t>4</a:t>
                </a:r>
                <a:r>
                  <a:rPr lang="cs-CZ" dirty="0" smtClean="0"/>
                  <a:t>        L = P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řešení P = { 3 }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 smtClean="0">
                  <a:latin typeface="Calibri"/>
                </a:endParaRP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b="1" dirty="0" smtClean="0">
                  <a:solidFill>
                    <a:schemeClr val="accent3">
                      <a:lumMod val="50000"/>
                    </a:schemeClr>
                  </a:solidFill>
                </a:endParaRPr>
              </a:p>
              <a:p>
                <a:pPr marL="0" indent="0">
                  <a:buNone/>
                </a:pPr>
                <a:endParaRPr lang="cs-CZ" b="1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Zástupný symbol pro obsah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644008" y="1124744"/>
                <a:ext cx="4248472" cy="5472608"/>
              </a:xfrm>
              <a:blipFill rotWithShape="1">
                <a:blip r:embed="rId5"/>
                <a:stretch>
                  <a:fillRect l="-1435" t="-122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494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  <p:bldP spid="5" grpId="0" build="allAtOnce"/>
      <p:bldP spid="6" grpId="0" build="p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70784" cy="1138138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Řešená úloha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8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+12</m:t>
                        </m:r>
                      </m:e>
                    </m:rad>
                  </m:oMath>
                </a14:m>
                <a:r>
                  <a:rPr lang="cs-CZ" dirty="0" smtClean="0"/>
                  <a:t> = 3x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+12</m:t>
                        </m:r>
                      </m:e>
                    </m:rad>
                  </m:oMath>
                </a14:m>
                <a:r>
                  <a:rPr lang="cs-CZ" dirty="0" smtClean="0"/>
                  <a:t> = 3x – 8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cs-CZ" dirty="0" smtClean="0"/>
                          <m:t>(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𝟏𝟐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  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cs-CZ" dirty="0" smtClean="0"/>
                          <m:t> )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b="1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𝟑𝐱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𝟖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r>
                  <a:rPr lang="cs-CZ" b="1" dirty="0"/>
                  <a:t>x</a:t>
                </a:r>
                <a:r>
                  <a:rPr lang="cs-CZ" b="1" dirty="0" smtClean="0"/>
                  <a:t> + 12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- 48x + 64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Vzorec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𝐚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𝐛</m:t>
                        </m:r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+ 2a.b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b="1" dirty="0" smtClean="0">
                  <a:solidFill>
                    <a:schemeClr val="accent3">
                      <a:lumMod val="50000"/>
                    </a:schemeClr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- 49x + </a:t>
                </a:r>
                <a:r>
                  <a:rPr lang="cs-CZ" b="1" dirty="0" smtClean="0"/>
                  <a:t>52 = 0</a:t>
                </a:r>
              </a:p>
              <a:p>
                <a:pPr marL="0" indent="0">
                  <a:buNone/>
                </a:pPr>
                <a:r>
                  <a:rPr lang="cs-CZ" b="1" dirty="0"/>
                  <a:t>a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= 9; b = -49; c = 52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𝒃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𝟒</m:t>
                            </m:r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𝒂𝒄</m:t>
                            </m:r>
                          </m:e>
                        </m:rad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𝒂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=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−(−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𝟒𝟗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)±</m:t>
                        </m:r>
                        <m:rad>
                          <m:radPr>
                            <m:degHide m:val="on"/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(−</m:t>
                                </m:r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𝟒𝟗</m:t>
                                </m:r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𝟒</m:t>
                            </m:r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.</m:t>
                            </m:r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𝟗</m:t>
                            </m:r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.</m:t>
                            </m:r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𝟓𝟐</m:t>
                            </m:r>
                          </m:e>
                        </m:rad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𝟗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𝟒𝟗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𝟓𝟐𝟗</m:t>
                            </m:r>
                          </m:e>
                        </m:rad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𝟏𝟖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= </a:t>
                </a:r>
              </a:p>
              <a:p>
                <a:pPr marL="0" indent="0">
                  <a:buNone/>
                </a:pPr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/>
                  <a:t>→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26</m:t>
                        </m:r>
                      </m:num>
                      <m:den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18</m:t>
                        </m:r>
                      </m:den>
                    </m:f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13</m:t>
                        </m:r>
                      </m:num>
                      <m:den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dirty="0"/>
                  <a:t>→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= </a:t>
                </a:r>
                <a:r>
                  <a:rPr lang="cs-CZ" dirty="0"/>
                  <a:t>4</a:t>
                </a:r>
                <a:endParaRPr lang="cs-CZ" dirty="0" smtClean="0"/>
              </a:p>
              <a:p>
                <a:endParaRPr lang="cs-CZ" b="1" dirty="0" smtClean="0">
                  <a:solidFill>
                    <a:schemeClr val="tx1"/>
                  </a:solidFill>
                </a:endParaRPr>
              </a:p>
              <a:p>
                <a:endParaRPr lang="cs-CZ" b="1" dirty="0" smtClean="0">
                  <a:solidFill>
                    <a:schemeClr val="tx1"/>
                  </a:solidFill>
                </a:endParaRPr>
              </a:p>
              <a:p>
                <a:endParaRPr lang="cs-CZ" b="1" dirty="0" smtClean="0">
                  <a:solidFill>
                    <a:schemeClr val="accent3">
                      <a:lumMod val="50000"/>
                    </a:schemeClr>
                  </a:solidFill>
                </a:endParaRPr>
              </a:p>
              <a:p>
                <a:endParaRPr lang="cs-CZ" b="1" dirty="0" smtClean="0"/>
              </a:p>
              <a:p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 l="-1508" t="-148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0" y="1196752"/>
                <a:ext cx="4104456" cy="5328592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Zkouška pro x =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13</m:t>
                        </m:r>
                      </m:num>
                      <m:den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cs-CZ" dirty="0" smtClean="0"/>
                  <a:t>   nevyhovuje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L = 8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0" i="1" smtClean="0">
                                <a:latin typeface="Cambria Math"/>
                              </a:rPr>
                              <m:t>13</m:t>
                            </m:r>
                          </m:num>
                          <m:den>
                            <m:r>
                              <a:rPr lang="cs-CZ" b="0" i="1" smtClean="0">
                                <a:latin typeface="Cambria Math"/>
                              </a:rPr>
                              <m:t>9</m:t>
                            </m:r>
                          </m:den>
                        </m:f>
                        <m:r>
                          <a:rPr lang="cs-CZ" b="0" i="1" smtClean="0">
                            <a:latin typeface="Cambria Math"/>
                          </a:rPr>
                          <m:t>+12</m:t>
                        </m:r>
                      </m:e>
                    </m:rad>
                  </m:oMath>
                </a14:m>
                <a:r>
                  <a:rPr lang="cs-CZ" dirty="0" smtClean="0"/>
                  <a:t> = 8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0" i="1" smtClean="0">
                                <a:latin typeface="Cambria Math"/>
                              </a:rPr>
                              <m:t>13+108</m:t>
                            </m:r>
                          </m:num>
                          <m:den>
                            <m:r>
                              <a:rPr lang="cs-CZ" b="0" i="1" smtClean="0">
                                <a:latin typeface="Cambria Math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cs-CZ" dirty="0" smtClean="0"/>
                  <a:t> = 8+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0" i="1" smtClean="0">
                                <a:latin typeface="Cambria Math"/>
                              </a:rPr>
                              <m:t>121</m:t>
                            </m:r>
                          </m:num>
                          <m:den>
                            <m:r>
                              <a:rPr lang="cs-CZ" b="0" i="1" smtClean="0">
                                <a:latin typeface="Cambria Math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cs-CZ" dirty="0" smtClean="0"/>
                  <a:t> = 8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24+11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P = 3.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13</m:t>
                        </m:r>
                      </m:num>
                      <m:den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13</m:t>
                        </m:r>
                      </m:num>
                      <m:den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     L </a:t>
                </a:r>
                <a:r>
                  <a:rPr lang="cs-CZ" dirty="0" smtClean="0">
                    <a:latin typeface="Calibri"/>
                  </a:rPr>
                  <a:t>≠ P</a:t>
                </a:r>
              </a:p>
              <a:p>
                <a:pPr marL="0" indent="0">
                  <a:buNone/>
                </a:pPr>
                <a:endParaRPr lang="cs-CZ" dirty="0">
                  <a:latin typeface="Calibri"/>
                </a:endParaRPr>
              </a:p>
              <a:p>
                <a:pPr marL="0" indent="0">
                  <a:buNone/>
                </a:pPr>
                <a:r>
                  <a:rPr lang="cs-CZ" dirty="0" smtClean="0"/>
                  <a:t>Zkouška pro x = 4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L = 8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smtClean="0">
                            <a:latin typeface="Cambria Math"/>
                          </a:rPr>
                          <m:t>4+12</m:t>
                        </m:r>
                      </m:e>
                    </m:rad>
                  </m:oMath>
                </a14:m>
                <a:r>
                  <a:rPr lang="cs-CZ" dirty="0" smtClean="0"/>
                  <a:t> = 8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smtClean="0">
                            <a:latin typeface="Cambria Math"/>
                          </a:rPr>
                          <m:t>16</m:t>
                        </m:r>
                      </m:e>
                    </m:rad>
                  </m:oMath>
                </a14:m>
                <a:r>
                  <a:rPr lang="cs-CZ" dirty="0" smtClean="0"/>
                  <a:t> = 8</a:t>
                </a:r>
                <a:r>
                  <a:rPr lang="cs-CZ" dirty="0"/>
                  <a:t> </a:t>
                </a:r>
                <a:r>
                  <a:rPr lang="cs-CZ" dirty="0" smtClean="0"/>
                  <a:t>+ 4</a:t>
                </a:r>
              </a:p>
              <a:p>
                <a:pPr marL="0" indent="0">
                  <a:buNone/>
                </a:pPr>
                <a:r>
                  <a:rPr lang="cs-CZ" dirty="0" smtClean="0"/>
                  <a:t>= 12</a:t>
                </a:r>
              </a:p>
              <a:p>
                <a:pPr marL="0" indent="0">
                  <a:buNone/>
                </a:pPr>
                <a:r>
                  <a:rPr lang="cs-CZ" dirty="0" smtClean="0"/>
                  <a:t>P = 3. </a:t>
                </a:r>
                <a14:m>
                  <m:oMath xmlns:m="http://schemas.openxmlformats.org/officeDocument/2006/math">
                    <m:r>
                      <a:rPr lang="cs-CZ" i="1" smtClean="0">
                        <a:solidFill>
                          <a:schemeClr val="tx1"/>
                        </a:solidFill>
                        <a:latin typeface="Cambria Math"/>
                      </a:rPr>
                      <m:t>4</m:t>
                    </m:r>
                    <m:r>
                      <a:rPr lang="cs-CZ" b="0" i="1" smtClean="0">
                        <a:solidFill>
                          <a:schemeClr val="tx1"/>
                        </a:solidFill>
                        <a:latin typeface="Cambria Math"/>
                      </a:rPr>
                      <m:t>=12</m:t>
                    </m:r>
                  </m:oMath>
                </a14:m>
                <a:r>
                  <a:rPr lang="cs-CZ" dirty="0" smtClean="0"/>
                  <a:t>       L = P</a:t>
                </a: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0" y="1196752"/>
                <a:ext cx="4104456" cy="5328592"/>
              </a:xfrm>
              <a:blipFill rotWithShape="1">
                <a:blip r:embed="rId3"/>
                <a:stretch>
                  <a:fillRect l="-1486" t="-57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bdélník 4"/>
          <p:cNvSpPr/>
          <p:nvPr/>
        </p:nvSpPr>
        <p:spPr>
          <a:xfrm>
            <a:off x="5940152" y="5877272"/>
            <a:ext cx="1546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 smtClean="0">
                <a:solidFill>
                  <a:srgbClr val="C00000"/>
                </a:solidFill>
              </a:rPr>
              <a:t>řešení P = { 4 }</a:t>
            </a:r>
          </a:p>
        </p:txBody>
      </p:sp>
    </p:spTree>
    <p:extLst>
      <p:ext uri="{BB962C8B-B14F-4D97-AF65-F5344CB8AC3E}">
        <p14:creationId xmlns:p14="http://schemas.microsoft.com/office/powerpoint/2010/main" val="229866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4048" y="980728"/>
            <a:ext cx="3816424" cy="1296144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cs-CZ" sz="3600" dirty="0" smtClean="0"/>
              <a:t>Rovnice s dvěma odmocninami</a:t>
            </a:r>
            <a:endParaRPr lang="cs-CZ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51520" y="476672"/>
                <a:ext cx="4824536" cy="5904656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 algn="ctr">
                  <a:buNone/>
                </a:pPr>
                <a:r>
                  <a:rPr lang="cs-CZ" dirty="0" smtClean="0"/>
                  <a:t>Postup obdobný, ale umocňování musíme provést postupně dvakrát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𝟒</m:t>
                        </m:r>
                      </m:e>
                    </m:rad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= 7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/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𝒙</m:t>
                            </m:r>
                            <m: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𝟑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cs-CZ" b="1" dirty="0">
                            <a:solidFill>
                              <a:schemeClr val="accent3">
                                <a:lumMod val="50000"/>
                              </a:schemeClr>
                            </a:solidFill>
                          </a:rPr>
                          <m:t> + </m:t>
                        </m:r>
                        <m:rad>
                          <m:radPr>
                            <m:degHide m:val="on"/>
                            <m:ctrlP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𝒙</m:t>
                            </m:r>
                            <m: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𝟒</m:t>
                            </m:r>
                            <m:r>
                              <a:rPr lang="cs-CZ" b="1" i="1" smtClean="0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 </m:t>
                            </m:r>
                          </m:e>
                        </m:rad>
                        <m:r>
                          <a:rPr lang="cs-CZ" b="0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Pozor! Vzorec!</a:t>
                </a:r>
                <a:r>
                  <a:rPr lang="cs-CZ" b="1" dirty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cs-CZ" b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𝐚</m:t>
                        </m:r>
                        <m:r>
                          <a:rPr lang="cs-CZ" b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𝐛</m:t>
                        </m:r>
                        <m:r>
                          <a:rPr lang="cs-CZ" b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>
                    <a:solidFill>
                      <a:schemeClr val="accent3">
                        <a:lumMod val="50000"/>
                      </a:schemeClr>
                    </a:solidFill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cs-CZ" b="1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>
                    <a:solidFill>
                      <a:schemeClr val="accent3">
                        <a:lumMod val="50000"/>
                      </a:schemeClr>
                    </a:solidFill>
                  </a:rPr>
                  <a:t> + 2a.b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cs-CZ" b="1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ad>
                          <m:radPr>
                            <m:degHide m:val="on"/>
                            <m:ctrlP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𝒙</m:t>
                            </m:r>
                            <m: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e>
                      <m:sup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b="1" i="1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+ 2.</a:t>
                </a:r>
                <a:r>
                  <a:rPr lang="cs-CZ" b="1" dirty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b="1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.</a:t>
                </a:r>
                <a:r>
                  <a:rPr lang="cs-CZ" b="1" dirty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b="1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𝟒</m:t>
                        </m:r>
                      </m:e>
                    </m:rad>
                  </m:oMath>
                </a14:m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ad>
                          <m:radPr>
                            <m:degHide m:val="on"/>
                            <m:ctrlP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1" i="1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𝒙</m:t>
                            </m:r>
                            <m:r>
                              <a:rPr lang="cs-CZ" b="1" i="1" smtClean="0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cs-CZ" b="1" i="1" smtClean="0">
                                <a:solidFill>
                                  <a:schemeClr val="accent3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𝟒</m:t>
                            </m:r>
                          </m:e>
                        </m:rad>
                      </m:e>
                      <m:sup>
                        <m:r>
                          <a:rPr lang="cs-CZ" b="1" i="1" dirty="0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x-3 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  <m:r>
                          <a:rPr lang="cs-CZ" i="1">
                            <a:latin typeface="Cambria Math"/>
                          </a:rPr>
                          <m:t>−3</m:t>
                        </m:r>
                      </m:e>
                    </m:rad>
                  </m:oMath>
                </a14:m>
                <a:r>
                  <a:rPr lang="cs-CZ" dirty="0"/>
                  <a:t>.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+4</m:t>
                        </m:r>
                      </m:e>
                    </m:rad>
                  </m:oMath>
                </a14:m>
                <a:r>
                  <a:rPr lang="cs-CZ" dirty="0" smtClean="0"/>
                  <a:t> + x+4 =49</a:t>
                </a:r>
              </a:p>
              <a:p>
                <a:pPr marL="0" indent="0">
                  <a:buNone/>
                </a:pPr>
                <a:r>
                  <a:rPr lang="cs-CZ" dirty="0" smtClean="0"/>
                  <a:t>2.</a:t>
                </a:r>
                <a:r>
                  <a:rPr lang="cs-CZ" dirty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  <m:r>
                          <a:rPr lang="cs-CZ" i="1">
                            <a:latin typeface="Cambria Math"/>
                          </a:rPr>
                          <m:t>−3</m:t>
                        </m:r>
                      </m:e>
                    </m:rad>
                  </m:oMath>
                </a14:m>
                <a:r>
                  <a:rPr lang="cs-CZ" dirty="0"/>
                  <a:t>.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+4</m:t>
                        </m:r>
                      </m:e>
                    </m:rad>
                  </m:oMath>
                </a14:m>
                <a:r>
                  <a:rPr lang="cs-CZ" dirty="0" smtClean="0"/>
                  <a:t>=-2x+48           /</a:t>
                </a:r>
                <a:r>
                  <a:rPr lang="cs-CZ" dirty="0" smtClean="0">
                    <a:sym typeface="Wingdings" panose="05000000000000000000" pitchFamily="2" charset="2"/>
                  </a:rPr>
                  <a:t>: (</a:t>
                </a:r>
                <a:r>
                  <a:rPr lang="cs-CZ" dirty="0" smtClean="0"/>
                  <a:t>2)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−12</m:t>
                        </m:r>
                      </m:e>
                    </m:rad>
                  </m:oMath>
                </a14:m>
                <a:r>
                  <a:rPr lang="cs-CZ" dirty="0" smtClean="0"/>
                  <a:t> = 24-x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/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>
                                    <a:latin typeface="Cambria Math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cs-CZ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>
                                <a:latin typeface="Cambria Math"/>
                              </a:rPr>
                              <m:t>+</m:t>
                            </m:r>
                            <m:r>
                              <a:rPr lang="cs-CZ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−12</m:t>
                            </m:r>
                          </m:e>
                        </m:rad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𝟐𝟒</m:t>
                        </m:r>
                        <m:r>
                          <a:rPr lang="cs-CZ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Pozor! Vzorec!</a:t>
                </a:r>
                <a:r>
                  <a:rPr lang="cs-CZ" b="1" dirty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cs-CZ" b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𝐚</m:t>
                        </m:r>
                        <m:r>
                          <a:rPr lang="cs-CZ" b="1" i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𝐛</m:t>
                        </m:r>
                        <m:r>
                          <a:rPr lang="cs-CZ" b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>
                    <a:solidFill>
                      <a:schemeClr val="accent5">
                        <a:lumMod val="50000"/>
                      </a:schemeClr>
                    </a:solidFill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cs-CZ" b="1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cs-CZ" b="1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- </a:t>
                </a:r>
                <a:r>
                  <a:rPr lang="cs-CZ" b="1" dirty="0">
                    <a:solidFill>
                      <a:schemeClr val="accent5">
                        <a:lumMod val="50000"/>
                      </a:schemeClr>
                    </a:solidFill>
                  </a:rPr>
                  <a:t>2a.b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cs-CZ" b="1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0" smtClean="0">
                        <a:latin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cs-CZ" b="0" i="0" smtClean="0">
                        <a:latin typeface="Cambria Math"/>
                      </a:rPr>
                      <m:t>x</m:t>
                    </m:r>
                  </m:oMath>
                </a14:m>
                <a:r>
                  <a:rPr lang="cs-CZ" dirty="0" smtClean="0"/>
                  <a:t> - 12 = </a:t>
                </a:r>
                <a:r>
                  <a:rPr lang="cs-CZ" b="1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576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𝟒𝟖</m:t>
                        </m:r>
                        <m:r>
                          <a:rPr lang="cs-CZ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x + 48x = 576 + 12</a:t>
                </a:r>
              </a:p>
              <a:p>
                <a:pPr marL="0" indent="0">
                  <a:buNone/>
                </a:pPr>
                <a:r>
                  <a:rPr lang="cs-CZ" dirty="0" smtClean="0"/>
                  <a:t>49x = 588</a:t>
                </a:r>
              </a:p>
              <a:p>
                <a:pPr marL="0" indent="0">
                  <a:buNone/>
                </a:pPr>
                <a:r>
                  <a:rPr lang="cs-CZ" b="1" u="sng" dirty="0"/>
                  <a:t> </a:t>
                </a:r>
                <a:r>
                  <a:rPr lang="cs-CZ" b="1" u="sng" dirty="0" smtClean="0"/>
                  <a:t>   x = 12</a:t>
                </a:r>
                <a:endParaRPr lang="cs-CZ" b="1" u="sng" dirty="0"/>
              </a:p>
              <a:p>
                <a:pPr marL="0" indent="0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1520" y="476672"/>
                <a:ext cx="4824536" cy="5904656"/>
              </a:xfrm>
              <a:blipFill rotWithShape="1">
                <a:blip r:embed="rId2"/>
                <a:stretch>
                  <a:fillRect l="-1263" t="-144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5436096" y="2996951"/>
                <a:ext cx="3240360" cy="2736305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u="sng" dirty="0" smtClean="0"/>
                  <a:t>Zkouška</a:t>
                </a:r>
                <a:r>
                  <a:rPr lang="cs-CZ" dirty="0" smtClean="0"/>
                  <a:t>: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chemeClr val="tx1"/>
                    </a:solidFill>
                  </a:rPr>
                  <a:t>L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b="1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𝟏𝟐</m:t>
                        </m:r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r>
                  <a:rPr lang="cs-CZ" b="1" dirty="0">
                    <a:solidFill>
                      <a:schemeClr val="tx1"/>
                    </a:solidFill>
                  </a:rPr>
                  <a:t>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b="1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𝟏𝟐</m:t>
                        </m:r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𝟒</m:t>
                        </m:r>
                      </m:e>
                    </m:rad>
                  </m:oMath>
                </a14:m>
                <a:r>
                  <a:rPr lang="cs-CZ" b="1" dirty="0">
                    <a:solidFill>
                      <a:schemeClr val="tx1"/>
                    </a:solidFill>
                  </a:rPr>
                  <a:t>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b="1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𝟗</m:t>
                        </m:r>
                      </m:e>
                    </m:rad>
                  </m:oMath>
                </a14:m>
                <a:r>
                  <a:rPr lang="cs-CZ" b="1" dirty="0">
                    <a:solidFill>
                      <a:schemeClr val="tx1"/>
                    </a:solidFill>
                  </a:rPr>
                  <a:t>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b="1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𝟏𝟔</m:t>
                        </m:r>
                      </m:e>
                    </m:rad>
                  </m:oMath>
                </a14:m>
                <a:r>
                  <a:rPr lang="cs-CZ" b="1" dirty="0">
                    <a:solidFill>
                      <a:schemeClr val="tx1"/>
                    </a:solidFill>
                  </a:rPr>
                  <a:t>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= 3 + 4 = 7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P = 7</a:t>
                </a: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L = P</a:t>
                </a:r>
                <a:endParaRPr lang="cs-CZ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5436096" y="2996951"/>
                <a:ext cx="3240360" cy="2736305"/>
              </a:xfrm>
              <a:blipFill rotWithShape="1">
                <a:blip r:embed="rId3"/>
                <a:stretch>
                  <a:fillRect l="-2072" t="-312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bdélník 4"/>
          <p:cNvSpPr/>
          <p:nvPr/>
        </p:nvSpPr>
        <p:spPr>
          <a:xfrm>
            <a:off x="5868144" y="5301208"/>
            <a:ext cx="1663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>
                <a:solidFill>
                  <a:srgbClr val="C00000"/>
                </a:solidFill>
              </a:rPr>
              <a:t>řešení P = { </a:t>
            </a:r>
            <a:r>
              <a:rPr lang="cs-CZ" b="1" dirty="0" smtClean="0">
                <a:solidFill>
                  <a:srgbClr val="C00000"/>
                </a:solidFill>
              </a:rPr>
              <a:t>12 </a:t>
            </a:r>
            <a:r>
              <a:rPr lang="cs-CZ" b="1" dirty="0">
                <a:solidFill>
                  <a:srgbClr val="C00000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40538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1042</Words>
  <Application>Microsoft Office PowerPoint</Application>
  <PresentationFormat>Předvádění na obrazovce (4:3)</PresentationFormat>
  <Paragraphs>112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Rovnice iracionální I</vt:lpstr>
      <vt:lpstr>Iracionální rovnice</vt:lpstr>
      <vt:lpstr>Řešené základní úlohy</vt:lpstr>
      <vt:lpstr>Řešená úloha</vt:lpstr>
      <vt:lpstr>Rovnice s dvěma odmocninami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Rovnice iracionální I.</dc:title>
  <dc:creator>Jiřina Rychtářová</dc:creator>
  <cp:lastModifiedBy>Admin</cp:lastModifiedBy>
  <cp:revision>19</cp:revision>
  <dcterms:created xsi:type="dcterms:W3CDTF">2014-01-06T23:53:04Z</dcterms:created>
  <dcterms:modified xsi:type="dcterms:W3CDTF">2014-05-28T23:17:50Z</dcterms:modified>
</cp:coreProperties>
</file>