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7913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4994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8616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915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0254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3601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753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838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3400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502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240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384AB-2C88-42FF-BB75-A120DD40C39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E3B23-1756-4186-99B1-854EE239C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35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475432"/>
              </p:ext>
            </p:extLst>
          </p:nvPr>
        </p:nvGraphicFramePr>
        <p:xfrm>
          <a:off x="1209786" y="1916832"/>
          <a:ext cx="6724428" cy="42976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VY_42_INOVACE_0420</a:t>
                      </a:r>
                      <a:r>
                        <a:rPr lang="cs-CZ" sz="1600" baseline="0" dirty="0" smtClean="0"/>
                        <a:t> Vzájemná poloha dvou přímek zadaných obecnou rovnicí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10.3.2014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Vzájemná poloha dvou přímek zadaných obecnou</a:t>
                      </a:r>
                      <a:r>
                        <a:rPr lang="cs-CZ" sz="1600" baseline="0" dirty="0" smtClean="0"/>
                        <a:t> rovnicí výpočet vzorového příkladu, příklady na procvičení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37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Vzájemná poloha přímek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109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Přímá spojnice 19"/>
          <p:cNvCxnSpPr/>
          <p:nvPr/>
        </p:nvCxnSpPr>
        <p:spPr>
          <a:xfrm flipV="1">
            <a:off x="5011185" y="1662737"/>
            <a:ext cx="3168352" cy="1008112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Vzájemná poloha přímek v rovině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arenR"/>
            </a:pPr>
            <a:r>
              <a:rPr lang="cs-CZ" b="1" u="sng" dirty="0" smtClean="0"/>
              <a:t>přímky jsou různoběžné</a:t>
            </a:r>
            <a:r>
              <a:rPr lang="cs-CZ" dirty="0" smtClean="0"/>
              <a:t>, mají jediný společný bod – průsečík, svírají spolu úhel </a:t>
            </a:r>
            <a:r>
              <a:rPr lang="el-GR" dirty="0"/>
              <a:t>α</a:t>
            </a:r>
            <a:r>
              <a:rPr lang="cs-CZ" dirty="0"/>
              <a:t>, který je různý od 0°a 180°</a:t>
            </a:r>
          </a:p>
          <a:p>
            <a:pPr marL="457200" indent="-457200">
              <a:buAutoNum type="arabicParenR"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2</a:t>
            </a:r>
            <a:r>
              <a:rPr lang="cs-CZ" b="1" dirty="0" smtClean="0"/>
              <a:t>)    </a:t>
            </a:r>
            <a:r>
              <a:rPr lang="cs-CZ" b="1" u="sng" dirty="0"/>
              <a:t>přímky jsou rovnoběžné</a:t>
            </a:r>
            <a:r>
              <a:rPr lang="cs-CZ" dirty="0"/>
              <a:t>, nemají žádný společný bod, jejich vzdálenost je různá od nuly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3) </a:t>
            </a:r>
            <a:r>
              <a:rPr lang="cs-CZ" b="1" dirty="0" smtClean="0"/>
              <a:t>    </a:t>
            </a:r>
            <a:r>
              <a:rPr lang="cs-CZ" b="1" u="sng" dirty="0" smtClean="0"/>
              <a:t>přímky </a:t>
            </a:r>
            <a:r>
              <a:rPr lang="cs-CZ" b="1" u="sng" dirty="0"/>
              <a:t>jsou totožné</a:t>
            </a:r>
            <a:r>
              <a:rPr lang="cs-CZ" dirty="0"/>
              <a:t>, mají nekonečně mnoho společných bodů, jejich vzdálenost je rovna nule</a:t>
            </a:r>
            <a:endParaRPr lang="cs-CZ" dirty="0" smtClean="0"/>
          </a:p>
          <a:p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>
          <a:xfrm>
            <a:off x="5166142" y="5661248"/>
            <a:ext cx="3168352" cy="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5148064" y="1628800"/>
            <a:ext cx="3168352" cy="1368152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 flipV="1">
            <a:off x="6202485" y="1765882"/>
            <a:ext cx="1728192" cy="54006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6372200" y="2132856"/>
            <a:ext cx="1440160" cy="64807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louk 10"/>
          <p:cNvSpPr/>
          <p:nvPr/>
        </p:nvSpPr>
        <p:spPr>
          <a:xfrm>
            <a:off x="6041090" y="1628800"/>
            <a:ext cx="1418456" cy="1530170"/>
          </a:xfrm>
          <a:prstGeom prst="arc">
            <a:avLst>
              <a:gd name="adj1" fmla="val 19620034"/>
              <a:gd name="adj2" fmla="val 114633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" name="Přímá spojnice 11"/>
          <p:cNvCxnSpPr/>
          <p:nvPr/>
        </p:nvCxnSpPr>
        <p:spPr>
          <a:xfrm>
            <a:off x="5148064" y="3284984"/>
            <a:ext cx="3168352" cy="36004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5004048" y="4293096"/>
            <a:ext cx="3168352" cy="36004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5652120" y="3320988"/>
            <a:ext cx="1656184" cy="18002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>
            <a:off x="6732240" y="4509120"/>
            <a:ext cx="1224136" cy="14401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>
            <a:off x="5220072" y="3284984"/>
            <a:ext cx="144016" cy="1008112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5364088" y="5683696"/>
            <a:ext cx="3168352" cy="0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>
            <a:off x="5760132" y="5655987"/>
            <a:ext cx="936104" cy="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/>
          <p:nvPr/>
        </p:nvCxnSpPr>
        <p:spPr>
          <a:xfrm>
            <a:off x="6948264" y="5661248"/>
            <a:ext cx="1584176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lus 22"/>
          <p:cNvSpPr/>
          <p:nvPr/>
        </p:nvSpPr>
        <p:spPr>
          <a:xfrm>
            <a:off x="6282190" y="2035912"/>
            <a:ext cx="396044" cy="357973"/>
          </a:xfrm>
          <a:prstGeom prst="mathPlus">
            <a:avLst>
              <a:gd name="adj1" fmla="val 1548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Plus 23"/>
          <p:cNvSpPr/>
          <p:nvPr/>
        </p:nvSpPr>
        <p:spPr>
          <a:xfrm>
            <a:off x="6948264" y="5504709"/>
            <a:ext cx="396044" cy="357973"/>
          </a:xfrm>
          <a:prstGeom prst="mathPlus">
            <a:avLst>
              <a:gd name="adj1" fmla="val 230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Plus 24"/>
          <p:cNvSpPr/>
          <p:nvPr/>
        </p:nvSpPr>
        <p:spPr>
          <a:xfrm>
            <a:off x="6025035" y="5482261"/>
            <a:ext cx="396044" cy="357973"/>
          </a:xfrm>
          <a:prstGeom prst="mathPlus">
            <a:avLst>
              <a:gd name="adj1" fmla="val 230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Plus 25"/>
          <p:cNvSpPr/>
          <p:nvPr/>
        </p:nvSpPr>
        <p:spPr>
          <a:xfrm>
            <a:off x="5454098" y="5477000"/>
            <a:ext cx="396044" cy="357973"/>
          </a:xfrm>
          <a:prstGeom prst="mathPlus">
            <a:avLst>
              <a:gd name="adj1" fmla="val 230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676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2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175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22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75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3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3750"/>
                            </p:stCondLst>
                            <p:childTnLst>
                              <p:par>
                                <p:cTn id="115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uild="p" animBg="1"/>
      <p:bldP spid="1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6388" y="260648"/>
            <a:ext cx="7931224" cy="77809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Postup hledáním počtu společných bodů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124744"/>
            <a:ext cx="4176464" cy="561662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Obě rovnice chápeme jako soustavu dvou rovnic o dvou neznámých. Soustavu vyřešíme. </a:t>
            </a:r>
          </a:p>
          <a:p>
            <a:pPr marL="0" indent="0">
              <a:buNone/>
            </a:pPr>
            <a:r>
              <a:rPr lang="cs-CZ" dirty="0" smtClean="0"/>
              <a:t>1)Soustava má jediné řešení(jedinou dvojici x, y), </a:t>
            </a:r>
            <a:r>
              <a:rPr lang="cs-CZ" b="1" dirty="0" smtClean="0"/>
              <a:t>přímky jsou různoběžné</a:t>
            </a:r>
            <a:r>
              <a:rPr lang="cs-CZ" dirty="0" smtClean="0"/>
              <a:t> a vypočtené hodnoty jsou souřadnice průsečíku přímek</a:t>
            </a:r>
          </a:p>
          <a:p>
            <a:pPr marL="0" indent="0">
              <a:buNone/>
            </a:pPr>
            <a:r>
              <a:rPr lang="cs-CZ" dirty="0" smtClean="0"/>
              <a:t>2)Soustava má nekonečně mnoho řešení(0=0), pak </a:t>
            </a:r>
            <a:r>
              <a:rPr lang="cs-CZ" b="1" dirty="0" smtClean="0"/>
              <a:t>jsou přímky totožné, </a:t>
            </a:r>
            <a:r>
              <a:rPr lang="cs-CZ" dirty="0" smtClean="0"/>
              <a:t>mají nekonečně mnoho společných bodů</a:t>
            </a: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3) Soustava nemá řešení(0=4),</a:t>
            </a:r>
            <a:r>
              <a:rPr lang="cs-CZ" b="1" dirty="0" smtClean="0"/>
              <a:t> přímky jsou rovnoběžné, </a:t>
            </a:r>
            <a:r>
              <a:rPr lang="cs-CZ" dirty="0" smtClean="0"/>
              <a:t>nemají žádný společný bod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Pokud vypíšeme souřadnice vektorů, jedná se o vektory normálové. Opět platí: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1) nejsou LZ </a:t>
            </a:r>
            <a:r>
              <a:rPr lang="cs-CZ" dirty="0" smtClean="0">
                <a:latin typeface="Calibri"/>
              </a:rPr>
              <a:t>→ různoběžné přímky</a:t>
            </a:r>
          </a:p>
          <a:p>
            <a:pPr marL="0" indent="0">
              <a:buNone/>
            </a:pPr>
            <a:r>
              <a:rPr lang="cs-CZ" dirty="0">
                <a:latin typeface="Calibri"/>
              </a:rPr>
              <a:t> </a:t>
            </a:r>
            <a:r>
              <a:rPr lang="cs-CZ" dirty="0" smtClean="0">
                <a:latin typeface="Calibri"/>
              </a:rPr>
              <a:t>        2) jsou LZ → rovnoběžné nebo totožné</a:t>
            </a:r>
            <a:endParaRPr lang="cs-CZ" dirty="0" smtClean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4008" y="1166018"/>
            <a:ext cx="4248472" cy="528731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Rozhodněte o vzájemné poloze přímek:</a:t>
            </a:r>
          </a:p>
          <a:p>
            <a:pPr marL="0" indent="0">
              <a:buNone/>
            </a:pPr>
            <a:r>
              <a:rPr lang="cs-CZ" dirty="0" smtClean="0"/>
              <a:t>1)a: 3x + 5y -6 = 0          /.2  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b:   x  - 10y - 2= 0</a:t>
            </a:r>
          </a:p>
          <a:p>
            <a:pPr marL="0" indent="0">
              <a:buNone/>
            </a:pPr>
            <a:r>
              <a:rPr lang="cs-CZ" b="1" dirty="0" smtClean="0"/>
              <a:t>         </a:t>
            </a:r>
            <a:r>
              <a:rPr lang="cs-CZ" dirty="0" smtClean="0"/>
              <a:t>6x + 10y – 12 = 0</a:t>
            </a:r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b="1" dirty="0" smtClean="0"/>
              <a:t>          </a:t>
            </a:r>
            <a:r>
              <a:rPr lang="cs-CZ" b="1" u="sng" dirty="0" smtClean="0"/>
              <a:t>x </a:t>
            </a:r>
            <a:r>
              <a:rPr lang="cs-CZ" u="sng" dirty="0" smtClean="0"/>
              <a:t>– 10y - 2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7x = 14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x = 2             y = 0</a:t>
            </a:r>
          </a:p>
          <a:p>
            <a:pPr marL="0" indent="0">
              <a:buNone/>
            </a:pPr>
            <a:r>
              <a:rPr lang="cs-CZ" b="1" dirty="0" smtClean="0"/>
              <a:t>Jediné řešení, přímky jsou různoběžné, průsečík </a:t>
            </a:r>
          </a:p>
          <a:p>
            <a:pPr marL="0" indent="0">
              <a:buNone/>
            </a:pPr>
            <a:r>
              <a:rPr lang="cs-CZ" b="1" dirty="0" smtClean="0"/>
              <a:t>P = [2; 0]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dirty="0" smtClean="0"/>
              <a:t>2) a:  4x – 6y + 9 = 0</a:t>
            </a:r>
          </a:p>
          <a:p>
            <a:pPr marL="0" indent="0">
              <a:buNone/>
            </a:pPr>
            <a:r>
              <a:rPr lang="cs-CZ" u="sng" dirty="0"/>
              <a:t> </a:t>
            </a:r>
            <a:r>
              <a:rPr lang="cs-CZ" u="sng" dirty="0" smtClean="0"/>
              <a:t>    b:   2x – 3y + 1 = 0    /.(-2)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4x -6y + 9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</a:t>
            </a:r>
            <a:r>
              <a:rPr lang="cs-CZ" u="sng" dirty="0" smtClean="0"/>
              <a:t>-4x + 6y – 2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7 = 0</a:t>
            </a:r>
          </a:p>
          <a:p>
            <a:pPr marL="0" indent="0">
              <a:buNone/>
            </a:pPr>
            <a:r>
              <a:rPr lang="cs-CZ" dirty="0" smtClean="0"/>
              <a:t>Soustava nemá řešení, jedná se o </a:t>
            </a:r>
            <a:r>
              <a:rPr lang="cs-CZ" b="1" dirty="0" smtClean="0"/>
              <a:t>přímky rovnoběžné</a:t>
            </a:r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086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3744416" cy="1296144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Příklady </a:t>
            </a:r>
            <a:br>
              <a:rPr lang="cs-CZ" sz="3600" dirty="0" smtClean="0"/>
            </a:br>
            <a:r>
              <a:rPr lang="cs-CZ" sz="3600" dirty="0" smtClean="0"/>
              <a:t>na procvičení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916832"/>
            <a:ext cx="4104456" cy="403244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dirty="0" smtClean="0"/>
              <a:t>Rozhodněte o vzájemné poloze přímek:</a:t>
            </a:r>
          </a:p>
          <a:p>
            <a:pPr marL="514350" indent="-514350">
              <a:buAutoNum type="arabicParenR"/>
            </a:pPr>
            <a:r>
              <a:rPr lang="cs-CZ" dirty="0" smtClean="0"/>
              <a:t>a:  x – 7y + 3 = 0    /.(-2)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b:  </a:t>
            </a:r>
            <a:r>
              <a:rPr lang="cs-CZ" u="sng" dirty="0" smtClean="0"/>
              <a:t>2x – 14y + 6 = 0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-2x + 14y – 6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</a:t>
            </a:r>
            <a:r>
              <a:rPr lang="cs-CZ" u="sng" dirty="0" smtClean="0"/>
              <a:t>2x – 14y + 6 = 0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0 = 0</a:t>
            </a:r>
          </a:p>
          <a:p>
            <a:pPr marL="0" indent="0">
              <a:buNone/>
            </a:pPr>
            <a:r>
              <a:rPr lang="cs-CZ" dirty="0" smtClean="0"/>
              <a:t>Soustava má nekonečně mnoho řešení, přímky jsou totožné</a:t>
            </a:r>
          </a:p>
          <a:p>
            <a:pPr marL="0" indent="0">
              <a:buNone/>
            </a:pPr>
            <a:endParaRPr lang="cs-CZ" dirty="0"/>
          </a:p>
          <a:p>
            <a:pPr marL="514350" indent="-514350">
              <a:buAutoNum type="arabicParenR" startAt="2"/>
            </a:pPr>
            <a:r>
              <a:rPr lang="cs-CZ" dirty="0" smtClean="0"/>
              <a:t>a:  2x – 13y – 11 = 0</a:t>
            </a:r>
          </a:p>
          <a:p>
            <a:pPr marL="0" indent="0">
              <a:buNone/>
            </a:pPr>
            <a:r>
              <a:rPr lang="cs-CZ" dirty="0" smtClean="0"/>
              <a:t>            b:   </a:t>
            </a:r>
            <a:r>
              <a:rPr lang="cs-CZ" u="sng" dirty="0" smtClean="0"/>
              <a:t> x – 6,5y – 5 = 0   /.(-2)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2x – 13y – 11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</a:t>
            </a:r>
            <a:r>
              <a:rPr lang="cs-CZ" u="sng" dirty="0" smtClean="0"/>
              <a:t>-2x + 13y + 10 = 0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-1 = 0</a:t>
            </a:r>
          </a:p>
          <a:p>
            <a:pPr marL="0" indent="0">
              <a:buNone/>
            </a:pPr>
            <a:r>
              <a:rPr lang="cs-CZ" dirty="0" smtClean="0"/>
              <a:t>Soustava nemá řešení, přímky jsou rovnoběžné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908720"/>
                <a:ext cx="4176464" cy="5544616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 fontScale="55000" lnSpcReduction="20000"/>
              </a:bodyPr>
              <a:lstStyle/>
              <a:p>
                <a:pPr marL="514350" indent="-514350">
                  <a:buAutoNum type="arabicParenR" startAt="3"/>
                </a:pPr>
                <a:r>
                  <a:rPr lang="cs-CZ" dirty="0" smtClean="0"/>
                  <a:t>a:   5x – 3y + 6 = 0        /.7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b:  </a:t>
                </a:r>
                <a:r>
                  <a:rPr lang="cs-CZ" u="sng" dirty="0" smtClean="0"/>
                  <a:t>3x + 7y – 10 = 0        </a:t>
                </a:r>
                <a:r>
                  <a:rPr lang="cs-CZ" dirty="0" smtClean="0"/>
                  <a:t>/. 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35x – 21y + 42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</a:t>
                </a:r>
                <a:r>
                  <a:rPr lang="cs-CZ" u="sng" dirty="0" smtClean="0"/>
                  <a:t>9x + 21y – 30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44x = -12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44</m:t>
                        </m:r>
                      </m:den>
                    </m:f>
                  </m:oMath>
                </a14:m>
                <a:r>
                  <a:rPr lang="cs-CZ" dirty="0" smtClean="0"/>
                  <a:t> = 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3.(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r>
                  <a:rPr lang="cs-CZ" dirty="0" smtClean="0"/>
                  <a:t> ) + 7y – 10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7y = 10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77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Soustava má jediné řešení, přímky jsou různoběžné, průsečík P=[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−3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r>
                  <a:rPr lang="cs-CZ" dirty="0" smtClean="0"/>
                  <a:t> 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den>
                    </m:f>
                  </m:oMath>
                </a14:m>
                <a:r>
                  <a:rPr lang="cs-CZ" dirty="0" smtClean="0"/>
                  <a:t> ]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514350" indent="-514350">
                  <a:buAutoNum type="arabicParenR" startAt="4"/>
                </a:pPr>
                <a:r>
                  <a:rPr lang="cs-CZ" dirty="0" smtClean="0"/>
                  <a:t>a:   x – y +2 = 0         /.(-2)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b: </a:t>
                </a:r>
                <a:r>
                  <a:rPr lang="cs-CZ" u="sng" dirty="0" smtClean="0"/>
                  <a:t>3x – 2y – 1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-2x + 2y -4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</a:t>
                </a:r>
                <a:r>
                  <a:rPr lang="cs-CZ" u="sng" dirty="0" smtClean="0"/>
                  <a:t>3x – 2y – 1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       x = 5       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5 – y + 2 = 0     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7 = y</a:t>
                </a:r>
              </a:p>
              <a:p>
                <a:pPr marL="0" indent="0">
                  <a:buNone/>
                </a:pPr>
                <a:r>
                  <a:rPr lang="cs-CZ" dirty="0" smtClean="0"/>
                  <a:t>Soustava má jediné řešení, přímky jsou různoběžné, průsečík P = [5; 7]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908720"/>
                <a:ext cx="4176464" cy="5544616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Přímá spojnice se šipkou 5"/>
          <p:cNvCxnSpPr/>
          <p:nvPr/>
        </p:nvCxnSpPr>
        <p:spPr>
          <a:xfrm>
            <a:off x="7524328" y="234888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/>
          <p:cNvCxnSpPr/>
          <p:nvPr/>
        </p:nvCxnSpPr>
        <p:spPr>
          <a:xfrm flipV="1">
            <a:off x="8244408" y="1124744"/>
            <a:ext cx="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 flipV="1">
            <a:off x="7524328" y="908720"/>
            <a:ext cx="72008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83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0609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Postup užitím normálových vektorů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7544" y="1196752"/>
            <a:ext cx="4032448" cy="547260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Ze zadání obou přímek vypíšeme souřadnice normálových vektorů</a:t>
            </a:r>
          </a:p>
          <a:p>
            <a:pPr marL="0" indent="0">
              <a:buNone/>
            </a:pPr>
            <a:r>
              <a:rPr lang="cs-CZ" dirty="0" smtClean="0"/>
              <a:t>Zjistíme , zda jeden vektor je násobkem druhého</a:t>
            </a:r>
          </a:p>
          <a:p>
            <a:pPr marL="0" indent="0">
              <a:buNone/>
            </a:pPr>
            <a:r>
              <a:rPr lang="cs-CZ" dirty="0" smtClean="0"/>
              <a:t>(LZ-lineární závislost vektorů)</a:t>
            </a:r>
          </a:p>
          <a:p>
            <a:pPr marL="514350" indent="-514350">
              <a:buAutoNum type="alphaLcParenR"/>
            </a:pPr>
            <a:r>
              <a:rPr lang="cs-CZ" dirty="0" smtClean="0"/>
              <a:t>Vektory nejsou LZ </a:t>
            </a:r>
            <a:r>
              <a:rPr lang="cs-CZ" dirty="0"/>
              <a:t>→přímky jsou různoběžné</a:t>
            </a:r>
          </a:p>
          <a:p>
            <a:pPr marL="514350" indent="-514350">
              <a:buAutoNum type="alphaLcParenR"/>
            </a:pPr>
            <a:r>
              <a:rPr lang="cs-CZ" dirty="0"/>
              <a:t>Vektory jsou LZ →přímky mohou být rovnoběžné nebo totožné</a:t>
            </a:r>
          </a:p>
          <a:p>
            <a:pPr marL="0" indent="0">
              <a:buNone/>
            </a:pPr>
            <a:r>
              <a:rPr lang="cs-CZ" dirty="0"/>
              <a:t>Použijeme např. vzdálenost bodu první přímky od přímky druhé, pokud je nulová, jde o přímky </a:t>
            </a:r>
            <a:r>
              <a:rPr lang="cs-CZ" dirty="0" smtClean="0"/>
              <a:t>totožné.</a:t>
            </a:r>
          </a:p>
          <a:p>
            <a:pPr marL="0" indent="0">
              <a:buNone/>
            </a:pPr>
            <a:r>
              <a:rPr lang="cs-CZ" dirty="0" smtClean="0"/>
              <a:t>Pokud je vzdálenost bodu od přímky jakékoli nenulové číslo, přímky jsou rovnoběžné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21665" y="1169368"/>
                <a:ext cx="4392488" cy="5688632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Rozhodněte o vzájemné poloze přímek: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  a:      3x – 7y + 11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b:       5x – 6y – 2 = 0 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u = (3; -7)       v = (5; -6)</a:t>
                </a:r>
              </a:p>
              <a:p>
                <a:pPr marL="0" indent="0">
                  <a:buNone/>
                </a:pPr>
                <a:r>
                  <a:rPr lang="cs-CZ" dirty="0" smtClean="0"/>
                  <a:t>Vektory jsou LNZ, přímky jsou různoběžné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2) a: 5x + 4y – 7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b:  2,5x + 2y – 3,5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u = (5; 4)       v = (2,5; 2)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v = 2.u, vektory jsou LZ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Přímky mohou být rovnoběžné nebo totožné</a:t>
                </a:r>
              </a:p>
              <a:p>
                <a:pPr marL="0" indent="0">
                  <a:buNone/>
                </a:pPr>
                <a:r>
                  <a:rPr lang="cs-CZ" dirty="0" smtClean="0"/>
                  <a:t>Určíme libovolný bod A z přímky a, např. volíme x=3  5.3+4y-7=0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y =  2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Dosadíme do vzorce pro vzdálenost bodu od přímky 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IAbI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2,5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+2</m:t>
                        </m:r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  <m:r>
                          <a:rPr lang="cs-CZ" b="0" i="1" smtClean="0">
                            <a:latin typeface="Cambria Math"/>
                          </a:rPr>
                          <m:t>−3,5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2,5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2,5.3+2.2−3,5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10,25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10,25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= 2,5</a:t>
                </a:r>
              </a:p>
              <a:p>
                <a:pPr marL="0" indent="0">
                  <a:buNone/>
                </a:pPr>
                <a:r>
                  <a:rPr lang="cs-CZ" dirty="0" smtClean="0"/>
                  <a:t>Vzdálenost je nenulové číslo, přímky jsou rovnoběžné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21665" y="1169368"/>
                <a:ext cx="4392488" cy="5688632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243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cs-CZ" dirty="0"/>
              <a:t>příkladů je zřejmé, že vzájemnou polohu lze určit okamžitě.</a:t>
            </a:r>
          </a:p>
          <a:p>
            <a:r>
              <a:rPr lang="cs-CZ" dirty="0"/>
              <a:t>Pokud je zadání přímek </a:t>
            </a:r>
            <a:r>
              <a:rPr lang="cs-CZ" dirty="0" smtClean="0"/>
              <a:t>shodné nebo jedna rovnice je násobek druhé, jedná </a:t>
            </a:r>
            <a:r>
              <a:rPr lang="cs-CZ" dirty="0"/>
              <a:t>se o přímky totožné</a:t>
            </a:r>
          </a:p>
          <a:p>
            <a:r>
              <a:rPr lang="cs-CZ" dirty="0" smtClean="0"/>
              <a:t>Pokud se zadání přímek liší pouze koeficientem c (</a:t>
            </a:r>
            <a:r>
              <a:rPr lang="cs-CZ" dirty="0" err="1" smtClean="0"/>
              <a:t>ax</a:t>
            </a:r>
            <a:r>
              <a:rPr lang="cs-CZ" dirty="0" smtClean="0"/>
              <a:t> + by + c = 0), přímky jsou rovnoběžné. Pokud jsou koeficienty </a:t>
            </a:r>
            <a:r>
              <a:rPr lang="cs-CZ" dirty="0" err="1" smtClean="0"/>
              <a:t>a,b</a:t>
            </a:r>
            <a:r>
              <a:rPr lang="cs-CZ" dirty="0" smtClean="0"/>
              <a:t> druhé rovnice shodné násobky koeficientů první rovnice, ale koeficient c tímto násobkem není, jedná se také o přímky rovnoběžné.</a:t>
            </a:r>
            <a:endParaRPr lang="cs-CZ" dirty="0"/>
          </a:p>
          <a:p>
            <a:r>
              <a:rPr lang="cs-CZ" dirty="0"/>
              <a:t>Pokud se zadání přímek </a:t>
            </a:r>
            <a:r>
              <a:rPr lang="cs-CZ" dirty="0" smtClean="0"/>
              <a:t>liší všemi koeficienty, </a:t>
            </a:r>
            <a:r>
              <a:rPr lang="cs-CZ" dirty="0"/>
              <a:t>přímky jsou různoběžné</a:t>
            </a:r>
          </a:p>
          <a:p>
            <a:endParaRPr lang="cs-CZ" dirty="0" smtClean="0"/>
          </a:p>
          <a:p>
            <a:r>
              <a:rPr lang="cs-CZ" dirty="0" smtClean="0"/>
              <a:t>U různoběžných přímek lze dopočítat souřadnice průsečíku a úhel, který přímky svírají.</a:t>
            </a:r>
          </a:p>
          <a:p>
            <a:r>
              <a:rPr lang="cs-CZ" dirty="0" smtClean="0"/>
              <a:t>U rovnoběžných přímek lze dopočítat jejich vzdálenost, nejprve však musíme zvolit bod z jedné přímky(x-ovou souřadnici zvolíme libovolně, y-</a:t>
            </a:r>
            <a:r>
              <a:rPr lang="cs-CZ" dirty="0" err="1" smtClean="0"/>
              <a:t>ovou</a:t>
            </a:r>
            <a:r>
              <a:rPr lang="cs-CZ" dirty="0" smtClean="0"/>
              <a:t> dopočítáme dosazením), pak použijeme vzorec pro vzdálenost bodu od přímky</a:t>
            </a: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67544" y="620688"/>
            <a:ext cx="7787208" cy="85010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1Righ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4000" b="1" dirty="0" smtClean="0"/>
              <a:t>SHRNUTÍ</a:t>
            </a:r>
            <a:endParaRPr lang="cs-CZ" sz="4000" b="1" dirty="0"/>
          </a:p>
        </p:txBody>
      </p:sp>
    </p:spTree>
    <p:extLst>
      <p:ext uri="{BB962C8B-B14F-4D97-AF65-F5344CB8AC3E}">
        <p14:creationId xmlns:p14="http://schemas.microsoft.com/office/powerpoint/2010/main" val="42687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5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1045</Words>
  <Application>Microsoft Office PowerPoint</Application>
  <PresentationFormat>Předvádění na obrazovce (4:3)</PresentationFormat>
  <Paragraphs>119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Vzájemná poloha přímek</vt:lpstr>
      <vt:lpstr>Vzájemná poloha přímek v rovině</vt:lpstr>
      <vt:lpstr>Postup hledáním počtu společných bodů</vt:lpstr>
      <vt:lpstr>Příklady  na procvičení</vt:lpstr>
      <vt:lpstr>Postup užitím normálových vektorů</vt:lpstr>
      <vt:lpstr>SHRNUTÍ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14</cp:revision>
  <dcterms:created xsi:type="dcterms:W3CDTF">2014-03-10T22:35:13Z</dcterms:created>
  <dcterms:modified xsi:type="dcterms:W3CDTF">2014-10-06T00:27:54Z</dcterms:modified>
</cp:coreProperties>
</file>