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1" r:id="rId4"/>
    <p:sldId id="273" r:id="rId5"/>
    <p:sldId id="294" r:id="rId6"/>
    <p:sldId id="295" r:id="rId7"/>
    <p:sldId id="265" r:id="rId8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61" y="2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pPr/>
              <a:t>28.10.2014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10/28/2014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340386"/>
              </p:ext>
            </p:extLst>
          </p:nvPr>
        </p:nvGraphicFramePr>
        <p:xfrm>
          <a:off x="1763688" y="2060848"/>
          <a:ext cx="6696744" cy="412496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smtClean="0"/>
                        <a:t>Soukromé </a:t>
                      </a:r>
                      <a:r>
                        <a:rPr lang="cs-CZ" sz="1600" b="1" dirty="0" smtClean="0"/>
                        <a:t>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VY_32_INOVACE_1204  Listina základních práv a svobod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Právo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</a:t>
                      </a:r>
                      <a:r>
                        <a:rPr lang="cs-CZ" sz="1600" smtClean="0"/>
                        <a:t>.</a:t>
                      </a:r>
                      <a:r>
                        <a:rPr lang="cs-CZ" sz="1600" baseline="0" smtClean="0"/>
                        <a:t> </a:t>
                      </a:r>
                      <a:r>
                        <a:rPr lang="cs-CZ" sz="1600" baseline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Ing.</a:t>
                      </a:r>
                      <a:r>
                        <a:rPr lang="cs-CZ" sz="1600" baseline="0" dirty="0" smtClean="0"/>
                        <a:t> Kamila Rybínová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Žáci se seznámí s Listinou práv a svobod jako součástí ústavního pořádku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Výklad s podporou prezentace prostřednictvím projektoru a Internetu,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3329608"/>
            <a:ext cx="7498080" cy="3528392"/>
          </a:xfrm>
        </p:spPr>
        <p:txBody>
          <a:bodyPr/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1600571" y="1628800"/>
            <a:ext cx="6768752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cs-CZ" sz="3200" b="1" u="sng" kern="1200" dirty="0" smtClean="0">
              <a:ln/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cs-CZ" sz="4800" b="1" kern="1200" dirty="0" smtClean="0">
                <a:ln/>
                <a:solidFill>
                  <a:srgbClr val="008000"/>
                </a:solidFill>
                <a:latin typeface="+mj-lt"/>
                <a:ea typeface="+mj-ea"/>
                <a:cs typeface="+mj-cs"/>
              </a:rPr>
              <a:t>Listina základních práv a svobod</a:t>
            </a:r>
          </a:p>
          <a:p>
            <a:pPr algn="ctr"/>
            <a:endParaRPr lang="cs-CZ" sz="3200" b="1" u="sng" dirty="0">
              <a:ln/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1679" y="4581128"/>
            <a:ext cx="6306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sz="2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Ing. Kamila Rybínová</a:t>
            </a: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836712"/>
            <a:ext cx="7272808" cy="27238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cs-CZ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Listina </a:t>
            </a:r>
            <a:r>
              <a:rPr lang="cs-CZ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základních práv a svobod</a:t>
            </a:r>
          </a:p>
          <a:p>
            <a:pPr>
              <a:lnSpc>
                <a:spcPct val="150000"/>
              </a:lnSpc>
            </a:pP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spolu s Ústavou ČR a ústavními zákony nedílnou </a:t>
            </a:r>
            <a:r>
              <a:rPr lang="cs-CZ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součástí ústavního pořádku České republiky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1026" name="Picture 2" descr="C:\Users\LIVA\AppData\Local\Microsoft\Windows\Temporary Internet Files\Content.IE5\0Z7XV9F2\MC90031099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569" y="4005064"/>
            <a:ext cx="1870862" cy="18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3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648072"/>
          </a:xfrm>
        </p:spPr>
        <p:txBody>
          <a:bodyPr>
            <a:normAutofit fontScale="90000"/>
          </a:bodyPr>
          <a:lstStyle/>
          <a:p>
            <a:pPr lvl="0"/>
            <a: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18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Listina základních práv a svobod</a:t>
            </a:r>
            <a:br>
              <a:rPr lang="cs-CZ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3100" b="1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lvl="0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cs-CZ" sz="6800" dirty="0" smtClean="0">
                <a:latin typeface="Times New Roman" pitchFamily="18" charset="0"/>
                <a:cs typeface="Times New Roman" pitchFamily="18" charset="0"/>
              </a:rPr>
              <a:t>1993</a:t>
            </a:r>
          </a:p>
          <a:p>
            <a:pPr lvl="0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cs-CZ" sz="6800" dirty="0" smtClean="0">
                <a:latin typeface="Times New Roman" pitchFamily="18" charset="0"/>
                <a:cs typeface="Times New Roman" pitchFamily="18" charset="0"/>
              </a:rPr>
              <a:t>vznikla na podkladě Všeobecné deklarace lidských práv, přijaté a vyhlášené Valným shromážděním OSN z 1948</a:t>
            </a:r>
          </a:p>
          <a:p>
            <a:pPr lvl="0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cs-CZ" sz="6800" b="1" dirty="0" smtClean="0">
                <a:latin typeface="Times New Roman" pitchFamily="18" charset="0"/>
                <a:cs typeface="Times New Roman" pitchFamily="18" charset="0"/>
              </a:rPr>
              <a:t>zaručuje, že základní práva a svobody jsou nezadatelné, nezcizitelné, nepromlčené a nezrušitelné, a to bez rozdílu: pohlaví, rasy, barvy pleti, jazyka, víry a náboženství, politického či jiného smýšlení, národního </a:t>
            </a:r>
            <a:br>
              <a:rPr lang="cs-CZ" sz="6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6800" b="1" dirty="0" smtClean="0">
                <a:latin typeface="Times New Roman" pitchFamily="18" charset="0"/>
                <a:cs typeface="Times New Roman" pitchFamily="18" charset="0"/>
              </a:rPr>
              <a:t>a sociálního původu, příslušnosti k národnostní nebo etnické menšině, majetku, rodu a postavení</a:t>
            </a:r>
          </a:p>
          <a:p>
            <a:pPr lvl="0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cs-CZ" sz="6800" dirty="0" smtClean="0">
                <a:latin typeface="Times New Roman" pitchFamily="18" charset="0"/>
                <a:cs typeface="Times New Roman" pitchFamily="18" charset="0"/>
              </a:rPr>
              <a:t>ČR se řadí mezi demokratické právní státy, které nezacházejí se svými občany libovolně, ale respektují přirozená základní lidská práva a svobody</a:t>
            </a:r>
          </a:p>
          <a:p>
            <a:pPr lvl="0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cs-CZ" sz="6800" dirty="0" smtClean="0">
                <a:latin typeface="Times New Roman" pitchFamily="18" charset="0"/>
                <a:cs typeface="Times New Roman" pitchFamily="18" charset="0"/>
              </a:rPr>
              <a:t>Listina obsahuje celkem 44 článků, většinou jsou v nich jednotlivá práva formulována stručně, předpokládá se, že podrobnosti stanoví zákony</a:t>
            </a:r>
          </a:p>
          <a:p>
            <a:endParaRPr lang="cs-CZ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>
            <a:normAutofit/>
          </a:bodyPr>
          <a:lstStyle/>
          <a:p>
            <a:r>
              <a:rPr lang="cs-CZ" sz="29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Listina </a:t>
            </a:r>
            <a:r>
              <a:rPr lang="cs-CZ" sz="29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základních práv a svobod</a:t>
            </a:r>
            <a:endParaRPr lang="cs-CZ" sz="29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82296" lvl="0" indent="0">
              <a:lnSpc>
                <a:spcPct val="120000"/>
              </a:lnSpc>
              <a:buNone/>
            </a:pP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Text se skládá z </a:t>
            </a:r>
            <a:r>
              <a:rPr lang="cs-CZ" sz="2300" b="1" dirty="0" smtClean="0">
                <a:latin typeface="Times New Roman" pitchFamily="18" charset="0"/>
                <a:cs typeface="Times New Roman" pitchFamily="18" charset="0"/>
              </a:rPr>
              <a:t>Preambule </a:t>
            </a:r>
            <a:r>
              <a:rPr lang="cs-CZ" sz="2300" b="1" dirty="0">
                <a:latin typeface="Times New Roman" pitchFamily="18" charset="0"/>
                <a:cs typeface="Times New Roman" pitchFamily="18" charset="0"/>
              </a:rPr>
              <a:t>a 44 článků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rozdělených do 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šesti </a:t>
            </a: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hlav.</a:t>
            </a:r>
            <a:endParaRPr lang="cs-CZ" sz="2300" dirty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endParaRPr lang="cs-CZ" sz="23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lnSpc>
                <a:spcPct val="120000"/>
              </a:lnSpc>
              <a:buNone/>
            </a:pPr>
            <a:r>
              <a:rPr lang="cs-CZ" sz="23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Preambule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: klade důraz na přirozená práva člověka, práva občana </a:t>
            </a: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svrchovanost </a:t>
            </a:r>
            <a:r>
              <a:rPr lang="cs-CZ" sz="2300" dirty="0" smtClean="0">
                <a:latin typeface="Times New Roman" pitchFamily="18" charset="0"/>
                <a:cs typeface="Times New Roman" pitchFamily="18" charset="0"/>
              </a:rPr>
              <a:t>zákona.</a:t>
            </a:r>
            <a:endParaRPr lang="cs-CZ" sz="23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buNone/>
            </a:pPr>
            <a:endParaRPr lang="cs-CZ" sz="23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buNone/>
            </a:pPr>
            <a:r>
              <a:rPr lang="cs-CZ" sz="23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Hlavy</a:t>
            </a:r>
            <a:r>
              <a:rPr lang="cs-CZ" sz="23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❶</a:t>
            </a:r>
            <a:r>
              <a:rPr lang="cs-CZ" sz="2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Obecná ustanovení</a:t>
            </a:r>
          </a:p>
          <a:p>
            <a:pPr lvl="0"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❷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Lidská práva a základní svobody obsahuje dvě základní části: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   a) Základní lidská práva a svobody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3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b) Práva politická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❸ Práva národnostních a etnických menšin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❹ Práva hospodářská, sociální a kulturní práva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❺ </a:t>
            </a:r>
            <a:r>
              <a:rPr lang="cs-CZ" sz="23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Právo </a:t>
            </a: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na soudní a jinou právní ochranu</a:t>
            </a:r>
          </a:p>
          <a:p>
            <a:pPr>
              <a:lnSpc>
                <a:spcPct val="120000"/>
              </a:lnSpc>
              <a:buNone/>
            </a:pPr>
            <a:r>
              <a:rPr lang="cs-CZ" sz="23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❻</a:t>
            </a:r>
            <a:r>
              <a:rPr lang="cs-CZ" sz="2300" dirty="0">
                <a:latin typeface="Times New Roman" pitchFamily="18" charset="0"/>
                <a:cs typeface="Times New Roman" pitchFamily="18" charset="0"/>
              </a:rPr>
              <a:t> Ustanovení společná</a:t>
            </a:r>
          </a:p>
          <a:p>
            <a:pPr marL="82296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77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Listina </a:t>
            </a:r>
            <a:r>
              <a:rPr lang="cs-CZ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základních práv a svobod</a:t>
            </a:r>
            <a:r>
              <a:rPr lang="cs-CZ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82296" lvl="0" indent="0">
              <a:lnSpc>
                <a:spcPct val="100000"/>
              </a:lnSpc>
              <a:buNone/>
            </a:pPr>
            <a:endParaRPr lang="cs-CZ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hlinkClick r:id=""/>
            </a:endParaRPr>
          </a:p>
          <a:p>
            <a:pPr marL="82296" lvl="0" indent="0">
              <a:lnSpc>
                <a:spcPct val="100000"/>
              </a:lnSpc>
              <a:buNone/>
            </a:pPr>
            <a:r>
              <a:rPr lang="cs-CZ" dirty="0" smtClean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  <a:t>Úkol:</a:t>
            </a:r>
            <a:endParaRPr lang="cs-CZ" dirty="0">
              <a:ln>
                <a:solidFill>
                  <a:srgbClr val="008000"/>
                </a:solidFill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hlinkClick r:id=""/>
            </a:endParaRPr>
          </a:p>
          <a:p>
            <a:pPr marL="82296" lvl="0" indent="0">
              <a:lnSpc>
                <a:spcPct val="100000"/>
              </a:lnSpc>
              <a:buNone/>
            </a:pPr>
            <a:endParaRPr lang="cs-CZ" dirty="0" smtClean="0">
              <a:ln>
                <a:solidFill>
                  <a:srgbClr val="008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hlinkClick r:id=""/>
            </a:endParaRPr>
          </a:p>
          <a:p>
            <a:pPr marL="82296" lvl="0" indent="0">
              <a:lnSpc>
                <a:spcPct val="100000"/>
              </a:lnSpc>
              <a:buNone/>
            </a:pPr>
            <a:r>
              <a:rPr lang="cs-CZ" dirty="0" smtClean="0">
                <a:ln>
                  <a:solidFill>
                    <a:srgbClr val="008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  <a:t>Na základě svých životních zkušeností uveďte příklady lidských práv a svobod </a:t>
            </a:r>
            <a:br>
              <a:rPr lang="cs-CZ" dirty="0" smtClean="0">
                <a:ln>
                  <a:solidFill>
                    <a:srgbClr val="008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</a:br>
            <a:r>
              <a:rPr lang="cs-CZ" dirty="0" smtClean="0">
                <a:ln>
                  <a:solidFill>
                    <a:srgbClr val="008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  <a:t>(ale také povinností) k Hlavám 2, 3, 4, 5 Listiny základních práv a svobod</a:t>
            </a:r>
            <a:endParaRPr lang="cs-CZ" dirty="0">
              <a:ln>
                <a:solidFill>
                  <a:srgbClr val="00800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444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581633"/>
              </p:ext>
            </p:extLst>
          </p:nvPr>
        </p:nvGraphicFramePr>
        <p:xfrm>
          <a:off x="1403648" y="1484784"/>
          <a:ext cx="7560840" cy="13464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="1" baseline="0" dirty="0" smtClean="0">
                          <a:solidFill>
                            <a:schemeClr val="tx1"/>
                          </a:solidFill>
                        </a:rPr>
                        <a:t>ZDROJE  A DALŠÍ INFORMACE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Právo pro střední školy</a:t>
                      </a:r>
                      <a:r>
                        <a:rPr lang="cs-CZ" baseline="0" dirty="0" smtClean="0"/>
                        <a:t>– Radovan Ryska, ISBN 80-7168-122-9</a:t>
                      </a:r>
                    </a:p>
                    <a:p>
                      <a:r>
                        <a:rPr lang="cs-CZ" baseline="0" dirty="0" smtClean="0"/>
                        <a:t>Společenské vědy v kostce pro střední školy- Jaroslav Hladík, ISBN 80-7200-044-6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052292"/>
              </p:ext>
            </p:extLst>
          </p:nvPr>
        </p:nvGraphicFramePr>
        <p:xfrm>
          <a:off x="1403648" y="3068960"/>
          <a:ext cx="7560840" cy="731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ZDROJE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96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Words>238</Words>
  <Application>Microsoft Office PowerPoint</Application>
  <PresentationFormat>Předvádění na obrazovce (4:3)</PresentationFormat>
  <Paragraphs>59</Paragraphs>
  <Slides>7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TrainingPresentation</vt:lpstr>
      <vt:lpstr>Prezentace aplikace PowerPoint</vt:lpstr>
      <vt:lpstr>Prezentace aplikace PowerPoint</vt:lpstr>
      <vt:lpstr>Prezentace aplikace PowerPoint</vt:lpstr>
      <vt:lpstr>  Listina základních práv a svobod </vt:lpstr>
      <vt:lpstr>Listina základních práv a svobod</vt:lpstr>
      <vt:lpstr> Listina základních práv a svobod 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98</cp:revision>
  <cp:lastPrinted>2013-02-24T00:24:51Z</cp:lastPrinted>
  <dcterms:created xsi:type="dcterms:W3CDTF">2013-02-23T19:35:03Z</dcterms:created>
  <dcterms:modified xsi:type="dcterms:W3CDTF">2014-10-28T09:57:20Z</dcterms:modified>
</cp:coreProperties>
</file>