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416" y="-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6097A-8D6B-4D91-8F96-093B1545A3E0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630AA-25A2-4FD7-9A12-751D08D6C42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181170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6097A-8D6B-4D91-8F96-093B1545A3E0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630AA-25A2-4FD7-9A12-751D08D6C42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686372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6097A-8D6B-4D91-8F96-093B1545A3E0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630AA-25A2-4FD7-9A12-751D08D6C42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761972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6097A-8D6B-4D91-8F96-093B1545A3E0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630AA-25A2-4FD7-9A12-751D08D6C42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616902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6097A-8D6B-4D91-8F96-093B1545A3E0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630AA-25A2-4FD7-9A12-751D08D6C42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846783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6097A-8D6B-4D91-8F96-093B1545A3E0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630AA-25A2-4FD7-9A12-751D08D6C42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193309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6097A-8D6B-4D91-8F96-093B1545A3E0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630AA-25A2-4FD7-9A12-751D08D6C42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679594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6097A-8D6B-4D91-8F96-093B1545A3E0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630AA-25A2-4FD7-9A12-751D08D6C42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131506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6097A-8D6B-4D91-8F96-093B1545A3E0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630AA-25A2-4FD7-9A12-751D08D6C42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360087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6097A-8D6B-4D91-8F96-093B1545A3E0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630AA-25A2-4FD7-9A12-751D08D6C42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334342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6097A-8D6B-4D91-8F96-093B1545A3E0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630AA-25A2-4FD7-9A12-751D08D6C42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583995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86097A-8D6B-4D91-8F96-093B1545A3E0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6630AA-25A2-4FD7-9A12-751D08D6C42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16955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7840" y="188640"/>
            <a:ext cx="5608320" cy="1225522"/>
          </a:xfrm>
          <a:prstGeom prst="rect">
            <a:avLst/>
          </a:prstGeom>
        </p:spPr>
      </p:pic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8290540"/>
              </p:ext>
            </p:extLst>
          </p:nvPr>
        </p:nvGraphicFramePr>
        <p:xfrm>
          <a:off x="1209786" y="2060848"/>
          <a:ext cx="6724428" cy="4089400"/>
        </p:xfrm>
        <a:graphic>
          <a:graphicData uri="http://schemas.openxmlformats.org/drawingml/2006/table">
            <a:tbl>
              <a:tblPr bandRow="1">
                <a:tableStyleId>{8799B23B-EC83-4686-B30A-512413B5E67A}</a:tableStyleId>
              </a:tblPr>
              <a:tblGrid>
                <a:gridCol w="1590725"/>
                <a:gridCol w="5133703"/>
              </a:tblGrid>
              <a:tr h="198576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Název školy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 Soukromé střední odborné učiliště LIVA s.r.o.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Projekt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CZ.1.07/1.5.00/34.1035 Elektronické studijní zdroje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Název materiálu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dirty="0" smtClean="0"/>
                        <a:t>VY_42_INOVACE_0416</a:t>
                      </a:r>
                      <a:r>
                        <a:rPr lang="cs-CZ" sz="1600" baseline="0" dirty="0" smtClean="0"/>
                        <a:t> Vzdálenost bodu od přímky</a:t>
                      </a:r>
                      <a:endParaRPr lang="cs-CZ" sz="1600" dirty="0" smtClean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Tematická oblast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Analytická geometrie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Ročník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3. ročník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Autor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Mgr. Jiřina Rychtářová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Datum vzniku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10.2.2014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Anotace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Vzdálenost</a:t>
                      </a:r>
                      <a:r>
                        <a:rPr lang="cs-CZ" sz="1600" baseline="0" dirty="0" smtClean="0"/>
                        <a:t> bodu od přímky, výpočet vzorového příkladu, užití v příkladu z planimetrie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Metodika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Výklad základních pojmů využitím prezentace, řešení vzorových příkladů, varianty příkladů 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noProof="0" dirty="0" smtClean="0"/>
                        <a:t>Publikované materiály pochází ze zdrojů autora.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12102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1628800"/>
            <a:ext cx="7772400" cy="1470025"/>
          </a:xfr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Vzdálenost bodu od přímky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ln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>
                <a:solidFill>
                  <a:srgbClr val="00B050"/>
                </a:solidFill>
              </a:rPr>
              <a:t>Analytická geometrie</a:t>
            </a:r>
            <a:endParaRPr lang="cs-CZ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1821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Vzdálenost bodu od přímky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Zástupný symbol pro obsah 4"/>
              <p:cNvSpPr>
                <a:spLocks noGrp="1"/>
              </p:cNvSpPr>
              <p:nvPr>
                <p:ph sz="half" idx="2"/>
              </p:nvPr>
            </p:nvSpPr>
            <p:spPr>
              <a:xfrm>
                <a:off x="4283968" y="1844824"/>
                <a:ext cx="4464496" cy="4680520"/>
              </a:xfrm>
              <a:ln>
                <a:solidFill>
                  <a:srgbClr val="C00000"/>
                </a:solidFill>
              </a:ln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p:spPr>
            <p:txBody>
              <a:bodyPr>
                <a:normAutofit fontScale="92500" lnSpcReduction="20000"/>
              </a:bodyPr>
              <a:lstStyle/>
              <a:p>
                <a:pPr marL="0" indent="0" algn="ctr">
                  <a:buNone/>
                </a:pPr>
                <a:r>
                  <a:rPr lang="cs-CZ" dirty="0" smtClean="0"/>
                  <a:t>K výpočtu je třeba: </a:t>
                </a:r>
              </a:p>
              <a:p>
                <a:pPr marL="0" indent="0">
                  <a:buNone/>
                </a:pPr>
                <a:r>
                  <a:rPr lang="cs-CZ" dirty="0" smtClean="0"/>
                  <a:t>1)obecná rovnice přímky, od které zjišťujeme vzdálenost (</a:t>
                </a:r>
                <a:r>
                  <a:rPr lang="cs-CZ" dirty="0" err="1" smtClean="0"/>
                  <a:t>ax+by+c</a:t>
                </a:r>
                <a:r>
                  <a:rPr lang="cs-CZ" dirty="0" smtClean="0"/>
                  <a:t>=0)</a:t>
                </a:r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2)souřadnice bodu, jehož vzdálenost zjišťujeme (M=[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𝑀</m:t>
                        </m:r>
                      </m:sub>
                    </m:sSub>
                  </m:oMath>
                </a14:m>
                <a:r>
                  <a:rPr lang="cs-CZ" dirty="0" smtClean="0"/>
                  <a:t>;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dirty="0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dirty="0" smtClean="0">
                            <a:latin typeface="Cambria Math"/>
                          </a:rPr>
                          <m:t>𝑦</m:t>
                        </m:r>
                      </m:e>
                      <m:sub>
                        <m:r>
                          <a:rPr lang="cs-CZ" b="0" i="1" dirty="0" smtClean="0">
                            <a:latin typeface="Cambria Math"/>
                          </a:rPr>
                          <m:t>𝑀</m:t>
                        </m:r>
                      </m:sub>
                    </m:sSub>
                  </m:oMath>
                </a14:m>
                <a:r>
                  <a:rPr lang="cs-CZ" dirty="0" smtClean="0"/>
                  <a:t>])</a:t>
                </a:r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3)vzorec pro výpočet:</a:t>
                </a:r>
              </a:p>
              <a:p>
                <a:pPr marL="0" indent="0">
                  <a:buNone/>
                </a:pPr>
                <a:r>
                  <a:rPr lang="cs-CZ" b="1" dirty="0" smtClean="0">
                    <a:solidFill>
                      <a:srgbClr val="C00000"/>
                    </a:solidFill>
                  </a:rPr>
                  <a:t>dIMpI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𝑰𝒂</m:t>
                        </m:r>
                        <m:sSub>
                          <m:sSubPr>
                            <m:ctrlPr>
                              <a:rPr lang="cs-CZ" b="1" i="1" smtClean="0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b="1" i="1" smtClean="0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  <m:t>𝒙</m:t>
                            </m:r>
                          </m:e>
                          <m:sub>
                            <m:r>
                              <a:rPr lang="cs-CZ" b="1" i="1" smtClean="0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  <m:t>𝑴</m:t>
                            </m:r>
                          </m:sub>
                        </m:sSub>
                        <m: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𝒃</m:t>
                        </m:r>
                        <m:sSub>
                          <m:sSubPr>
                            <m:ctrlPr>
                              <a:rPr lang="cs-CZ" b="1" i="1" smtClean="0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b="1" i="1" smtClean="0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  <m:t>𝒚</m:t>
                            </m:r>
                          </m:e>
                          <m:sub>
                            <m:r>
                              <a:rPr lang="cs-CZ" b="1" i="1" smtClean="0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  <m:t>𝑴</m:t>
                            </m:r>
                          </m:sub>
                        </m:sSub>
                        <m: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𝒄</m:t>
                        </m:r>
                        <m:r>
                          <a:rPr lang="cs-CZ" b="1" i="0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𝐈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cs-CZ" b="1" i="1" smtClean="0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cs-CZ" b="1" i="1" smtClean="0">
                                    <a:solidFill>
                                      <a:srgbClr val="C00000"/>
                                    </a:solidFill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cs-CZ" b="1" i="1" smtClean="0">
                                    <a:solidFill>
                                      <a:srgbClr val="C00000"/>
                                    </a:solidFill>
                                    <a:latin typeface="Cambria Math"/>
                                  </a:rPr>
                                  <m:t>𝒂</m:t>
                                </m:r>
                              </m:e>
                              <m:sup>
                                <m:r>
                                  <a:rPr lang="cs-CZ" b="1" i="1" smtClean="0">
                                    <a:solidFill>
                                      <a:srgbClr val="C00000"/>
                                    </a:solidFill>
                                    <a:latin typeface="Cambria Math"/>
                                  </a:rPr>
                                  <m:t>𝟐</m:t>
                                </m:r>
                              </m:sup>
                            </m:sSup>
                            <m:r>
                              <a:rPr lang="cs-CZ" b="1" i="1" smtClean="0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  <m:t>+</m:t>
                            </m:r>
                            <m:sSup>
                              <m:sSupPr>
                                <m:ctrlPr>
                                  <a:rPr lang="cs-CZ" b="1" i="1" smtClean="0">
                                    <a:solidFill>
                                      <a:srgbClr val="C00000"/>
                                    </a:solidFill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cs-CZ" b="1" i="1" smtClean="0">
                                    <a:solidFill>
                                      <a:srgbClr val="C00000"/>
                                    </a:solidFill>
                                    <a:latin typeface="Cambria Math"/>
                                  </a:rPr>
                                  <m:t>𝒃</m:t>
                                </m:r>
                              </m:e>
                              <m:sup>
                                <m:r>
                                  <a:rPr lang="cs-CZ" b="1" i="1" smtClean="0">
                                    <a:solidFill>
                                      <a:srgbClr val="C00000"/>
                                    </a:solidFill>
                                    <a:latin typeface="Cambria Math"/>
                                  </a:rPr>
                                  <m:t>𝟐</m:t>
                                </m:r>
                              </m:sup>
                            </m:sSup>
                          </m:e>
                        </m:rad>
                      </m:den>
                    </m:f>
                  </m:oMath>
                </a14:m>
                <a:endParaRPr lang="cs-CZ" b="1" dirty="0"/>
              </a:p>
            </p:txBody>
          </p:sp>
        </mc:Choice>
        <mc:Fallback xmlns="">
          <p:sp>
            <p:nvSpPr>
              <p:cNvPr id="5" name="Zástupný symbol pro obsah 4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4283968" y="1844824"/>
                <a:ext cx="4464496" cy="4680520"/>
              </a:xfrm>
              <a:blipFill rotWithShape="1">
                <a:blip r:embed="rId2"/>
                <a:stretch>
                  <a:fillRect/>
                </a:stretch>
              </a:blipFill>
              <a:ln>
                <a:solidFill>
                  <a:srgbClr val="C00000"/>
                </a:solidFill>
              </a:ln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Přímá spojnice 6"/>
          <p:cNvCxnSpPr/>
          <p:nvPr/>
        </p:nvCxnSpPr>
        <p:spPr>
          <a:xfrm flipV="1">
            <a:off x="575556" y="4113076"/>
            <a:ext cx="3096344" cy="1512168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římá spojnice se šipkou 9"/>
          <p:cNvCxnSpPr/>
          <p:nvPr/>
        </p:nvCxnSpPr>
        <p:spPr>
          <a:xfrm>
            <a:off x="1128192" y="3009528"/>
            <a:ext cx="995536" cy="1859632"/>
          </a:xfrm>
          <a:prstGeom prst="straightConnector1">
            <a:avLst/>
          </a:prstGeom>
          <a:ln w="57150">
            <a:solidFill>
              <a:srgbClr val="C0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ovéPole 10"/>
          <p:cNvSpPr txBox="1"/>
          <p:nvPr/>
        </p:nvSpPr>
        <p:spPr>
          <a:xfrm>
            <a:off x="2411760" y="4684494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>
                <a:solidFill>
                  <a:srgbClr val="00B050"/>
                </a:solidFill>
              </a:rPr>
              <a:t>p</a:t>
            </a:r>
            <a:r>
              <a:rPr lang="cs-CZ" b="1" dirty="0" smtClean="0">
                <a:solidFill>
                  <a:srgbClr val="00B050"/>
                </a:solidFill>
              </a:rPr>
              <a:t>: </a:t>
            </a:r>
            <a:r>
              <a:rPr lang="cs-CZ" b="1" dirty="0" err="1" smtClean="0">
                <a:solidFill>
                  <a:srgbClr val="00B050"/>
                </a:solidFill>
              </a:rPr>
              <a:t>ax+by+c</a:t>
            </a:r>
            <a:r>
              <a:rPr lang="cs-CZ" b="1" dirty="0" smtClean="0">
                <a:solidFill>
                  <a:srgbClr val="00B050"/>
                </a:solidFill>
              </a:rPr>
              <a:t>=0</a:t>
            </a:r>
            <a:endParaRPr lang="cs-CZ" b="1" dirty="0">
              <a:solidFill>
                <a:srgbClr val="00B05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ovéPole 11"/>
              <p:cNvSpPr txBox="1"/>
              <p:nvPr/>
            </p:nvSpPr>
            <p:spPr>
              <a:xfrm>
                <a:off x="1187624" y="2453013"/>
                <a:ext cx="177510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b="1" dirty="0">
                    <a:solidFill>
                      <a:srgbClr val="00B050"/>
                    </a:solidFill>
                  </a:rPr>
                  <a:t>M</a:t>
                </a:r>
                <a:r>
                  <a:rPr lang="cs-CZ" dirty="0" smtClean="0"/>
                  <a:t> </a:t>
                </a:r>
                <a:r>
                  <a:rPr lang="cs-CZ" b="1" dirty="0" smtClean="0">
                    <a:solidFill>
                      <a:srgbClr val="00B050"/>
                    </a:solidFill>
                  </a:rPr>
                  <a:t>=[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b="1" i="1" smtClean="0">
                            <a:solidFill>
                              <a:srgbClr val="00B05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cs-CZ" b="1" i="1" smtClean="0">
                            <a:solidFill>
                              <a:srgbClr val="00B050"/>
                            </a:solidFill>
                            <a:latin typeface="Cambria Math"/>
                          </a:rPr>
                          <m:t>𝒙</m:t>
                        </m:r>
                      </m:e>
                      <m:sub>
                        <m:r>
                          <a:rPr lang="cs-CZ" b="1" i="1" smtClean="0">
                            <a:solidFill>
                              <a:srgbClr val="00B050"/>
                            </a:solidFill>
                            <a:latin typeface="Cambria Math"/>
                          </a:rPr>
                          <m:t>𝑴</m:t>
                        </m:r>
                      </m:sub>
                    </m:sSub>
                  </m:oMath>
                </a14:m>
                <a:r>
                  <a:rPr lang="cs-CZ" b="1" dirty="0" smtClean="0">
                    <a:solidFill>
                      <a:srgbClr val="00B050"/>
                    </a:solidFill>
                  </a:rPr>
                  <a:t>;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b="1" i="1" dirty="0" smtClean="0">
                            <a:solidFill>
                              <a:srgbClr val="00B05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cs-CZ" b="1" i="1" dirty="0" smtClean="0">
                            <a:solidFill>
                              <a:srgbClr val="00B050"/>
                            </a:solidFill>
                            <a:latin typeface="Cambria Math"/>
                          </a:rPr>
                          <m:t>𝒚</m:t>
                        </m:r>
                      </m:e>
                      <m:sub>
                        <m:r>
                          <a:rPr lang="cs-CZ" b="1" i="1" dirty="0" smtClean="0">
                            <a:solidFill>
                              <a:srgbClr val="00B050"/>
                            </a:solidFill>
                            <a:latin typeface="Cambria Math"/>
                          </a:rPr>
                          <m:t>𝑴</m:t>
                        </m:r>
                      </m:sub>
                    </m:sSub>
                  </m:oMath>
                </a14:m>
                <a:r>
                  <a:rPr lang="cs-CZ" b="1" dirty="0" smtClean="0">
                    <a:solidFill>
                      <a:srgbClr val="00B050"/>
                    </a:solidFill>
                  </a:rPr>
                  <a:t>])</a:t>
                </a:r>
                <a:endParaRPr lang="cs-CZ" b="1" dirty="0">
                  <a:solidFill>
                    <a:srgbClr val="00B050"/>
                  </a:solidFill>
                </a:endParaRPr>
              </a:p>
            </p:txBody>
          </p:sp>
        </mc:Choice>
        <mc:Fallback xmlns="">
          <p:sp>
            <p:nvSpPr>
              <p:cNvPr id="12" name="TextovéPole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7624" y="2453013"/>
                <a:ext cx="1775106" cy="369332"/>
              </a:xfrm>
              <a:prstGeom prst="rect">
                <a:avLst/>
              </a:prstGeom>
              <a:blipFill rotWithShape="1">
                <a:blip r:embed="rId3"/>
                <a:stretch>
                  <a:fillRect l="-3093" t="-8197" b="-24590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TextovéPole 12"/>
          <p:cNvSpPr txBox="1"/>
          <p:nvPr/>
        </p:nvSpPr>
        <p:spPr>
          <a:xfrm>
            <a:off x="1416224" y="3317984"/>
            <a:ext cx="8082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b="1" dirty="0" err="1" smtClean="0">
                <a:solidFill>
                  <a:srgbClr val="C00000"/>
                </a:solidFill>
              </a:rPr>
              <a:t>dIMpI</a:t>
            </a:r>
            <a:r>
              <a:rPr lang="cs-CZ" b="1" dirty="0" smtClean="0">
                <a:solidFill>
                  <a:srgbClr val="C00000"/>
                </a:solidFill>
              </a:rPr>
              <a:t> </a:t>
            </a:r>
            <a:endParaRPr lang="cs-CZ" b="1" dirty="0">
              <a:solidFill>
                <a:srgbClr val="C00000"/>
              </a:solidFill>
            </a:endParaRPr>
          </a:p>
        </p:txBody>
      </p:sp>
      <p:sp>
        <p:nvSpPr>
          <p:cNvPr id="8" name="Plus 7"/>
          <p:cNvSpPr/>
          <p:nvPr/>
        </p:nvSpPr>
        <p:spPr>
          <a:xfrm>
            <a:off x="899592" y="2780928"/>
            <a:ext cx="457200" cy="457200"/>
          </a:xfrm>
          <a:prstGeom prst="mathPlus">
            <a:avLst>
              <a:gd name="adj1" fmla="val 2308"/>
            </a:avLst>
          </a:prstGeom>
          <a:solidFill>
            <a:srgbClr val="00B0F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3820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build="allAtOnce" animBg="1"/>
      <p:bldP spid="11" grpId="0"/>
      <p:bldP spid="12" grpId="0"/>
      <p:bldP spid="13" grpId="0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835696" y="188640"/>
            <a:ext cx="5338936" cy="850106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cs-CZ" dirty="0" smtClean="0"/>
              <a:t>Řešené základní příklady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symbol pro obsah 2"/>
              <p:cNvSpPr>
                <a:spLocks noGrp="1"/>
              </p:cNvSpPr>
              <p:nvPr>
                <p:ph sz="half" idx="1"/>
              </p:nvPr>
            </p:nvSpPr>
            <p:spPr>
              <a:xfrm>
                <a:off x="399728" y="1340768"/>
                <a:ext cx="4172272" cy="4857403"/>
              </a:xfr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>
                <a:normAutofit fontScale="92500"/>
              </a:bodyPr>
              <a:lstStyle/>
              <a:p>
                <a:pPr marL="0" indent="0">
                  <a:buNone/>
                </a:pPr>
                <a:r>
                  <a:rPr lang="cs-CZ" dirty="0" smtClean="0"/>
                  <a:t>Vypočtěte vzdálenost bodu M = [3; 7] od přímky p:</a:t>
                </a:r>
              </a:p>
              <a:p>
                <a:pPr marL="0" indent="0">
                  <a:buNone/>
                </a:pPr>
                <a:r>
                  <a:rPr lang="cs-CZ" dirty="0" smtClean="0"/>
                  <a:t> 8x – 6y + 11= 0</a:t>
                </a:r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0" indent="0">
                  <a:buNone/>
                </a:pPr>
                <a:r>
                  <a:rPr lang="cs-CZ" b="1" dirty="0" smtClean="0">
                    <a:solidFill>
                      <a:srgbClr val="C00000"/>
                    </a:solidFill>
                  </a:rPr>
                  <a:t>dIMpI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𝑰𝒂</m:t>
                        </m:r>
                        <m:sSub>
                          <m:sSubPr>
                            <m:ctrlPr>
                              <a:rPr lang="cs-CZ" b="1" i="1" smtClean="0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b="1" i="1" smtClean="0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  <m:t>𝒙</m:t>
                            </m:r>
                          </m:e>
                          <m:sub>
                            <m:r>
                              <a:rPr lang="cs-CZ" b="1" i="1" smtClean="0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  <m:t>𝑴</m:t>
                            </m:r>
                          </m:sub>
                        </m:sSub>
                        <m: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𝒃</m:t>
                        </m:r>
                        <m:sSub>
                          <m:sSubPr>
                            <m:ctrlPr>
                              <a:rPr lang="cs-CZ" b="1" i="1" smtClean="0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b="1" i="1" smtClean="0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  <m:t>𝒚</m:t>
                            </m:r>
                          </m:e>
                          <m:sub>
                            <m:r>
                              <a:rPr lang="cs-CZ" b="1" i="1" smtClean="0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  <m:t>𝑴</m:t>
                            </m:r>
                          </m:sub>
                        </m:sSub>
                        <m: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𝒄</m:t>
                        </m:r>
                        <m:r>
                          <a:rPr lang="cs-CZ" b="1" i="0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𝐈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cs-CZ" b="1" i="1" smtClean="0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cs-CZ" b="1" i="1" smtClean="0">
                                    <a:solidFill>
                                      <a:srgbClr val="C00000"/>
                                    </a:solidFill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cs-CZ" b="1" i="1" smtClean="0">
                                    <a:solidFill>
                                      <a:srgbClr val="C00000"/>
                                    </a:solidFill>
                                    <a:latin typeface="Cambria Math"/>
                                  </a:rPr>
                                  <m:t>𝒂</m:t>
                                </m:r>
                              </m:e>
                              <m:sup>
                                <m:r>
                                  <a:rPr lang="cs-CZ" b="1" i="1" smtClean="0">
                                    <a:solidFill>
                                      <a:srgbClr val="C00000"/>
                                    </a:solidFill>
                                    <a:latin typeface="Cambria Math"/>
                                  </a:rPr>
                                  <m:t>𝟐</m:t>
                                </m:r>
                              </m:sup>
                            </m:sSup>
                            <m:r>
                              <a:rPr lang="cs-CZ" b="1" i="1" smtClean="0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  <m:t>+</m:t>
                            </m:r>
                            <m:sSup>
                              <m:sSupPr>
                                <m:ctrlPr>
                                  <a:rPr lang="cs-CZ" b="1" i="1" smtClean="0">
                                    <a:solidFill>
                                      <a:srgbClr val="C00000"/>
                                    </a:solidFill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cs-CZ" b="1" i="1" smtClean="0">
                                    <a:solidFill>
                                      <a:srgbClr val="C00000"/>
                                    </a:solidFill>
                                    <a:latin typeface="Cambria Math"/>
                                  </a:rPr>
                                  <m:t>𝒃</m:t>
                                </m:r>
                              </m:e>
                              <m:sup>
                                <m:r>
                                  <a:rPr lang="cs-CZ" b="1" i="1" smtClean="0">
                                    <a:solidFill>
                                      <a:srgbClr val="C00000"/>
                                    </a:solidFill>
                                    <a:latin typeface="Cambria Math"/>
                                  </a:rPr>
                                  <m:t>𝟐</m:t>
                                </m:r>
                              </m:sup>
                            </m:sSup>
                          </m:e>
                        </m:rad>
                      </m:den>
                    </m:f>
                  </m:oMath>
                </a14:m>
                <a:r>
                  <a:rPr lang="cs-CZ" dirty="0" smtClean="0"/>
                  <a:t> </a:t>
                </a:r>
                <a:r>
                  <a:rPr lang="cs-CZ" dirty="0"/>
                  <a:t>=</a:t>
                </a:r>
                <a:r>
                  <a:rPr lang="cs-CZ" dirty="0" smtClean="0">
                    <a:solidFill>
                      <a:srgbClr val="C00000"/>
                    </a:solidFill>
                  </a:rPr>
                  <a:t> </a:t>
                </a:r>
              </a:p>
              <a:p>
                <a:pPr marL="0" indent="0">
                  <a:buNone/>
                </a:pPr>
                <a:r>
                  <a:rPr lang="cs-CZ" dirty="0" smtClean="0"/>
                  <a:t>=</a:t>
                </a:r>
                <a:r>
                  <a:rPr lang="cs-CZ" dirty="0" smtClean="0">
                    <a:solidFill>
                      <a:srgbClr val="C00000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𝐼</m:t>
                        </m:r>
                        <m:r>
                          <a:rPr lang="cs-CZ" b="0" i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8.3−6.7+11</m:t>
                        </m:r>
                        <m:r>
                          <m:rPr>
                            <m:sty m:val="p"/>
                          </m:rPr>
                          <a:rPr lang="cs-CZ" b="0" i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I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cs-CZ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cs-CZ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cs-CZ" b="0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8</m:t>
                                </m:r>
                              </m:e>
                              <m:sup>
                                <m:r>
                                  <a:rPr lang="cs-CZ" b="0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cs-CZ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+</m:t>
                            </m:r>
                            <m:sSup>
                              <m:sSupPr>
                                <m:ctrlPr>
                                  <a:rPr lang="cs-CZ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cs-CZ" b="0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6</m:t>
                                </m:r>
                              </m:e>
                              <m:sup>
                                <m:r>
                                  <a:rPr lang="cs-CZ" b="0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</m:e>
                        </m:rad>
                      </m:den>
                    </m:f>
                  </m:oMath>
                </a14:m>
                <a:r>
                  <a:rPr lang="cs-CZ" dirty="0" smtClean="0">
                    <a:solidFill>
                      <a:schemeClr val="tx1"/>
                    </a:solidFill>
                  </a:rPr>
                  <a:t> </a:t>
                </a:r>
                <a:r>
                  <a:rPr lang="cs-CZ" dirty="0" smtClean="0"/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7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10</m:t>
                        </m:r>
                      </m:den>
                    </m:f>
                  </m:oMath>
                </a14:m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Bod M je od přímky vzdálen 0,7 jednotek</a:t>
                </a:r>
                <a:endParaRPr lang="cs-CZ" dirty="0"/>
              </a:p>
              <a:p>
                <a:pPr marL="0" indent="0">
                  <a:buNone/>
                </a:pPr>
                <a:endParaRPr lang="cs-CZ" b="1" dirty="0"/>
              </a:p>
              <a:p>
                <a:endParaRPr lang="cs-CZ" dirty="0"/>
              </a:p>
            </p:txBody>
          </p:sp>
        </mc:Choice>
        <mc:Fallback xmlns="">
          <p:sp>
            <p:nvSpPr>
              <p:cNvPr id="3" name="Zástupný symbol pro obsah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xfrm>
                <a:off x="399728" y="1340768"/>
                <a:ext cx="4172272" cy="4857403"/>
              </a:xfrm>
              <a:blipFill rotWithShape="1">
                <a:blip r:embed="rId2"/>
                <a:stretch>
                  <a:fillRect/>
                </a:stretch>
              </a:blip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Zástupný symbol pro obsah 3"/>
              <p:cNvSpPr>
                <a:spLocks noGrp="1"/>
              </p:cNvSpPr>
              <p:nvPr>
                <p:ph sz="half" idx="2"/>
              </p:nvPr>
            </p:nvSpPr>
            <p:spPr>
              <a:xfrm>
                <a:off x="4716016" y="1484784"/>
                <a:ext cx="3970784" cy="4785395"/>
              </a:xfr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>
                <a:normAutofit fontScale="92500"/>
              </a:bodyPr>
              <a:lstStyle/>
              <a:p>
                <a:pPr marL="0" indent="0">
                  <a:buNone/>
                </a:pPr>
                <a:r>
                  <a:rPr lang="cs-CZ" dirty="0" smtClean="0"/>
                  <a:t>Vypočtěte vzdálenost bodu A = [-5; 13] od přímky p:</a:t>
                </a:r>
              </a:p>
              <a:p>
                <a:pPr marL="0" indent="0">
                  <a:buNone/>
                </a:pPr>
                <a:r>
                  <a:rPr lang="cs-CZ" dirty="0" smtClean="0"/>
                  <a:t> 2x + 7y - 12= 0</a:t>
                </a:r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0" indent="0">
                  <a:buNone/>
                </a:pPr>
                <a:r>
                  <a:rPr lang="cs-CZ" b="1" dirty="0" err="1" smtClean="0">
                    <a:solidFill>
                      <a:srgbClr val="C00000"/>
                    </a:solidFill>
                  </a:rPr>
                  <a:t>dIApI</a:t>
                </a:r>
                <a:r>
                  <a:rPr lang="cs-CZ" b="1" dirty="0" smtClean="0">
                    <a:solidFill>
                      <a:srgbClr val="C00000"/>
                    </a:solidFill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𝑰𝒂</m:t>
                        </m:r>
                        <m:sSub>
                          <m:sSubPr>
                            <m:ctrlPr>
                              <a:rPr lang="cs-CZ" b="1" i="1" smtClean="0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b="1" i="1" smtClean="0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  <m:t>𝒙</m:t>
                            </m:r>
                          </m:e>
                          <m:sub>
                            <m:r>
                              <a:rPr lang="cs-CZ" b="1" i="1" smtClean="0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  <m:t>𝑴</m:t>
                            </m:r>
                          </m:sub>
                        </m:sSub>
                        <m: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𝒃</m:t>
                        </m:r>
                        <m:sSub>
                          <m:sSubPr>
                            <m:ctrlPr>
                              <a:rPr lang="cs-CZ" b="1" i="1" smtClean="0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b="1" i="1" smtClean="0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  <m:t>𝒚</m:t>
                            </m:r>
                          </m:e>
                          <m:sub>
                            <m:r>
                              <a:rPr lang="cs-CZ" b="1" i="1" smtClean="0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  <m:t>𝑴</m:t>
                            </m:r>
                          </m:sub>
                        </m:sSub>
                        <m: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𝒄</m:t>
                        </m:r>
                        <m:r>
                          <a:rPr lang="cs-CZ" b="1" i="0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𝐈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cs-CZ" b="1" i="1" smtClean="0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cs-CZ" b="1" i="1" smtClean="0">
                                    <a:solidFill>
                                      <a:srgbClr val="C00000"/>
                                    </a:solidFill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cs-CZ" b="1" i="1" smtClean="0">
                                    <a:solidFill>
                                      <a:srgbClr val="C00000"/>
                                    </a:solidFill>
                                    <a:latin typeface="Cambria Math"/>
                                  </a:rPr>
                                  <m:t>𝒂</m:t>
                                </m:r>
                              </m:e>
                              <m:sup>
                                <m:r>
                                  <a:rPr lang="cs-CZ" b="1" i="1" smtClean="0">
                                    <a:solidFill>
                                      <a:srgbClr val="C00000"/>
                                    </a:solidFill>
                                    <a:latin typeface="Cambria Math"/>
                                  </a:rPr>
                                  <m:t>𝟐</m:t>
                                </m:r>
                              </m:sup>
                            </m:sSup>
                            <m:r>
                              <a:rPr lang="cs-CZ" b="1" i="1" smtClean="0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  <m:t>+</m:t>
                            </m:r>
                            <m:sSup>
                              <m:sSupPr>
                                <m:ctrlPr>
                                  <a:rPr lang="cs-CZ" b="1" i="1" smtClean="0">
                                    <a:solidFill>
                                      <a:srgbClr val="C00000"/>
                                    </a:solidFill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cs-CZ" b="1" i="1" smtClean="0">
                                    <a:solidFill>
                                      <a:srgbClr val="C00000"/>
                                    </a:solidFill>
                                    <a:latin typeface="Cambria Math"/>
                                  </a:rPr>
                                  <m:t>𝒃</m:t>
                                </m:r>
                              </m:e>
                              <m:sup>
                                <m:r>
                                  <a:rPr lang="cs-CZ" b="1" i="1" smtClean="0">
                                    <a:solidFill>
                                      <a:srgbClr val="C00000"/>
                                    </a:solidFill>
                                    <a:latin typeface="Cambria Math"/>
                                  </a:rPr>
                                  <m:t>𝟐</m:t>
                                </m:r>
                              </m:sup>
                            </m:sSup>
                          </m:e>
                        </m:rad>
                      </m:den>
                    </m:f>
                  </m:oMath>
                </a14:m>
                <a:r>
                  <a:rPr lang="cs-CZ" dirty="0" smtClean="0"/>
                  <a:t> </a:t>
                </a:r>
                <a:r>
                  <a:rPr lang="cs-CZ" dirty="0"/>
                  <a:t>=</a:t>
                </a:r>
                <a:r>
                  <a:rPr lang="cs-CZ" dirty="0" smtClean="0">
                    <a:solidFill>
                      <a:srgbClr val="C00000"/>
                    </a:solidFill>
                  </a:rPr>
                  <a:t> </a:t>
                </a:r>
              </a:p>
              <a:p>
                <a:pPr marL="0" indent="0">
                  <a:buNone/>
                </a:pPr>
                <a:r>
                  <a:rPr lang="cs-CZ" dirty="0" smtClean="0"/>
                  <a:t>=</a:t>
                </a:r>
                <a:r>
                  <a:rPr lang="cs-CZ" dirty="0" smtClean="0">
                    <a:solidFill>
                      <a:srgbClr val="C00000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cs-CZ" b="0" i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I</m:t>
                        </m:r>
                        <m:r>
                          <a:rPr lang="cs-CZ" b="0" i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2.</m:t>
                        </m:r>
                        <m:d>
                          <m:dPr>
                            <m:ctrlPr>
                              <a:rPr lang="cs-CZ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cs-CZ" b="0" i="0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−5</m:t>
                            </m:r>
                          </m:e>
                        </m:d>
                        <m:r>
                          <a:rPr lang="cs-CZ" b="0" i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+7.13−12</m:t>
                        </m:r>
                        <m:r>
                          <m:rPr>
                            <m:sty m:val="p"/>
                          </m:rPr>
                          <a:rPr lang="cs-CZ" b="0" i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I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cs-CZ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cs-CZ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cs-CZ" b="0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2</m:t>
                                </m:r>
                              </m:e>
                              <m:sup>
                                <m:r>
                                  <a:rPr lang="cs-CZ" b="0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cs-CZ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+</m:t>
                            </m:r>
                            <m:sSup>
                              <m:sSupPr>
                                <m:ctrlPr>
                                  <a:rPr lang="cs-CZ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cs-CZ" b="0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7</m:t>
                                </m:r>
                              </m:e>
                              <m:sup>
                                <m:r>
                                  <a:rPr lang="cs-CZ" b="0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</m:e>
                        </m:rad>
                      </m:den>
                    </m:f>
                  </m:oMath>
                </a14:m>
                <a:r>
                  <a:rPr lang="cs-CZ" dirty="0" smtClean="0">
                    <a:solidFill>
                      <a:schemeClr val="tx1"/>
                    </a:solidFill>
                  </a:rPr>
                  <a:t> </a:t>
                </a:r>
                <a:r>
                  <a:rPr lang="cs-CZ" dirty="0" smtClean="0"/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69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cs-CZ" b="0" i="1" smtClean="0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53</m:t>
                            </m:r>
                          </m:e>
                        </m:rad>
                      </m:den>
                    </m:f>
                  </m:oMath>
                </a14:m>
                <a:r>
                  <a:rPr lang="cs-CZ" dirty="0" smtClean="0"/>
                  <a:t> = 9,5</a:t>
                </a:r>
              </a:p>
              <a:p>
                <a:pPr marL="0" indent="0">
                  <a:buNone/>
                </a:pPr>
                <a:r>
                  <a:rPr lang="cs-CZ" dirty="0" smtClean="0"/>
                  <a:t>Bod A je od přímky vzdálen 9,5 jednotek</a:t>
                </a:r>
                <a:endParaRPr lang="cs-CZ" dirty="0"/>
              </a:p>
              <a:p>
                <a:endParaRPr lang="cs-CZ" dirty="0"/>
              </a:p>
            </p:txBody>
          </p:sp>
        </mc:Choice>
        <mc:Fallback xmlns="">
          <p:sp>
            <p:nvSpPr>
              <p:cNvPr id="4" name="Zástupný symbol pro obsah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4716016" y="1484784"/>
                <a:ext cx="3970784" cy="4785395"/>
              </a:xfrm>
              <a:blipFill rotWithShape="1">
                <a:blip r:embed="rId3"/>
                <a:stretch>
                  <a:fillRect/>
                </a:stretch>
              </a:blip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41856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uiExpand="1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Řešený příklad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372553" y="1484784"/>
            <a:ext cx="4172272" cy="5184576"/>
          </a:xfr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cs-CZ" b="1" dirty="0" smtClean="0"/>
              <a:t>Vypočtěte vzdálenost bodu K=[3; 6] od přímky p= AB, kde A=[-1; 5], B=[7; 9]</a:t>
            </a:r>
          </a:p>
          <a:p>
            <a:pPr marL="0" indent="0">
              <a:buNone/>
            </a:pPr>
            <a:r>
              <a:rPr lang="cs-CZ" dirty="0" smtClean="0"/>
              <a:t>nejprve vytvoříme obecnou rovnici přímky p. Směrový vektor v=AB=B-A=(7-(-1); 9-5)=(8; 4), </a:t>
            </a:r>
          </a:p>
          <a:p>
            <a:pPr marL="0" indent="0">
              <a:buNone/>
            </a:pPr>
            <a:r>
              <a:rPr lang="cs-CZ" dirty="0" smtClean="0"/>
              <a:t>normálový vektor n=(4; -8) nebo jeho násobek n=(1;-2)</a:t>
            </a:r>
          </a:p>
          <a:p>
            <a:pPr marL="0" indent="0">
              <a:buNone/>
            </a:pPr>
            <a:r>
              <a:rPr lang="cs-CZ" dirty="0" smtClean="0"/>
              <a:t>1x-2y+c=0</a:t>
            </a:r>
          </a:p>
          <a:p>
            <a:pPr marL="0" indent="0">
              <a:buNone/>
            </a:pPr>
            <a:r>
              <a:rPr lang="cs-CZ" dirty="0" smtClean="0"/>
              <a:t>Pro výpočet c dosadíme souřadnice bodu přímky, např. B </a:t>
            </a:r>
          </a:p>
          <a:p>
            <a:pPr marL="0" indent="0">
              <a:buNone/>
            </a:pPr>
            <a:r>
              <a:rPr lang="cs-CZ" dirty="0" smtClean="0"/>
              <a:t>1.7-2.9+c = 0</a:t>
            </a:r>
            <a:r>
              <a:rPr lang="cs-CZ" dirty="0" smtClean="0">
                <a:latin typeface="Calibri"/>
              </a:rPr>
              <a:t>→c = 11</a:t>
            </a:r>
          </a:p>
          <a:p>
            <a:pPr marL="0" indent="0">
              <a:buNone/>
            </a:pP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ástupný symbol pro obsah 3"/>
              <p:cNvSpPr>
                <a:spLocks noGrp="1"/>
              </p:cNvSpPr>
              <p:nvPr>
                <p:ph sz="half" idx="2"/>
              </p:nvPr>
            </p:nvSpPr>
            <p:spPr>
              <a:xfrm>
                <a:off x="4860032" y="1700808"/>
                <a:ext cx="4038600" cy="4525963"/>
              </a:xfr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>
                <a:normAutofit fontScale="92500" lnSpcReduction="20000"/>
              </a:bodyPr>
              <a:lstStyle/>
              <a:p>
                <a:pPr marL="0" indent="0">
                  <a:buNone/>
                </a:pPr>
                <a:r>
                  <a:rPr lang="cs-CZ" dirty="0" smtClean="0"/>
                  <a:t>Rovnice přímky  p:</a:t>
                </a:r>
              </a:p>
              <a:p>
                <a:pPr marL="0" indent="0">
                  <a:buNone/>
                </a:pPr>
                <a:r>
                  <a:rPr lang="cs-CZ" dirty="0" smtClean="0"/>
                  <a:t>1x – 2y + 11 = 0</a:t>
                </a:r>
              </a:p>
              <a:p>
                <a:pPr marL="0" indent="0">
                  <a:buNone/>
                </a:pPr>
                <a:r>
                  <a:rPr lang="cs-CZ" dirty="0" smtClean="0"/>
                  <a:t>Dosadíme do vzorce souřadnice bodu K</a:t>
                </a:r>
              </a:p>
              <a:p>
                <a:pPr marL="0" indent="0">
                  <a:buNone/>
                </a:pPr>
                <a:r>
                  <a:rPr lang="cs-CZ" b="1" dirty="0" err="1" smtClean="0">
                    <a:solidFill>
                      <a:srgbClr val="C00000"/>
                    </a:solidFill>
                  </a:rPr>
                  <a:t>dIKpI</a:t>
                </a:r>
                <a:r>
                  <a:rPr lang="cs-CZ" b="1" dirty="0" smtClean="0">
                    <a:solidFill>
                      <a:srgbClr val="C00000"/>
                    </a:solidFill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𝑰</m:t>
                        </m:r>
                        <m: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𝟏</m:t>
                        </m:r>
                        <m: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.</m:t>
                        </m:r>
                        <m: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𝟑</m:t>
                        </m:r>
                        <m: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 −</m:t>
                        </m:r>
                        <m: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𝟐</m:t>
                        </m:r>
                        <m: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. </m:t>
                        </m:r>
                        <m: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𝟔</m:t>
                        </m:r>
                        <m: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cs-CZ" b="1" i="0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𝟏𝟏𝐈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cs-CZ" b="1" i="1" smtClean="0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cs-CZ" b="1" i="1" smtClean="0">
                                    <a:solidFill>
                                      <a:srgbClr val="C00000"/>
                                    </a:solidFill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cs-CZ" b="1" i="1" smtClean="0">
                                    <a:solidFill>
                                      <a:srgbClr val="C00000"/>
                                    </a:solidFill>
                                    <a:latin typeface="Cambria Math"/>
                                  </a:rPr>
                                  <m:t>𝟏</m:t>
                                </m:r>
                              </m:e>
                              <m:sup>
                                <m:r>
                                  <a:rPr lang="cs-CZ" b="1" i="1" smtClean="0">
                                    <a:solidFill>
                                      <a:srgbClr val="C00000"/>
                                    </a:solidFill>
                                    <a:latin typeface="Cambria Math"/>
                                  </a:rPr>
                                  <m:t>𝟐</m:t>
                                </m:r>
                              </m:sup>
                            </m:sSup>
                            <m:r>
                              <a:rPr lang="cs-CZ" b="1" i="1" smtClean="0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  <m:t>+</m:t>
                            </m:r>
                            <m:sSup>
                              <m:sSupPr>
                                <m:ctrlPr>
                                  <a:rPr lang="cs-CZ" b="1" i="1" smtClean="0">
                                    <a:solidFill>
                                      <a:srgbClr val="C00000"/>
                                    </a:solidFill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cs-CZ" b="1" i="1" smtClean="0">
                                    <a:solidFill>
                                      <a:srgbClr val="C00000"/>
                                    </a:solidFill>
                                    <a:latin typeface="Cambria Math"/>
                                  </a:rPr>
                                  <m:t>(−</m:t>
                                </m:r>
                                <m:r>
                                  <a:rPr lang="cs-CZ" b="1" i="1" smtClean="0">
                                    <a:solidFill>
                                      <a:srgbClr val="C00000"/>
                                    </a:solidFill>
                                    <a:latin typeface="Cambria Math"/>
                                  </a:rPr>
                                  <m:t>𝟐</m:t>
                                </m:r>
                                <m:r>
                                  <a:rPr lang="cs-CZ" b="1" i="1" smtClean="0">
                                    <a:solidFill>
                                      <a:srgbClr val="C00000"/>
                                    </a:solidFill>
                                    <a:latin typeface="Cambria Math"/>
                                  </a:rPr>
                                  <m:t>)</m:t>
                                </m:r>
                              </m:e>
                              <m:sup>
                                <m:r>
                                  <a:rPr lang="cs-CZ" b="1" i="1" smtClean="0">
                                    <a:solidFill>
                                      <a:srgbClr val="C00000"/>
                                    </a:solidFill>
                                    <a:latin typeface="Cambria Math"/>
                                  </a:rPr>
                                  <m:t>𝟐</m:t>
                                </m:r>
                              </m:sup>
                            </m:sSup>
                          </m:e>
                        </m:rad>
                      </m:den>
                    </m:f>
                  </m:oMath>
                </a14:m>
                <a:r>
                  <a:rPr lang="cs-CZ" dirty="0" smtClean="0"/>
                  <a:t> </a:t>
                </a:r>
                <a:r>
                  <a:rPr lang="cs-CZ" dirty="0"/>
                  <a:t>=</a:t>
                </a:r>
                <a:r>
                  <a:rPr lang="cs-CZ" dirty="0" smtClean="0">
                    <a:solidFill>
                      <a:srgbClr val="C00000"/>
                    </a:solidFill>
                  </a:rPr>
                  <a:t> </a:t>
                </a:r>
              </a:p>
              <a:p>
                <a:pPr marL="0" indent="0">
                  <a:buNone/>
                </a:pPr>
                <a:r>
                  <a:rPr lang="cs-CZ" dirty="0" smtClean="0"/>
                  <a:t>=</a:t>
                </a:r>
                <a:r>
                  <a:rPr lang="cs-CZ" dirty="0" smtClean="0">
                    <a:solidFill>
                      <a:srgbClr val="C00000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2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cs-CZ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cs-CZ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5</m:t>
                            </m:r>
                          </m:e>
                        </m:rad>
                      </m:den>
                    </m:f>
                  </m:oMath>
                </a14:m>
                <a:r>
                  <a:rPr lang="cs-CZ" dirty="0" smtClean="0">
                    <a:solidFill>
                      <a:schemeClr val="tx1"/>
                    </a:solidFill>
                  </a:rPr>
                  <a:t> </a:t>
                </a:r>
                <a:r>
                  <a:rPr lang="cs-CZ" dirty="0" smtClean="0"/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2.</m:t>
                        </m:r>
                        <m:rad>
                          <m:radPr>
                            <m:degHide m:val="on"/>
                            <m:ctrlPr>
                              <a:rPr lang="cs-CZ" b="0" i="1" smtClean="0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5</m:t>
                        </m:r>
                      </m:den>
                    </m:f>
                  </m:oMath>
                </a14:m>
                <a:endParaRPr lang="cs-CZ" dirty="0" smtClean="0"/>
              </a:p>
              <a:p>
                <a:pPr marL="0" indent="0">
                  <a:buNone/>
                </a:pPr>
                <a:endParaRPr lang="cs-CZ" dirty="0"/>
              </a:p>
              <a:p>
                <a:pPr marL="0" indent="0">
                  <a:buNone/>
                </a:pPr>
                <a:r>
                  <a:rPr lang="cs-CZ" dirty="0" smtClean="0"/>
                  <a:t>Vzdálenost bodu K od zadané přímky AB je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2.</m:t>
                        </m:r>
                        <m:rad>
                          <m:radPr>
                            <m:degHide m:val="on"/>
                            <m:ctrlPr>
                              <a:rPr lang="cs-CZ" b="0" i="1" smtClean="0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5</m:t>
                        </m:r>
                      </m:den>
                    </m:f>
                  </m:oMath>
                </a14:m>
                <a:r>
                  <a:rPr lang="cs-CZ" dirty="0" smtClean="0"/>
                  <a:t> </a:t>
                </a:r>
              </a:p>
              <a:p>
                <a:pPr marL="0" indent="0">
                  <a:buNone/>
                </a:pPr>
                <a:endParaRPr lang="cs-CZ" dirty="0"/>
              </a:p>
            </p:txBody>
          </p:sp>
        </mc:Choice>
        <mc:Fallback xmlns="">
          <p:sp>
            <p:nvSpPr>
              <p:cNvPr id="4" name="Zástupný symbol pro obsah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4860032" y="1700808"/>
                <a:ext cx="4038600" cy="4525963"/>
              </a:xfrm>
              <a:blipFill rotWithShape="1">
                <a:blip r:embed="rId2"/>
                <a:stretch>
                  <a:fillRect/>
                </a:stretch>
              </a:blip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98960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23528" y="332656"/>
            <a:ext cx="3898776" cy="1282154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cs-CZ" dirty="0" smtClean="0"/>
              <a:t>Řešený příklad z planimetrie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symbol pro obsah 2"/>
              <p:cNvSpPr>
                <a:spLocks noGrp="1"/>
              </p:cNvSpPr>
              <p:nvPr>
                <p:ph sz="half" idx="1"/>
              </p:nvPr>
            </p:nvSpPr>
            <p:spPr>
              <a:xfrm>
                <a:off x="611560" y="1916832"/>
                <a:ext cx="3394720" cy="4680520"/>
              </a:xfr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190500" dist="228600" dir="270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127000" h="63500"/>
              </a:sp3d>
            </p:spPr>
            <p:txBody>
              <a:bodyPr>
                <a:normAutofit fontScale="77500" lnSpcReduction="20000"/>
              </a:bodyPr>
              <a:lstStyle/>
              <a:p>
                <a:pPr marL="0" indent="0">
                  <a:buNone/>
                </a:pPr>
                <a:r>
                  <a:rPr lang="cs-CZ" b="1" dirty="0" smtClean="0"/>
                  <a:t>Vypočtěte obsah trojúhelníka ABC, kde</a:t>
                </a:r>
              </a:p>
              <a:p>
                <a:pPr marL="0" indent="0">
                  <a:buNone/>
                </a:pPr>
                <a:r>
                  <a:rPr lang="cs-CZ" b="1" dirty="0" smtClean="0"/>
                  <a:t> A=[7; 1], </a:t>
                </a:r>
                <a:r>
                  <a:rPr lang="cs-CZ" b="1" dirty="0"/>
                  <a:t>B</a:t>
                </a:r>
                <a:r>
                  <a:rPr lang="cs-CZ" b="1" dirty="0" smtClean="0"/>
                  <a:t>=[-6; -5], </a:t>
                </a:r>
              </a:p>
              <a:p>
                <a:pPr marL="0" indent="0">
                  <a:buNone/>
                </a:pPr>
                <a:r>
                  <a:rPr lang="cs-CZ" b="1" dirty="0"/>
                  <a:t> </a:t>
                </a:r>
                <a:r>
                  <a:rPr lang="cs-CZ" b="1" dirty="0" smtClean="0"/>
                  <a:t>          C=[2; 9]</a:t>
                </a:r>
              </a:p>
              <a:p>
                <a:pPr marL="0" indent="0">
                  <a:buNone/>
                </a:pPr>
                <a:endParaRPr lang="cs-CZ" b="1" dirty="0" smtClean="0"/>
              </a:p>
              <a:p>
                <a:pPr marL="0" indent="0" algn="ctr">
                  <a:buNone/>
                </a:pPr>
                <a:r>
                  <a:rPr lang="cs-CZ" dirty="0" smtClean="0"/>
                  <a:t>S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𝑧</m:t>
                        </m:r>
                        <m:r>
                          <a:rPr lang="cs-CZ" b="0" i="1" smtClean="0">
                            <a:latin typeface="Cambria Math"/>
                          </a:rPr>
                          <m:t>.</m:t>
                        </m:r>
                        <m:r>
                          <a:rPr lang="cs-CZ" b="0" i="1" smtClean="0">
                            <a:latin typeface="Cambria Math"/>
                          </a:rPr>
                          <m:t>𝑣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cs-CZ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𝑎</m:t>
                        </m:r>
                        <m:r>
                          <a:rPr lang="cs-CZ" b="0" i="1" smtClean="0">
                            <a:latin typeface="Cambria Math"/>
                          </a:rPr>
                          <m:t>.</m:t>
                        </m:r>
                        <m:sSub>
                          <m:sSubPr>
                            <m:ctrlPr>
                              <a:rPr lang="cs-CZ" b="0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𝑣</m:t>
                            </m:r>
                          </m:e>
                          <m:sub>
                            <m:r>
                              <a:rPr lang="cs-CZ" b="0" i="1" smtClean="0">
                                <a:latin typeface="Cambria Math"/>
                              </a:rPr>
                              <m:t>𝑎</m:t>
                            </m:r>
                          </m:sub>
                        </m:sSub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cs-CZ" dirty="0" smtClean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𝑏</m:t>
                        </m:r>
                        <m:r>
                          <a:rPr lang="cs-CZ" b="0" i="1" smtClean="0">
                            <a:latin typeface="Cambria Math"/>
                          </a:rPr>
                          <m:t>.</m:t>
                        </m:r>
                        <m:sSub>
                          <m:sSubPr>
                            <m:ctrlPr>
                              <a:rPr lang="cs-CZ" b="0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𝑣</m:t>
                            </m:r>
                          </m:e>
                          <m:sub>
                            <m:r>
                              <a:rPr lang="cs-CZ" b="0" i="1" smtClean="0">
                                <a:latin typeface="Cambria Math"/>
                              </a:rPr>
                              <m:t>𝑏</m:t>
                            </m:r>
                          </m:sub>
                        </m:sSub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cs-CZ" b="0" i="1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𝑐</m:t>
                        </m:r>
                        <m:r>
                          <a:rPr lang="cs-CZ" b="0" i="1" smtClean="0">
                            <a:latin typeface="Cambria Math"/>
                          </a:rPr>
                          <m:t>.</m:t>
                        </m:r>
                        <m:sSub>
                          <m:sSubPr>
                            <m:ctrlPr>
                              <a:rPr lang="cs-CZ" b="0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𝑣</m:t>
                            </m:r>
                          </m:e>
                          <m:sub>
                            <m:r>
                              <a:rPr lang="cs-CZ" b="0" i="1" smtClean="0">
                                <a:latin typeface="Cambria Math"/>
                              </a:rPr>
                              <m:t>𝑐</m:t>
                            </m:r>
                          </m:sub>
                        </m:sSub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Zjistíme např. délku strany </a:t>
                </a:r>
              </a:p>
              <a:p>
                <a:pPr marL="0" indent="0">
                  <a:buNone/>
                </a:pPr>
                <a:r>
                  <a:rPr lang="cs-CZ" dirty="0" smtClean="0"/>
                  <a:t>a = BC =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cs-CZ" i="1" smtClean="0">
                            <a:latin typeface="Cambria Math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cs-CZ" i="1" smtClean="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(</m:t>
                            </m:r>
                            <m:sSub>
                              <m:sSubPr>
                                <m:ctrlPr>
                                  <a:rPr lang="cs-CZ" b="0" i="1" smtClean="0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cs-CZ" b="0" i="1" smtClean="0">
                                    <a:latin typeface="Cambria Math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cs-CZ" b="0" i="1" smtClean="0">
                                    <a:latin typeface="Cambria Math"/>
                                  </a:rPr>
                                  <m:t>𝐶</m:t>
                                </m:r>
                              </m:sub>
                            </m:sSub>
                            <m:r>
                              <a:rPr lang="cs-CZ" b="0" i="1" smtClean="0">
                                <a:latin typeface="Cambria Math"/>
                              </a:rPr>
                              <m:t>−</m:t>
                            </m:r>
                            <m:sSub>
                              <m:sSubPr>
                                <m:ctrlPr>
                                  <a:rPr lang="cs-CZ" b="0" i="1" smtClean="0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cs-CZ" b="0" i="1" smtClean="0">
                                    <a:latin typeface="Cambria Math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cs-CZ" b="0" i="1" smtClean="0">
                                    <a:latin typeface="Cambria Math"/>
                                  </a:rPr>
                                  <m:t>𝐵</m:t>
                                </m:r>
                              </m:sub>
                            </m:sSub>
                            <m:r>
                              <a:rPr lang="cs-CZ" b="0" i="1" smtClean="0">
                                <a:latin typeface="Cambria Math"/>
                              </a:rPr>
                              <m:t>)</m:t>
                            </m:r>
                          </m:e>
                          <m:sup>
                            <m:r>
                              <a:rPr lang="cs-CZ" i="1" smtClean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cs-CZ" i="1" smtClean="0">
                            <a:latin typeface="Cambria Math"/>
                          </a:rPr>
                          <m:t>+</m:t>
                        </m:r>
                        <m:sSup>
                          <m:sSupPr>
                            <m:ctrlPr>
                              <a:rPr lang="cs-CZ" i="1" smtClean="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(</m:t>
                            </m:r>
                            <m:sSub>
                              <m:sSubPr>
                                <m:ctrlPr>
                                  <a:rPr lang="cs-CZ" b="0" i="1" smtClean="0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cs-CZ" b="0" i="1" smtClean="0">
                                    <a:latin typeface="Cambria Math"/>
                                  </a:rPr>
                                  <m:t>𝑦</m:t>
                                </m:r>
                              </m:e>
                              <m:sub>
                                <m:r>
                                  <a:rPr lang="cs-CZ" b="0" i="1" smtClean="0">
                                    <a:latin typeface="Cambria Math"/>
                                  </a:rPr>
                                  <m:t>𝐶</m:t>
                                </m:r>
                              </m:sub>
                            </m:sSub>
                            <m:r>
                              <a:rPr lang="cs-CZ" b="0" i="1" smtClean="0">
                                <a:latin typeface="Cambria Math"/>
                              </a:rPr>
                              <m:t>−</m:t>
                            </m:r>
                            <m:sSub>
                              <m:sSubPr>
                                <m:ctrlPr>
                                  <a:rPr lang="cs-CZ" b="0" i="1" smtClean="0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cs-CZ" b="0" i="1" smtClean="0">
                                    <a:latin typeface="Cambria Math"/>
                                  </a:rPr>
                                  <m:t>𝑦</m:t>
                                </m:r>
                              </m:e>
                              <m:sub>
                                <m:r>
                                  <a:rPr lang="cs-CZ" b="0" i="1" smtClean="0">
                                    <a:latin typeface="Cambria Math"/>
                                  </a:rPr>
                                  <m:t>𝐵</m:t>
                                </m:r>
                              </m:sub>
                            </m:sSub>
                            <m:r>
                              <a:rPr lang="cs-CZ" b="0" i="1" smtClean="0">
                                <a:latin typeface="Cambria Math"/>
                              </a:rPr>
                              <m:t>)</m:t>
                            </m:r>
                          </m:e>
                          <m:sup>
                            <m:r>
                              <a:rPr lang="cs-CZ" i="1" smtClean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cs-CZ" dirty="0" smtClean="0"/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cs-CZ" i="1" dirty="0" smtClean="0">
                            <a:latin typeface="Cambria Math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cs-CZ" i="1" dirty="0" smtClean="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cs-CZ" b="0" i="1" dirty="0" smtClean="0">
                                <a:latin typeface="Cambria Math"/>
                              </a:rPr>
                              <m:t>(2−</m:t>
                            </m:r>
                            <m:d>
                              <m:dPr>
                                <m:ctrlPr>
                                  <a:rPr lang="cs-CZ" b="0" i="1" dirty="0" smtClean="0">
                                    <a:latin typeface="Cambria Math"/>
                                  </a:rPr>
                                </m:ctrlPr>
                              </m:dPr>
                              <m:e>
                                <m:r>
                                  <a:rPr lang="cs-CZ" b="0" i="1" dirty="0" smtClean="0">
                                    <a:latin typeface="Cambria Math"/>
                                  </a:rPr>
                                  <m:t>−6</m:t>
                                </m:r>
                              </m:e>
                            </m:d>
                            <m:r>
                              <a:rPr lang="cs-CZ" b="0" i="1" dirty="0" smtClean="0">
                                <a:latin typeface="Cambria Math"/>
                              </a:rPr>
                              <m:t>)</m:t>
                            </m:r>
                          </m:e>
                          <m:sup>
                            <m:r>
                              <a:rPr lang="cs-CZ" i="1" dirty="0" smtClean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cs-CZ" i="1" dirty="0" smtClean="0">
                            <a:latin typeface="Cambria Math"/>
                          </a:rPr>
                          <m:t>+</m:t>
                        </m:r>
                        <m:sSup>
                          <m:sSupPr>
                            <m:ctrlPr>
                              <a:rPr lang="cs-CZ" i="1" dirty="0" smtClean="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cs-CZ" b="0" i="1" dirty="0" smtClean="0">
                                <a:latin typeface="Cambria Math"/>
                              </a:rPr>
                              <m:t>(9−</m:t>
                            </m:r>
                            <m:d>
                              <m:dPr>
                                <m:ctrlPr>
                                  <a:rPr lang="cs-CZ" b="0" i="1" dirty="0" smtClean="0">
                                    <a:latin typeface="Cambria Math"/>
                                  </a:rPr>
                                </m:ctrlPr>
                              </m:dPr>
                              <m:e>
                                <m:r>
                                  <a:rPr lang="cs-CZ" b="0" i="1" dirty="0" smtClean="0">
                                    <a:latin typeface="Cambria Math"/>
                                  </a:rPr>
                                  <m:t>−5</m:t>
                                </m:r>
                              </m:e>
                            </m:d>
                            <m:r>
                              <a:rPr lang="cs-CZ" b="0" i="1" dirty="0" smtClean="0">
                                <a:latin typeface="Cambria Math"/>
                              </a:rPr>
                              <m:t>)</m:t>
                            </m:r>
                          </m:e>
                          <m:sup>
                            <m:r>
                              <a:rPr lang="cs-CZ" i="1" dirty="0" smtClean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cs-CZ" dirty="0" smtClean="0"/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cs-CZ" i="1" dirty="0" smtClean="0">
                            <a:latin typeface="Cambria Math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cs-CZ" i="1" dirty="0" smtClean="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cs-CZ" b="0" i="1" dirty="0" smtClean="0">
                                <a:latin typeface="Cambria Math"/>
                              </a:rPr>
                              <m:t>8</m:t>
                            </m:r>
                          </m:e>
                          <m:sup>
                            <m:r>
                              <a:rPr lang="cs-CZ" i="1" dirty="0" smtClean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cs-CZ" i="1" dirty="0" smtClean="0">
                            <a:latin typeface="Cambria Math"/>
                          </a:rPr>
                          <m:t>+</m:t>
                        </m:r>
                        <m:sSup>
                          <m:sSupPr>
                            <m:ctrlPr>
                              <a:rPr lang="cs-CZ" i="1" dirty="0" smtClean="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cs-CZ" b="0" i="1" dirty="0" smtClean="0">
                                <a:latin typeface="Cambria Math"/>
                              </a:rPr>
                              <m:t>14</m:t>
                            </m:r>
                          </m:e>
                          <m:sup>
                            <m:r>
                              <a:rPr lang="cs-CZ" i="1" dirty="0" smtClean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cs-CZ" dirty="0" smtClean="0"/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cs-CZ" i="1" dirty="0" smtClean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cs-CZ" b="0" i="1" dirty="0" smtClean="0">
                            <a:latin typeface="Cambria Math"/>
                          </a:rPr>
                          <m:t>260</m:t>
                        </m:r>
                      </m:e>
                    </m:rad>
                  </m:oMath>
                </a14:m>
                <a:endParaRPr lang="cs-CZ" dirty="0" smtClean="0"/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0" indent="0">
                  <a:buNone/>
                </a:pPr>
                <a:endParaRPr lang="cs-CZ" dirty="0" smtClean="0"/>
              </a:p>
              <a:p>
                <a:endParaRPr lang="cs-CZ" dirty="0"/>
              </a:p>
            </p:txBody>
          </p:sp>
        </mc:Choice>
        <mc:Fallback xmlns="">
          <p:sp>
            <p:nvSpPr>
              <p:cNvPr id="3" name="Zástupný symbol pro obsah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xfrm>
                <a:off x="611560" y="1916832"/>
                <a:ext cx="3394720" cy="4680520"/>
              </a:xfrm>
              <a:blipFill rotWithShape="1">
                <a:blip r:embed="rId2"/>
                <a:stretch>
                  <a:fillRect/>
                </a:stretch>
              </a:blipFill>
              <a:ln>
                <a:noFill/>
              </a:ln>
              <a:effectLst>
                <a:outerShdw blurRad="190500" dist="228600" dir="2700000" algn="ctr">
                  <a:srgbClr val="000000">
                    <a:alpha val="30000"/>
                  </a:srgbClr>
                </a:outerShd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Zástupný symbol pro obsah 3"/>
              <p:cNvSpPr>
                <a:spLocks noGrp="1"/>
              </p:cNvSpPr>
              <p:nvPr>
                <p:ph sz="half" idx="2"/>
              </p:nvPr>
            </p:nvSpPr>
            <p:spPr>
              <a:xfrm>
                <a:off x="4427984" y="296652"/>
                <a:ext cx="4392488" cy="6264696"/>
              </a:xfr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190500" dist="228600" dir="270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127000" h="63500"/>
              </a:sp3d>
            </p:spPr>
            <p:txBody>
              <a:bodyPr>
                <a:normAutofit fontScale="77500" lnSpcReduction="20000"/>
              </a:bodyPr>
              <a:lstStyle/>
              <a:p>
                <a:pPr marL="0" indent="0">
                  <a:buNone/>
                </a:pPr>
                <a:r>
                  <a:rPr lang="cs-CZ" dirty="0" smtClean="0"/>
                  <a:t>Do vzorce je nutná obecná rovnice přímky a: směrový vektor u=BC=C-B=(2-(-6); 9-(-5))=(8; 14)</a:t>
                </a:r>
              </a:p>
              <a:p>
                <a:pPr marL="0" indent="0">
                  <a:buNone/>
                </a:pPr>
                <a:r>
                  <a:rPr lang="cs-CZ" dirty="0" smtClean="0"/>
                  <a:t>Normálový vektor n=(14; -8)resp. Jeho násobek n=(7; -4)</a:t>
                </a:r>
              </a:p>
              <a:p>
                <a:pPr marL="0" indent="0">
                  <a:buNone/>
                </a:pPr>
                <a:r>
                  <a:rPr lang="cs-CZ" dirty="0" smtClean="0"/>
                  <a:t>7x-4y+c=0 dosadíme např. bod C</a:t>
                </a:r>
              </a:p>
              <a:p>
                <a:pPr marL="0" indent="0">
                  <a:buNone/>
                </a:pPr>
                <a:r>
                  <a:rPr lang="cs-CZ" dirty="0" smtClean="0"/>
                  <a:t>7.2-4.9+c=0</a:t>
                </a:r>
                <a:r>
                  <a:rPr lang="cs-CZ" dirty="0" smtClean="0">
                    <a:latin typeface="Calibri"/>
                  </a:rPr>
                  <a:t>→c=22</a:t>
                </a:r>
              </a:p>
              <a:p>
                <a:pPr marL="0" indent="0">
                  <a:buNone/>
                </a:pPr>
                <a:r>
                  <a:rPr lang="cs-CZ" dirty="0" smtClean="0">
                    <a:latin typeface="Calibri"/>
                  </a:rPr>
                  <a:t>Rovnice strany a:7x-4y+22=0</a:t>
                </a:r>
              </a:p>
              <a:p>
                <a:pPr marL="0" indent="0">
                  <a:buNone/>
                </a:pPr>
                <a:endParaRPr lang="cs-CZ" dirty="0" smtClean="0">
                  <a:latin typeface="Calibri"/>
                </a:endParaRPr>
              </a:p>
              <a:p>
                <a:pPr marL="0" indent="0">
                  <a:buNone/>
                </a:pPr>
                <a:r>
                  <a:rPr lang="cs-CZ" dirty="0" smtClean="0">
                    <a:latin typeface="Calibri"/>
                  </a:rPr>
                  <a:t>Délka výšky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𝑣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𝑎</m:t>
                        </m:r>
                      </m:sub>
                    </m:sSub>
                  </m:oMath>
                </a14:m>
                <a:r>
                  <a:rPr lang="cs-CZ" dirty="0" smtClean="0"/>
                  <a:t>je vzdálenost bodu A od strany a.</a:t>
                </a:r>
              </a:p>
              <a:p>
                <a:pPr marL="0" indent="0">
                  <a:buNone/>
                </a:pPr>
                <a:r>
                  <a:rPr lang="cs-CZ" b="1" dirty="0" err="1" smtClean="0">
                    <a:solidFill>
                      <a:srgbClr val="C00000"/>
                    </a:solidFill>
                  </a:rPr>
                  <a:t>dIAaI</a:t>
                </a:r>
                <a:r>
                  <a:rPr lang="cs-CZ" b="1" dirty="0" smtClean="0">
                    <a:solidFill>
                      <a:srgbClr val="C00000"/>
                    </a:solidFill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𝑰𝒂</m:t>
                        </m:r>
                        <m:sSub>
                          <m:sSubPr>
                            <m:ctrlPr>
                              <a:rPr lang="cs-CZ" b="1" i="1" smtClean="0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b="1" i="1" smtClean="0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  <m:t>𝒙</m:t>
                            </m:r>
                          </m:e>
                          <m:sub>
                            <m:r>
                              <a:rPr lang="cs-CZ" b="1" i="1" smtClean="0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  <m:t>𝑨</m:t>
                            </m:r>
                          </m:sub>
                        </m:sSub>
                        <m: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𝒃</m:t>
                        </m:r>
                        <m:sSub>
                          <m:sSubPr>
                            <m:ctrlPr>
                              <a:rPr lang="cs-CZ" b="1" i="1" smtClean="0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b="1" i="1" smtClean="0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  <m:t>𝒚</m:t>
                            </m:r>
                          </m:e>
                          <m:sub>
                            <m:r>
                              <a:rPr lang="cs-CZ" b="1" i="1" smtClean="0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  <m:t>𝑨</m:t>
                            </m:r>
                          </m:sub>
                        </m:sSub>
                        <m: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𝒄</m:t>
                        </m:r>
                        <m:r>
                          <a:rPr lang="cs-CZ" b="1" i="0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𝐈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cs-CZ" b="1" i="1" smtClean="0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cs-CZ" b="1" i="1" smtClean="0">
                                    <a:solidFill>
                                      <a:srgbClr val="C00000"/>
                                    </a:solidFill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cs-CZ" b="1" i="1" smtClean="0">
                                    <a:solidFill>
                                      <a:srgbClr val="C00000"/>
                                    </a:solidFill>
                                    <a:latin typeface="Cambria Math"/>
                                  </a:rPr>
                                  <m:t>𝒂</m:t>
                                </m:r>
                              </m:e>
                              <m:sup>
                                <m:r>
                                  <a:rPr lang="cs-CZ" b="1" i="1" smtClean="0">
                                    <a:solidFill>
                                      <a:srgbClr val="C00000"/>
                                    </a:solidFill>
                                    <a:latin typeface="Cambria Math"/>
                                  </a:rPr>
                                  <m:t>𝟐</m:t>
                                </m:r>
                              </m:sup>
                            </m:sSup>
                            <m:r>
                              <a:rPr lang="cs-CZ" b="1" i="1" smtClean="0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  <m:t>+</m:t>
                            </m:r>
                            <m:sSup>
                              <m:sSupPr>
                                <m:ctrlPr>
                                  <a:rPr lang="cs-CZ" b="1" i="1" smtClean="0">
                                    <a:solidFill>
                                      <a:srgbClr val="C00000"/>
                                    </a:solidFill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cs-CZ" b="1" i="1" smtClean="0">
                                    <a:solidFill>
                                      <a:srgbClr val="C00000"/>
                                    </a:solidFill>
                                    <a:latin typeface="Cambria Math"/>
                                  </a:rPr>
                                  <m:t>𝒃</m:t>
                                </m:r>
                              </m:e>
                              <m:sup>
                                <m:r>
                                  <a:rPr lang="cs-CZ" b="1" i="1" smtClean="0">
                                    <a:solidFill>
                                      <a:srgbClr val="C00000"/>
                                    </a:solidFill>
                                    <a:latin typeface="Cambria Math"/>
                                  </a:rPr>
                                  <m:t>𝟐</m:t>
                                </m:r>
                              </m:sup>
                            </m:sSup>
                          </m:e>
                        </m:rad>
                      </m:den>
                    </m:f>
                  </m:oMath>
                </a14:m>
                <a:r>
                  <a:rPr lang="cs-CZ" dirty="0" smtClean="0"/>
                  <a:t> </a:t>
                </a:r>
                <a:r>
                  <a:rPr lang="cs-CZ" dirty="0"/>
                  <a:t>=</a:t>
                </a:r>
                <a:r>
                  <a:rPr lang="cs-CZ" dirty="0" smtClean="0">
                    <a:solidFill>
                      <a:srgbClr val="C00000"/>
                    </a:solidFill>
                  </a:rPr>
                  <a:t> </a:t>
                </a:r>
              </a:p>
              <a:p>
                <a:pPr marL="0" indent="0">
                  <a:buNone/>
                </a:pPr>
                <a:r>
                  <a:rPr lang="cs-CZ" dirty="0" smtClean="0"/>
                  <a:t>=</a:t>
                </a:r>
                <a:r>
                  <a:rPr lang="cs-CZ" dirty="0" smtClean="0">
                    <a:solidFill>
                      <a:srgbClr val="C00000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𝐼</m:t>
                        </m:r>
                        <m:r>
                          <a:rPr lang="cs-CZ" b="0" i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7.7−4.1+22</m:t>
                        </m:r>
                        <m:r>
                          <m:rPr>
                            <m:sty m:val="p"/>
                          </m:rPr>
                          <a:rPr lang="cs-CZ" b="0" i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I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cs-CZ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cs-CZ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cs-CZ" b="0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7</m:t>
                                </m:r>
                              </m:e>
                              <m:sup>
                                <m:r>
                                  <a:rPr lang="cs-CZ" b="0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cs-CZ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+</m:t>
                            </m:r>
                            <m:sSup>
                              <m:sSupPr>
                                <m:ctrlPr>
                                  <a:rPr lang="cs-CZ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cs-CZ" b="0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(−4)</m:t>
                                </m:r>
                              </m:e>
                              <m:sup>
                                <m:r>
                                  <a:rPr lang="cs-CZ" b="0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</m:e>
                        </m:rad>
                      </m:den>
                    </m:f>
                  </m:oMath>
                </a14:m>
                <a:r>
                  <a:rPr lang="cs-CZ" dirty="0" smtClean="0">
                    <a:solidFill>
                      <a:schemeClr val="tx1"/>
                    </a:solidFill>
                  </a:rPr>
                  <a:t> </a:t>
                </a:r>
                <a:r>
                  <a:rPr lang="cs-CZ" dirty="0" smtClean="0"/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67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cs-CZ" b="0" i="1" smtClean="0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65</m:t>
                            </m:r>
                          </m:e>
                        </m:rad>
                      </m:den>
                    </m:f>
                  </m:oMath>
                </a14:m>
                <a:r>
                  <a:rPr lang="cs-CZ" dirty="0" smtClean="0"/>
                  <a:t>= 8,3jednotek</a:t>
                </a:r>
              </a:p>
              <a:p>
                <a:pPr marL="0" indent="0">
                  <a:buNone/>
                </a:pPr>
                <a:r>
                  <a:rPr lang="cs-CZ" dirty="0" smtClean="0"/>
                  <a:t>S=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𝑎</m:t>
                        </m:r>
                        <m:r>
                          <a:rPr lang="cs-CZ" b="0" i="1" smtClean="0">
                            <a:latin typeface="Cambria Math"/>
                          </a:rPr>
                          <m:t>.</m:t>
                        </m:r>
                        <m:sSub>
                          <m:sSubPr>
                            <m:ctrlPr>
                              <a:rPr lang="cs-CZ" b="0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𝑣</m:t>
                            </m:r>
                          </m:e>
                          <m:sub>
                            <m:r>
                              <a:rPr lang="cs-CZ" b="0" i="1" smtClean="0">
                                <a:latin typeface="Cambria Math"/>
                              </a:rPr>
                              <m:t>𝑎</m:t>
                            </m:r>
                          </m:sub>
                        </m:sSub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cs-CZ" dirty="0" smtClean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8,3. </m:t>
                        </m:r>
                        <m:rad>
                          <m:radPr>
                            <m:degHide m:val="on"/>
                            <m:ctrlPr>
                              <a:rPr lang="cs-CZ" b="0" i="1" smtClean="0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260</m:t>
                            </m:r>
                          </m:e>
                        </m:rad>
                        <m:r>
                          <a:rPr lang="cs-CZ" b="0" i="1" smtClean="0">
                            <a:latin typeface="Cambria Math"/>
                          </a:rPr>
                          <m:t> 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cs-CZ" dirty="0" smtClean="0"/>
                  <a:t>= 67jednotek čtverečních</a:t>
                </a:r>
              </a:p>
              <a:p>
                <a:pPr marL="0" indent="0">
                  <a:buNone/>
                </a:pPr>
                <a:r>
                  <a:rPr lang="cs-CZ" dirty="0" smtClean="0"/>
                  <a:t>Obsah trojúhelníku ABC je 67 jednotek čtverečních</a:t>
                </a:r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0" indent="0">
                  <a:buNone/>
                </a:pPr>
                <a:endParaRPr lang="cs-CZ" dirty="0"/>
              </a:p>
            </p:txBody>
          </p:sp>
        </mc:Choice>
        <mc:Fallback xmlns="">
          <p:sp>
            <p:nvSpPr>
              <p:cNvPr id="4" name="Zástupný symbol pro obsah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4427984" y="296652"/>
                <a:ext cx="4392488" cy="6264696"/>
              </a:xfrm>
              <a:blipFill rotWithShape="1">
                <a:blip r:embed="rId3"/>
                <a:stretch>
                  <a:fillRect/>
                </a:stretch>
              </a:blipFill>
              <a:ln>
                <a:noFill/>
              </a:ln>
              <a:effectLst>
                <a:outerShdw blurRad="190500" dist="228600" dir="2700000" algn="ctr">
                  <a:srgbClr val="000000">
                    <a:alpha val="30000"/>
                  </a:srgbClr>
                </a:outerShd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29879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</TotalTime>
  <Words>753</Words>
  <Application>Microsoft Office PowerPoint</Application>
  <PresentationFormat>Předvádění na obrazovce (4:3)</PresentationFormat>
  <Paragraphs>79</Paragraphs>
  <Slides>6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6</vt:i4>
      </vt:variant>
    </vt:vector>
  </HeadingPairs>
  <TitlesOfParts>
    <vt:vector size="7" baseType="lpstr">
      <vt:lpstr>Motiv systému Office</vt:lpstr>
      <vt:lpstr>Prezentace aplikace PowerPoint</vt:lpstr>
      <vt:lpstr>Vzdálenost bodu od přímky</vt:lpstr>
      <vt:lpstr>Vzdálenost bodu od přímky</vt:lpstr>
      <vt:lpstr>Řešené základní příklady</vt:lpstr>
      <vt:lpstr>Řešený příklad</vt:lpstr>
      <vt:lpstr>Řešený příklad z planimetrie</vt:lpstr>
    </vt:vector>
  </TitlesOfParts>
  <Company>SŠT Most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Jiřina Rychtářová</dc:creator>
  <cp:lastModifiedBy>Admin</cp:lastModifiedBy>
  <cp:revision>17</cp:revision>
  <dcterms:created xsi:type="dcterms:W3CDTF">2014-03-01T20:45:54Z</dcterms:created>
  <dcterms:modified xsi:type="dcterms:W3CDTF">2014-10-06T00:21:40Z</dcterms:modified>
</cp:coreProperties>
</file>