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4149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9988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5036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349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2178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975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640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1213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2462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753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2356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13375-4132-4FC5-8B7C-F07C99D4CE39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B30F1-C9AC-4A36-8128-1AF0D8ED6C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24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086231"/>
              </p:ext>
            </p:extLst>
          </p:nvPr>
        </p:nvGraphicFramePr>
        <p:xfrm>
          <a:off x="1216976" y="1988840"/>
          <a:ext cx="6724428" cy="45770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214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Rovnice s absolutní hodnotou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smtClean="0"/>
                        <a:t>6.1.2014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aseline="0" dirty="0" smtClean="0"/>
                        <a:t>Pojem „Absolutní hodnota“, řešení rovnic s absolutní hodnotou, řešení vzorových příkladů, samostatné řešení příkladů s uvedeným postupem a řešením </a:t>
                      </a:r>
                      <a:endParaRPr lang="cs-CZ" sz="1600" dirty="0" smtClean="0"/>
                    </a:p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ukázka řešených příkladů, samostatné řešení příkladů s možností kontroly výsledků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167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Rovnice s absolutní hodnotou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419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096344" cy="77809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cs-CZ" sz="3200" dirty="0" smtClean="0"/>
              <a:t>Absolutní hodnota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95536" y="1700808"/>
            <a:ext cx="2746648" cy="4785395"/>
          </a:xfrm>
          <a:ln>
            <a:solidFill>
              <a:srgbClr val="7030A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=Číslo vždy kladné</a:t>
            </a:r>
          </a:p>
          <a:p>
            <a:pPr marL="0" indent="0">
              <a:buNone/>
            </a:pPr>
            <a:r>
              <a:rPr lang="cs-CZ" dirty="0" smtClean="0"/>
              <a:t>Vzdálenost čísla od počátku 0</a:t>
            </a:r>
          </a:p>
          <a:p>
            <a:pPr marL="0" indent="0">
              <a:buNone/>
            </a:pPr>
            <a:r>
              <a:rPr lang="cs-CZ" dirty="0" smtClean="0"/>
              <a:t>U konkrétních čísel jasné</a:t>
            </a:r>
          </a:p>
          <a:p>
            <a:pPr marL="0" indent="0">
              <a:buNone/>
            </a:pPr>
            <a:r>
              <a:rPr lang="cs-CZ" dirty="0" smtClean="0"/>
              <a:t>I5I = 5</a:t>
            </a:r>
          </a:p>
          <a:p>
            <a:pPr marL="0" indent="0">
              <a:buNone/>
            </a:pPr>
            <a:r>
              <a:rPr lang="cs-CZ" dirty="0" smtClean="0"/>
              <a:t>I-7I = 7 </a:t>
            </a:r>
          </a:p>
          <a:p>
            <a:pPr marL="0" indent="0">
              <a:buNone/>
            </a:pPr>
            <a:r>
              <a:rPr lang="cs-CZ" dirty="0" smtClean="0"/>
              <a:t>I 11,3 I = 11,3 atd..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563888" y="224644"/>
            <a:ext cx="5410944" cy="6408712"/>
          </a:xfrm>
          <a:ln>
            <a:solidFill>
              <a:srgbClr val="7030A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U proměnných nutno vyjádřit dvakrát! Uvažujeme výraz uvnitř absolutní hodnoty jako a)kladný </a:t>
            </a:r>
            <a:r>
              <a:rPr lang="cs-CZ" dirty="0" smtClean="0">
                <a:latin typeface="Calibri"/>
              </a:rPr>
              <a:t>→ výraz opíšeme</a:t>
            </a:r>
          </a:p>
          <a:p>
            <a:pPr marL="0" indent="0">
              <a:buNone/>
            </a:pPr>
            <a:r>
              <a:rPr lang="cs-CZ" dirty="0">
                <a:latin typeface="Calibri"/>
              </a:rPr>
              <a:t> </a:t>
            </a:r>
            <a:r>
              <a:rPr lang="cs-CZ" dirty="0" smtClean="0">
                <a:latin typeface="Calibri"/>
              </a:rPr>
              <a:t>                                       </a:t>
            </a:r>
            <a:r>
              <a:rPr lang="cs-CZ" dirty="0" smtClean="0"/>
              <a:t>b)záporný </a:t>
            </a:r>
            <a:r>
              <a:rPr lang="cs-CZ" dirty="0"/>
              <a:t>→ </a:t>
            </a:r>
            <a:r>
              <a:rPr lang="cs-CZ" dirty="0" smtClean="0"/>
              <a:t>všem členům změníme znaménko</a:t>
            </a:r>
          </a:p>
          <a:p>
            <a:pPr marL="0" indent="0">
              <a:buNone/>
            </a:pPr>
            <a:r>
              <a:rPr lang="cs-CZ" dirty="0" smtClean="0"/>
              <a:t>I x + 3I     a)=x + 3  pro x+3 ≥ 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b)=-x -3   pro x + 3 ≤ 0</a:t>
            </a:r>
          </a:p>
          <a:p>
            <a:pPr marL="0" indent="0">
              <a:buNone/>
            </a:pPr>
            <a:r>
              <a:rPr lang="cs-CZ" dirty="0" smtClean="0"/>
              <a:t>Vždy nutno psát hodnotu i předpoklad!!!</a:t>
            </a:r>
          </a:p>
          <a:p>
            <a:pPr marL="0" indent="0">
              <a:buNone/>
            </a:pPr>
            <a:r>
              <a:rPr lang="cs-CZ" dirty="0" smtClean="0"/>
              <a:t>I 17 – x I a)= 17 - x   pro 17 – x ≥ 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b)= 17 + x   pro 17 – x ≤ 0</a:t>
            </a:r>
          </a:p>
          <a:p>
            <a:pPr marL="0" indent="0">
              <a:buNone/>
            </a:pPr>
            <a:r>
              <a:rPr lang="cs-CZ" dirty="0" smtClean="0"/>
              <a:t>I 3x – 16 I a)= 3x - 16 pro 3x - 16≥0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b)= -3x + 16  pro 3x - 16≤0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62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Absolutní hodnota výrazu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600200"/>
            <a:ext cx="8496944" cy="5069160"/>
          </a:xfrm>
          <a:ln>
            <a:solidFill>
              <a:srgbClr val="7030A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                    Doplňte hodnoty v tabulce:</a:t>
            </a: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526723596"/>
              </p:ext>
            </p:extLst>
          </p:nvPr>
        </p:nvGraphicFramePr>
        <p:xfrm>
          <a:off x="611560" y="2564904"/>
          <a:ext cx="7992888" cy="37617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6"/>
                <a:gridCol w="1707013"/>
                <a:gridCol w="1504544"/>
                <a:gridCol w="1786645"/>
                <a:gridCol w="1410510"/>
              </a:tblGrid>
              <a:tr h="695452">
                <a:tc>
                  <a:txBody>
                    <a:bodyPr/>
                    <a:lstStyle/>
                    <a:p>
                      <a:r>
                        <a:rPr lang="cs-CZ" dirty="0" smtClean="0"/>
                        <a:t>I2x – 16I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2x – 16 ≥ 0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2x - 16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2x -16≤ 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-2x + 16</a:t>
                      </a:r>
                      <a:endParaRPr lang="cs-CZ" dirty="0"/>
                    </a:p>
                  </a:txBody>
                  <a:tcPr/>
                </a:tc>
              </a:tr>
              <a:tr h="595391">
                <a:tc>
                  <a:txBody>
                    <a:bodyPr/>
                    <a:lstStyle/>
                    <a:p>
                      <a:r>
                        <a:rPr lang="cs-CZ" dirty="0" smtClean="0"/>
                        <a:t>I 14 + 5xI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95391">
                <a:tc>
                  <a:txBody>
                    <a:bodyPr/>
                    <a:lstStyle/>
                    <a:p>
                      <a:r>
                        <a:rPr lang="cs-CZ" dirty="0" smtClean="0"/>
                        <a:t>I 21x – 13I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95391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Pro x – 13 ≥ 0</a:t>
                      </a:r>
                    </a:p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x - 13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95391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Pro 6 + 2x ≤ 0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- 6 – 2x</a:t>
                      </a:r>
                      <a:endParaRPr lang="cs-CZ" dirty="0"/>
                    </a:p>
                  </a:txBody>
                  <a:tcPr/>
                </a:tc>
              </a:tr>
              <a:tr h="595391">
                <a:tc>
                  <a:txBody>
                    <a:bodyPr/>
                    <a:lstStyle/>
                    <a:p>
                      <a:r>
                        <a:rPr lang="cs-CZ" dirty="0" smtClean="0"/>
                        <a:t>I4x + 5y – 3I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281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Řešení </a:t>
            </a:r>
            <a:endParaRPr lang="cs-CZ" dirty="0"/>
          </a:p>
        </p:txBody>
      </p:sp>
      <p:graphicFrame>
        <p:nvGraphicFramePr>
          <p:cNvPr id="8" name="Zástupný symbol pro obsah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2743226"/>
              </p:ext>
            </p:extLst>
          </p:nvPr>
        </p:nvGraphicFramePr>
        <p:xfrm>
          <a:off x="575556" y="1988840"/>
          <a:ext cx="7992888" cy="37617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6"/>
                <a:gridCol w="1707013"/>
                <a:gridCol w="1504544"/>
                <a:gridCol w="1786645"/>
                <a:gridCol w="1410510"/>
              </a:tblGrid>
              <a:tr h="695452">
                <a:tc>
                  <a:txBody>
                    <a:bodyPr/>
                    <a:lstStyle/>
                    <a:p>
                      <a:r>
                        <a:rPr lang="cs-CZ" dirty="0" smtClean="0"/>
                        <a:t>I2x – 16I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2x – 16 ≥ 0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2x - 16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2x -16 ≤ 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-2x + 16</a:t>
                      </a:r>
                      <a:endParaRPr lang="cs-CZ" dirty="0"/>
                    </a:p>
                  </a:txBody>
                  <a:tcPr/>
                </a:tc>
              </a:tr>
              <a:tr h="595391">
                <a:tc>
                  <a:txBody>
                    <a:bodyPr/>
                    <a:lstStyle/>
                    <a:p>
                      <a:r>
                        <a:rPr lang="cs-CZ" dirty="0" smtClean="0"/>
                        <a:t>I 14 + 5xI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14</a:t>
                      </a:r>
                      <a:r>
                        <a:rPr lang="cs-CZ" baseline="0" dirty="0" smtClean="0"/>
                        <a:t> + 5x ≥ 0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</a:t>
                      </a:r>
                      <a:r>
                        <a:rPr lang="cs-CZ" baseline="0" dirty="0" smtClean="0"/>
                        <a:t> 14 + 5x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14 + 5x  ≤ 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- 14 – 5x</a:t>
                      </a:r>
                      <a:endParaRPr lang="cs-CZ" dirty="0"/>
                    </a:p>
                  </a:txBody>
                  <a:tcPr/>
                </a:tc>
              </a:tr>
              <a:tr h="595391">
                <a:tc>
                  <a:txBody>
                    <a:bodyPr/>
                    <a:lstStyle/>
                    <a:p>
                      <a:r>
                        <a:rPr lang="cs-CZ" dirty="0" smtClean="0"/>
                        <a:t>I 21x – 13I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21x – 13 ≥ 0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21x - 13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21x – 13 ≤ 0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- 21x + 13</a:t>
                      </a:r>
                      <a:endParaRPr lang="cs-CZ" dirty="0"/>
                    </a:p>
                  </a:txBody>
                  <a:tcPr/>
                </a:tc>
              </a:tr>
              <a:tr h="595391">
                <a:tc>
                  <a:txBody>
                    <a:bodyPr/>
                    <a:lstStyle/>
                    <a:p>
                      <a:r>
                        <a:rPr lang="cs-CZ" dirty="0" smtClean="0"/>
                        <a:t>I x -13 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Pro x – 13 ≥ 0</a:t>
                      </a:r>
                    </a:p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x - 13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x – 13 ≤ 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- x + 13</a:t>
                      </a:r>
                      <a:endParaRPr lang="cs-CZ" dirty="0"/>
                    </a:p>
                  </a:txBody>
                  <a:tcPr/>
                </a:tc>
              </a:tr>
              <a:tr h="595391">
                <a:tc>
                  <a:txBody>
                    <a:bodyPr/>
                    <a:lstStyle/>
                    <a:p>
                      <a:r>
                        <a:rPr lang="cs-CZ" dirty="0" smtClean="0"/>
                        <a:t>I 6 + 2x</a:t>
                      </a:r>
                      <a:r>
                        <a:rPr lang="cs-CZ" baseline="0" dirty="0" smtClean="0"/>
                        <a:t> 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6</a:t>
                      </a:r>
                      <a:r>
                        <a:rPr lang="cs-CZ" baseline="0" dirty="0" smtClean="0"/>
                        <a:t> + 2x ≥ 0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6 + 2x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Pro 6 + 2x ≤ 0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- 6 – 2x</a:t>
                      </a:r>
                      <a:endParaRPr lang="cs-CZ" dirty="0"/>
                    </a:p>
                  </a:txBody>
                  <a:tcPr/>
                </a:tc>
              </a:tr>
              <a:tr h="595391">
                <a:tc>
                  <a:txBody>
                    <a:bodyPr/>
                    <a:lstStyle/>
                    <a:p>
                      <a:r>
                        <a:rPr lang="cs-CZ" dirty="0" smtClean="0"/>
                        <a:t>I4x + 5y – 3I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4x+5y-3≥ 0</a:t>
                      </a:r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rgbClr val="66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4x + 5y - 3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 4x+5y-3 ≤ 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= -4x – 5y + 3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8847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Rovnice s absolutní hodnotou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23528" y="1529408"/>
            <a:ext cx="3322712" cy="5328592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Vždy napíšeme předpoklad  a rovnici již bez absolutní hodnoty, rovnici vyřešíme.</a:t>
            </a:r>
          </a:p>
          <a:p>
            <a:r>
              <a:rPr lang="cs-CZ" dirty="0" smtClean="0"/>
              <a:t>Zakreslíme interval, v kterém pracujeme a řešení. Pokud řešení leží v předpokládaném intervalu, řešení vyhovuje.</a:t>
            </a:r>
          </a:p>
          <a:p>
            <a:r>
              <a:rPr lang="cs-CZ" dirty="0" smtClean="0"/>
              <a:t>Pokud řešení neleží v předpokládaném intervalu, řešení nevyhovuje 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3846650" y="1484784"/>
            <a:ext cx="5184576" cy="547260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cs-CZ" b="1" dirty="0" smtClean="0"/>
              <a:t>I 3x – 12I = 6</a:t>
            </a:r>
          </a:p>
          <a:p>
            <a:pPr marL="514350" indent="-514350">
              <a:buAutoNum type="alphaUcParenR"/>
            </a:pPr>
            <a:r>
              <a:rPr lang="cs-CZ" dirty="0" smtClean="0"/>
              <a:t>3x – 12 ≥ 0   pak       3x - 12 = 6</a:t>
            </a:r>
          </a:p>
          <a:p>
            <a:pPr marL="0" indent="0">
              <a:buNone/>
            </a:pPr>
            <a:r>
              <a:rPr lang="cs-CZ" dirty="0" smtClean="0"/>
              <a:t>               3x ≥ 12                   3x = 18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x ≥ 4                       x = 6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B)    3x – 12 ≤ 0   pak       -3x + 12 = 6</a:t>
            </a:r>
          </a:p>
          <a:p>
            <a:pPr marL="0" indent="0">
              <a:buNone/>
            </a:pPr>
            <a:r>
              <a:rPr lang="cs-CZ" dirty="0" smtClean="0"/>
              <a:t>               3x ≤ 12                   -3x = -6</a:t>
            </a:r>
          </a:p>
          <a:p>
            <a:pPr marL="0" indent="0">
              <a:buNone/>
            </a:pPr>
            <a:r>
              <a:rPr lang="cs-CZ" dirty="0" smtClean="0"/>
              <a:t>                  x ≤ 4                       x = 2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b="1" dirty="0" smtClean="0">
                <a:solidFill>
                  <a:srgbClr val="C00000"/>
                </a:solidFill>
              </a:rPr>
              <a:t>P = { 2; 6}</a:t>
            </a:r>
          </a:p>
          <a:p>
            <a:pPr marL="0" indent="0">
              <a:buNone/>
            </a:pPr>
            <a:endParaRPr lang="cs-CZ" dirty="0"/>
          </a:p>
        </p:txBody>
      </p:sp>
      <p:grpSp>
        <p:nvGrpSpPr>
          <p:cNvPr id="18" name="Skupina 17"/>
          <p:cNvGrpSpPr/>
          <p:nvPr/>
        </p:nvGrpSpPr>
        <p:grpSpPr>
          <a:xfrm>
            <a:off x="4211960" y="2996952"/>
            <a:ext cx="4032448" cy="801380"/>
            <a:chOff x="4211960" y="2996952"/>
            <a:chExt cx="4032448" cy="801380"/>
          </a:xfrm>
        </p:grpSpPr>
        <p:cxnSp>
          <p:nvCxnSpPr>
            <p:cNvPr id="7" name="Přímá spojnice 6"/>
            <p:cNvCxnSpPr/>
            <p:nvPr/>
          </p:nvCxnSpPr>
          <p:spPr>
            <a:xfrm>
              <a:off x="4211960" y="3356992"/>
              <a:ext cx="403244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římá spojnice 10"/>
            <p:cNvCxnSpPr/>
            <p:nvPr/>
          </p:nvCxnSpPr>
          <p:spPr>
            <a:xfrm>
              <a:off x="5364088" y="3140968"/>
              <a:ext cx="0" cy="28803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nice 12"/>
            <p:cNvCxnSpPr/>
            <p:nvPr/>
          </p:nvCxnSpPr>
          <p:spPr>
            <a:xfrm>
              <a:off x="6372200" y="2996952"/>
              <a:ext cx="0" cy="648072"/>
            </a:xfrm>
            <a:prstGeom prst="line">
              <a:avLst/>
            </a:prstGeom>
            <a:ln w="38100"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Přímá spojnice se šipkou 14"/>
            <p:cNvCxnSpPr/>
            <p:nvPr/>
          </p:nvCxnSpPr>
          <p:spPr>
            <a:xfrm>
              <a:off x="5364088" y="3140968"/>
              <a:ext cx="2448272" cy="0"/>
            </a:xfrm>
            <a:prstGeom prst="straightConnector1">
              <a:avLst/>
            </a:prstGeom>
            <a:ln w="38100"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ovéPole 15"/>
            <p:cNvSpPr txBox="1"/>
            <p:nvPr/>
          </p:nvSpPr>
          <p:spPr>
            <a:xfrm>
              <a:off x="5055862" y="336629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4</a:t>
              </a:r>
              <a:endParaRPr lang="cs-CZ" dirty="0"/>
            </a:p>
          </p:txBody>
        </p:sp>
        <p:sp>
          <p:nvSpPr>
            <p:cNvPr id="17" name="TextovéPole 16"/>
            <p:cNvSpPr txBox="1"/>
            <p:nvPr/>
          </p:nvSpPr>
          <p:spPr>
            <a:xfrm>
              <a:off x="6438938" y="3429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6</a:t>
              </a:r>
            </a:p>
          </p:txBody>
        </p:sp>
      </p:grpSp>
      <p:grpSp>
        <p:nvGrpSpPr>
          <p:cNvPr id="19" name="Skupina 18"/>
          <p:cNvGrpSpPr/>
          <p:nvPr/>
        </p:nvGrpSpPr>
        <p:grpSpPr>
          <a:xfrm>
            <a:off x="4478063" y="5080175"/>
            <a:ext cx="4032448" cy="801380"/>
            <a:chOff x="4211960" y="2996952"/>
            <a:chExt cx="4032448" cy="801380"/>
          </a:xfrm>
        </p:grpSpPr>
        <p:cxnSp>
          <p:nvCxnSpPr>
            <p:cNvPr id="20" name="Přímá spojnice 19"/>
            <p:cNvCxnSpPr/>
            <p:nvPr/>
          </p:nvCxnSpPr>
          <p:spPr>
            <a:xfrm>
              <a:off x="4211960" y="3356992"/>
              <a:ext cx="403244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Přímá spojnice 20"/>
            <p:cNvCxnSpPr/>
            <p:nvPr/>
          </p:nvCxnSpPr>
          <p:spPr>
            <a:xfrm>
              <a:off x="7299920" y="3175271"/>
              <a:ext cx="0" cy="28803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Přímá spojnice 21"/>
            <p:cNvCxnSpPr/>
            <p:nvPr/>
          </p:nvCxnSpPr>
          <p:spPr>
            <a:xfrm>
              <a:off x="6372200" y="2996952"/>
              <a:ext cx="0" cy="648072"/>
            </a:xfrm>
            <a:prstGeom prst="line">
              <a:avLst/>
            </a:prstGeom>
            <a:ln w="38100"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Přímá spojnice se šipkou 22"/>
            <p:cNvCxnSpPr/>
            <p:nvPr/>
          </p:nvCxnSpPr>
          <p:spPr>
            <a:xfrm flipH="1">
              <a:off x="4275584" y="3140968"/>
              <a:ext cx="3024336" cy="0"/>
            </a:xfrm>
            <a:prstGeom prst="straightConnector1">
              <a:avLst/>
            </a:prstGeom>
            <a:ln w="38100"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ovéPole 23"/>
            <p:cNvSpPr txBox="1"/>
            <p:nvPr/>
          </p:nvSpPr>
          <p:spPr>
            <a:xfrm>
              <a:off x="7302786" y="342447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4</a:t>
              </a:r>
              <a:endParaRPr lang="cs-CZ" dirty="0"/>
            </a:p>
          </p:txBody>
        </p:sp>
        <p:sp>
          <p:nvSpPr>
            <p:cNvPr id="25" name="TextovéPole 24"/>
            <p:cNvSpPr txBox="1"/>
            <p:nvPr/>
          </p:nvSpPr>
          <p:spPr>
            <a:xfrm>
              <a:off x="6438938" y="3429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2</a:t>
              </a:r>
              <a:endParaRPr lang="cs-CZ" dirty="0"/>
            </a:p>
          </p:txBody>
        </p:sp>
      </p:grpSp>
    </p:spTree>
    <p:extLst>
      <p:ext uri="{BB962C8B-B14F-4D97-AF65-F5344CB8AC3E}">
        <p14:creationId xmlns:p14="http://schemas.microsoft.com/office/powerpoint/2010/main" val="142108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971600" y="260648"/>
            <a:ext cx="6851104" cy="70609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Řešený příklad</a:t>
            </a:r>
            <a:endParaRPr lang="cs-CZ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363272" cy="4464496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 algn="ctr">
                  <a:buNone/>
                </a:pPr>
                <a:r>
                  <a:rPr lang="cs-CZ" b="1" dirty="0" smtClean="0"/>
                  <a:t>I 3x – 9I  + 11 = 6x - 3</a:t>
                </a:r>
              </a:p>
              <a:p>
                <a:pPr marL="514350" indent="-514350">
                  <a:buAutoNum type="alphaUcParenR"/>
                </a:pPr>
                <a:r>
                  <a:rPr lang="cs-CZ" dirty="0" smtClean="0"/>
                  <a:t>3x – 9 ≥ 0   pak       3x- 9 + 11 = 6x - 3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3x ≥ 9                   -3x = - 5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x ≥ 3                      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             nevyhovuje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B)    3x – 9 ≤ 0   pak       -3x+9 + 11 = 6x - 3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3x ≤ 9                   -9x = -23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  x ≤ 3                      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cs-CZ" dirty="0" smtClean="0"/>
                  <a:t>              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P = {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𝟐𝟑</m:t>
                        </m:r>
                      </m:num>
                      <m:den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𝟗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}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363272" cy="4464496"/>
              </a:xfrm>
              <a:blipFill rotWithShape="1">
                <a:blip r:embed="rId2"/>
                <a:stretch>
                  <a:fillRect l="-1385" t="-273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Skupina 6"/>
          <p:cNvGrpSpPr/>
          <p:nvPr/>
        </p:nvGrpSpPr>
        <p:grpSpPr>
          <a:xfrm>
            <a:off x="827584" y="2615355"/>
            <a:ext cx="6285090" cy="1050718"/>
            <a:chOff x="4211960" y="2738681"/>
            <a:chExt cx="4032448" cy="1050718"/>
          </a:xfrm>
        </p:grpSpPr>
        <p:cxnSp>
          <p:nvCxnSpPr>
            <p:cNvPr id="8" name="Přímá spojnice 7"/>
            <p:cNvCxnSpPr/>
            <p:nvPr/>
          </p:nvCxnSpPr>
          <p:spPr>
            <a:xfrm>
              <a:off x="4211960" y="3356992"/>
              <a:ext cx="403244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nice 8"/>
            <p:cNvCxnSpPr/>
            <p:nvPr/>
          </p:nvCxnSpPr>
          <p:spPr>
            <a:xfrm>
              <a:off x="5364088" y="3140968"/>
              <a:ext cx="0" cy="28803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nice 9"/>
            <p:cNvCxnSpPr/>
            <p:nvPr/>
          </p:nvCxnSpPr>
          <p:spPr>
            <a:xfrm>
              <a:off x="4825639" y="3087558"/>
              <a:ext cx="0" cy="648072"/>
            </a:xfrm>
            <a:prstGeom prst="line">
              <a:avLst/>
            </a:prstGeom>
            <a:ln w="38100"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římá spojnice se šipkou 10"/>
            <p:cNvCxnSpPr/>
            <p:nvPr/>
          </p:nvCxnSpPr>
          <p:spPr>
            <a:xfrm>
              <a:off x="5364088" y="3140968"/>
              <a:ext cx="2448272" cy="0"/>
            </a:xfrm>
            <a:prstGeom prst="straightConnector1">
              <a:avLst/>
            </a:prstGeom>
            <a:ln w="38100"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ovéPole 11"/>
            <p:cNvSpPr txBox="1"/>
            <p:nvPr/>
          </p:nvSpPr>
          <p:spPr>
            <a:xfrm>
              <a:off x="5426234" y="3420067"/>
              <a:ext cx="1935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3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ovéPole 12"/>
                <p:cNvSpPr txBox="1"/>
                <p:nvPr/>
              </p:nvSpPr>
              <p:spPr>
                <a:xfrm>
                  <a:off x="4530126" y="2738681"/>
                  <a:ext cx="234697" cy="61831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cs-CZ" dirty="0"/>
                </a:p>
              </p:txBody>
            </p:sp>
          </mc:Choice>
          <mc:Fallback xmlns="">
            <p:sp>
              <p:nvSpPr>
                <p:cNvPr id="13" name="TextovéPole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30126" y="2738681"/>
                  <a:ext cx="234697" cy="618311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Skupina 13"/>
          <p:cNvGrpSpPr/>
          <p:nvPr/>
        </p:nvGrpSpPr>
        <p:grpSpPr>
          <a:xfrm>
            <a:off x="1506390" y="5296281"/>
            <a:ext cx="6285090" cy="1078653"/>
            <a:chOff x="4211960" y="2960553"/>
            <a:chExt cx="4032448" cy="1078653"/>
          </a:xfrm>
        </p:grpSpPr>
        <p:cxnSp>
          <p:nvCxnSpPr>
            <p:cNvPr id="15" name="Přímá spojnice 14"/>
            <p:cNvCxnSpPr/>
            <p:nvPr/>
          </p:nvCxnSpPr>
          <p:spPr>
            <a:xfrm>
              <a:off x="4211960" y="3356992"/>
              <a:ext cx="403244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nice 15"/>
            <p:cNvCxnSpPr/>
            <p:nvPr/>
          </p:nvCxnSpPr>
          <p:spPr>
            <a:xfrm>
              <a:off x="6918017" y="3212976"/>
              <a:ext cx="0" cy="28803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nice 16"/>
            <p:cNvCxnSpPr/>
            <p:nvPr/>
          </p:nvCxnSpPr>
          <p:spPr>
            <a:xfrm>
              <a:off x="4928573" y="2960553"/>
              <a:ext cx="0" cy="648072"/>
            </a:xfrm>
            <a:prstGeom prst="line">
              <a:avLst/>
            </a:prstGeom>
            <a:ln w="38100"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nice se šipkou 17"/>
            <p:cNvCxnSpPr/>
            <p:nvPr/>
          </p:nvCxnSpPr>
          <p:spPr>
            <a:xfrm flipH="1">
              <a:off x="4211960" y="3140968"/>
              <a:ext cx="2659857" cy="0"/>
            </a:xfrm>
            <a:prstGeom prst="straightConnector1">
              <a:avLst/>
            </a:prstGeom>
            <a:ln w="38100"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ovéPole 18"/>
            <p:cNvSpPr txBox="1"/>
            <p:nvPr/>
          </p:nvSpPr>
          <p:spPr>
            <a:xfrm>
              <a:off x="7010416" y="3498694"/>
              <a:ext cx="1935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3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ovéPole 19"/>
                <p:cNvSpPr txBox="1"/>
                <p:nvPr/>
              </p:nvSpPr>
              <p:spPr>
                <a:xfrm>
                  <a:off x="4928573" y="3426474"/>
                  <a:ext cx="316975" cy="6127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</a:rPr>
                              <m:t>23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cs-CZ" dirty="0"/>
                </a:p>
              </p:txBody>
            </p:sp>
          </mc:Choice>
          <mc:Fallback xmlns="">
            <p:sp>
              <p:nvSpPr>
                <p:cNvPr id="20" name="TextovéPole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8573" y="3426474"/>
                  <a:ext cx="316975" cy="61273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52958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Řešte samostatně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Úlohy: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>
          <a:xfrm>
            <a:off x="395536" y="2492896"/>
            <a:ext cx="4040188" cy="3951288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a)7x – I 4x + 8I = 12x – 13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b)2 </a:t>
            </a:r>
            <a:r>
              <a:rPr lang="cs-CZ" dirty="0"/>
              <a:t>+ 5I 6 – 2x I = 15 – </a:t>
            </a:r>
            <a:r>
              <a:rPr lang="cs-CZ" dirty="0" smtClean="0"/>
              <a:t>3x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c)    I 14 – x I = 11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Řešení: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symbol pro obsah 6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716016" y="2348880"/>
                <a:ext cx="4041775" cy="395128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a)Řešení  druhé části neleží v předpokládaném  intervalu </a:t>
                </a:r>
                <a:r>
                  <a:rPr lang="cs-CZ" dirty="0" smtClean="0">
                    <a:latin typeface="Calibri"/>
                  </a:rPr>
                  <a:t>→ P = {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cs-CZ" dirty="0" smtClean="0">
                    <a:latin typeface="Calibri"/>
                  </a:rPr>
                  <a:t> }</a:t>
                </a:r>
              </a:p>
              <a:p>
                <a:pPr marL="0" indent="0">
                  <a:buNone/>
                </a:pPr>
                <a:endParaRPr lang="cs-CZ" dirty="0">
                  <a:latin typeface="Calibri"/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b) P = {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den>
                    </m:f>
                    <m:r>
                      <a:rPr lang="cs-CZ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>
                    <a:latin typeface="Calibri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r>
                  <a:rPr lang="cs-CZ" dirty="0" smtClean="0">
                    <a:latin typeface="Calibri"/>
                  </a:rPr>
                  <a:t>}</a:t>
                </a:r>
              </a:p>
              <a:p>
                <a:pPr marL="0" indent="0">
                  <a:buNone/>
                </a:pPr>
                <a:endParaRPr lang="cs-CZ" dirty="0">
                  <a:latin typeface="Calibri"/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c) P = { 3; 25}</a:t>
                </a:r>
                <a:endParaRPr lang="cs-CZ" dirty="0"/>
              </a:p>
            </p:txBody>
          </p:sp>
        </mc:Choice>
        <mc:Fallback xmlns="">
          <p:sp>
            <p:nvSpPr>
              <p:cNvPr id="7" name="Zástupný symbol pro obsah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716016" y="2348880"/>
                <a:ext cx="4041775" cy="3951288"/>
              </a:xfrm>
              <a:blipFill rotWithShape="1">
                <a:blip r:embed="rId2"/>
                <a:stretch>
                  <a:fillRect l="-2413" t="-123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115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build="p" animBg="1"/>
      <p:bldP spid="3" grpId="0" build="p"/>
      <p:bldP spid="6" grpId="0" build="p" animBg="1"/>
      <p:bldP spid="7" grpId="0" build="p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752</Words>
  <Application>Microsoft Office PowerPoint</Application>
  <PresentationFormat>Předvádění na obrazovce (4:3)</PresentationFormat>
  <Paragraphs>137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Prezentace aplikace PowerPoint</vt:lpstr>
      <vt:lpstr>Rovnice s absolutní hodnotou</vt:lpstr>
      <vt:lpstr>Absolutní hodnota</vt:lpstr>
      <vt:lpstr>Absolutní hodnota výrazu</vt:lpstr>
      <vt:lpstr>Řešení </vt:lpstr>
      <vt:lpstr>Rovnice s absolutní hodnotou</vt:lpstr>
      <vt:lpstr>Řešený příklad</vt:lpstr>
      <vt:lpstr>Řešte samostatně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Rovnice a nerovnice s absolutní hodnotou</dc:title>
  <dc:creator>Jiřina Rychtářová</dc:creator>
  <cp:lastModifiedBy>Admin</cp:lastModifiedBy>
  <cp:revision>18</cp:revision>
  <dcterms:created xsi:type="dcterms:W3CDTF">2014-01-20T23:02:53Z</dcterms:created>
  <dcterms:modified xsi:type="dcterms:W3CDTF">2014-05-28T23:17:23Z</dcterms:modified>
</cp:coreProperties>
</file>