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7" r:id="rId2"/>
    <p:sldId id="258" r:id="rId3"/>
    <p:sldId id="267" r:id="rId4"/>
    <p:sldId id="268" r:id="rId5"/>
    <p:sldId id="269" r:id="rId6"/>
    <p:sldId id="272" r:id="rId7"/>
    <p:sldId id="270" r:id="rId8"/>
    <p:sldId id="271" r:id="rId9"/>
    <p:sldId id="312" r:id="rId10"/>
    <p:sldId id="265" r:id="rId11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1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D688EE-3BA3-4DF1-A839-42FE0417AF59}" type="doc">
      <dgm:prSet loTypeId="urn:microsoft.com/office/officeart/2005/8/layout/hierarchy2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3F63EBD-C020-49BE-A5CA-0A8794E87D94}">
      <dgm:prSet phldrT="[Text]" custT="1"/>
      <dgm:spPr/>
      <dgm:t>
        <a:bodyPr/>
        <a:lstStyle/>
        <a:p>
          <a:r>
            <a:rPr lang="cs-CZ" sz="2000" b="1" dirty="0" smtClean="0">
              <a:latin typeface="+mj-lt"/>
            </a:rPr>
            <a:t>Právo na zaměstnání</a:t>
          </a:r>
          <a:endParaRPr lang="cs-CZ" sz="2000" dirty="0">
            <a:latin typeface="+mj-lt"/>
          </a:endParaRPr>
        </a:p>
      </dgm:t>
    </dgm:pt>
    <dgm:pt modelId="{7BCA168E-7B4C-43FC-B35E-FD0B930D6B84}" type="parTrans" cxnId="{911BB9F5-3830-4E95-9F21-D57550CE3354}">
      <dgm:prSet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85D49B00-34B1-42EB-B29D-F15EF7A4B87A}" type="sibTrans" cxnId="{911BB9F5-3830-4E95-9F21-D57550CE3354}">
      <dgm:prSet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4384FE41-FAEA-44D1-BEFE-08E668EC2790}">
      <dgm:prSet phldrT="[Text]" custT="1"/>
      <dgm:spPr/>
      <dgm:t>
        <a:bodyPr/>
        <a:lstStyle/>
        <a:p>
          <a:r>
            <a:rPr lang="cs-CZ" sz="1600" b="1" i="0" dirty="0" smtClean="0">
              <a:latin typeface="+mj-lt"/>
            </a:rPr>
            <a:t>Zprostředkování vhodného zaměstnání</a:t>
          </a:r>
          <a:endParaRPr lang="cs-CZ" sz="1600" i="0" dirty="0">
            <a:latin typeface="+mj-lt"/>
          </a:endParaRPr>
        </a:p>
      </dgm:t>
    </dgm:pt>
    <dgm:pt modelId="{C75C2BB9-55E8-460C-948D-1522F1F09039}" type="parTrans" cxnId="{5A6AA5A2-47CB-4508-8912-58F17F790743}">
      <dgm:prSet custT="1"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FE8BF8A5-7B46-483C-8908-F59645F2913C}" type="sibTrans" cxnId="{5A6AA5A2-47CB-4508-8912-58F17F790743}">
      <dgm:prSet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29B21C6D-9B12-499E-8CE1-C1A00E7978E8}">
      <dgm:prSet phldrT="[Text]" custT="1"/>
      <dgm:spPr/>
      <dgm:t>
        <a:bodyPr/>
        <a:lstStyle/>
        <a:p>
          <a:r>
            <a:rPr lang="cs-CZ" sz="2000" b="1" i="0" dirty="0" smtClean="0">
              <a:latin typeface="+mj-lt"/>
            </a:rPr>
            <a:t>Rekvalifikace</a:t>
          </a:r>
          <a:endParaRPr lang="cs-CZ" sz="2000" i="0" dirty="0">
            <a:latin typeface="+mj-lt"/>
          </a:endParaRPr>
        </a:p>
      </dgm:t>
    </dgm:pt>
    <dgm:pt modelId="{90558F75-BBA2-47FB-9E92-A8BFD9B17267}" type="parTrans" cxnId="{E1DCC3F6-8A27-4771-A036-94600C5F65B4}">
      <dgm:prSet custT="1"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833826C8-3839-479D-ABA8-5147CA40C4E1}" type="sibTrans" cxnId="{E1DCC3F6-8A27-4771-A036-94600C5F65B4}">
      <dgm:prSet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57D1A85C-5776-4AC4-8110-391025A9D4DE}">
      <dgm:prSet custT="1"/>
      <dgm:spPr/>
      <dgm:t>
        <a:bodyPr/>
        <a:lstStyle/>
        <a:p>
          <a:r>
            <a:rPr lang="cs-CZ" sz="2000" b="1" i="0" smtClean="0">
              <a:latin typeface="+mj-lt"/>
            </a:rPr>
            <a:t>Hmotné zabezpečení</a:t>
          </a:r>
          <a:endParaRPr lang="cs-CZ" sz="2000" i="0" dirty="0">
            <a:latin typeface="+mj-lt"/>
          </a:endParaRPr>
        </a:p>
      </dgm:t>
    </dgm:pt>
    <dgm:pt modelId="{6BC6F162-FCF2-4AA3-A23A-3FC277210430}" type="parTrans" cxnId="{2FF446CD-A3B6-417A-ADF1-7A115F4E85F5}">
      <dgm:prSet custT="1"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632606E6-C436-4F6F-A8D1-A5B73BFEC5D7}" type="sibTrans" cxnId="{2FF446CD-A3B6-417A-ADF1-7A115F4E85F5}">
      <dgm:prSet/>
      <dgm:spPr/>
      <dgm:t>
        <a:bodyPr/>
        <a:lstStyle/>
        <a:p>
          <a:endParaRPr lang="cs-CZ" sz="2000">
            <a:solidFill>
              <a:schemeClr val="tx1"/>
            </a:solidFill>
            <a:latin typeface="+mj-lt"/>
          </a:endParaRPr>
        </a:p>
      </dgm:t>
    </dgm:pt>
    <dgm:pt modelId="{A5FE0E2A-C4E1-40BB-B633-DC6CCA761061}" type="pres">
      <dgm:prSet presAssocID="{D4D688EE-3BA3-4DF1-A839-42FE0417AF5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4A1CA3C-F38E-4F71-9341-E3E60405077B}" type="pres">
      <dgm:prSet presAssocID="{13F63EBD-C020-49BE-A5CA-0A8794E87D94}" presName="root1" presStyleCnt="0"/>
      <dgm:spPr/>
      <dgm:t>
        <a:bodyPr/>
        <a:lstStyle/>
        <a:p>
          <a:endParaRPr lang="cs-CZ"/>
        </a:p>
      </dgm:t>
    </dgm:pt>
    <dgm:pt modelId="{71498CFF-F002-4F4A-B4F6-07B8FA070ABF}" type="pres">
      <dgm:prSet presAssocID="{13F63EBD-C020-49BE-A5CA-0A8794E87D94}" presName="LevelOneTextNode" presStyleLbl="node0" presStyleIdx="0" presStyleCnt="1" custScaleY="163879" custLinFactNeighborX="-2824" custLinFactNeighborY="53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385E67D-366A-46D6-B943-F80F77ED4EB9}" type="pres">
      <dgm:prSet presAssocID="{13F63EBD-C020-49BE-A5CA-0A8794E87D94}" presName="level2hierChild" presStyleCnt="0"/>
      <dgm:spPr/>
      <dgm:t>
        <a:bodyPr/>
        <a:lstStyle/>
        <a:p>
          <a:endParaRPr lang="cs-CZ"/>
        </a:p>
      </dgm:t>
    </dgm:pt>
    <dgm:pt modelId="{9B0A84BD-D698-4CD4-A499-AF4DF41618C2}" type="pres">
      <dgm:prSet presAssocID="{C75C2BB9-55E8-460C-948D-1522F1F09039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EFFA1CC1-FC68-41A6-9194-97850E96E733}" type="pres">
      <dgm:prSet presAssocID="{C75C2BB9-55E8-460C-948D-1522F1F09039}" presName="connTx" presStyleLbl="parChTrans1D2" presStyleIdx="0" presStyleCnt="3"/>
      <dgm:spPr/>
      <dgm:t>
        <a:bodyPr/>
        <a:lstStyle/>
        <a:p>
          <a:endParaRPr lang="cs-CZ"/>
        </a:p>
      </dgm:t>
    </dgm:pt>
    <dgm:pt modelId="{97936E84-4D3B-4AAA-98D0-940EB36D0140}" type="pres">
      <dgm:prSet presAssocID="{4384FE41-FAEA-44D1-BEFE-08E668EC2790}" presName="root2" presStyleCnt="0"/>
      <dgm:spPr/>
      <dgm:t>
        <a:bodyPr/>
        <a:lstStyle/>
        <a:p>
          <a:endParaRPr lang="cs-CZ"/>
        </a:p>
      </dgm:t>
    </dgm:pt>
    <dgm:pt modelId="{EDC0D6A2-333A-4D2A-A8D4-DA7DA983898C}" type="pres">
      <dgm:prSet presAssocID="{4384FE41-FAEA-44D1-BEFE-08E668EC2790}" presName="LevelTwoTextNode" presStyleLbl="node2" presStyleIdx="0" presStyleCnt="3" custLinFactNeighborX="-8802" custLinFactNeighborY="-32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E5C6E01-FDFC-47BA-9622-154313D15746}" type="pres">
      <dgm:prSet presAssocID="{4384FE41-FAEA-44D1-BEFE-08E668EC2790}" presName="level3hierChild" presStyleCnt="0"/>
      <dgm:spPr/>
      <dgm:t>
        <a:bodyPr/>
        <a:lstStyle/>
        <a:p>
          <a:endParaRPr lang="cs-CZ"/>
        </a:p>
      </dgm:t>
    </dgm:pt>
    <dgm:pt modelId="{E065F014-5B2D-4623-9DAF-AD38D2B21E57}" type="pres">
      <dgm:prSet presAssocID="{90558F75-BBA2-47FB-9E92-A8BFD9B17267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4E7291CD-BBBC-4B37-918A-F79108F8FCA3}" type="pres">
      <dgm:prSet presAssocID="{90558F75-BBA2-47FB-9E92-A8BFD9B17267}" presName="connTx" presStyleLbl="parChTrans1D2" presStyleIdx="1" presStyleCnt="3"/>
      <dgm:spPr/>
      <dgm:t>
        <a:bodyPr/>
        <a:lstStyle/>
        <a:p>
          <a:endParaRPr lang="cs-CZ"/>
        </a:p>
      </dgm:t>
    </dgm:pt>
    <dgm:pt modelId="{2E47D05D-C27D-40A9-AA1A-13B851C0CF20}" type="pres">
      <dgm:prSet presAssocID="{29B21C6D-9B12-499E-8CE1-C1A00E7978E8}" presName="root2" presStyleCnt="0"/>
      <dgm:spPr/>
      <dgm:t>
        <a:bodyPr/>
        <a:lstStyle/>
        <a:p>
          <a:endParaRPr lang="cs-CZ"/>
        </a:p>
      </dgm:t>
    </dgm:pt>
    <dgm:pt modelId="{C80BBFD5-3524-4A07-874D-B13B12CFC7AC}" type="pres">
      <dgm:prSet presAssocID="{29B21C6D-9B12-499E-8CE1-C1A00E7978E8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D25FCD1-A63A-42BE-9C05-67201BFA28DB}" type="pres">
      <dgm:prSet presAssocID="{29B21C6D-9B12-499E-8CE1-C1A00E7978E8}" presName="level3hierChild" presStyleCnt="0"/>
      <dgm:spPr/>
      <dgm:t>
        <a:bodyPr/>
        <a:lstStyle/>
        <a:p>
          <a:endParaRPr lang="cs-CZ"/>
        </a:p>
      </dgm:t>
    </dgm:pt>
    <dgm:pt modelId="{81E2F3B9-3239-47AF-9236-8EDBA57A9C40}" type="pres">
      <dgm:prSet presAssocID="{6BC6F162-FCF2-4AA3-A23A-3FC277210430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7EAA3480-9069-4B48-AC56-186E534383D7}" type="pres">
      <dgm:prSet presAssocID="{6BC6F162-FCF2-4AA3-A23A-3FC277210430}" presName="connTx" presStyleLbl="parChTrans1D2" presStyleIdx="2" presStyleCnt="3"/>
      <dgm:spPr/>
      <dgm:t>
        <a:bodyPr/>
        <a:lstStyle/>
        <a:p>
          <a:endParaRPr lang="cs-CZ"/>
        </a:p>
      </dgm:t>
    </dgm:pt>
    <dgm:pt modelId="{F9FA7D6E-F95A-4CE2-938E-B93ADC300968}" type="pres">
      <dgm:prSet presAssocID="{57D1A85C-5776-4AC4-8110-391025A9D4DE}" presName="root2" presStyleCnt="0"/>
      <dgm:spPr/>
      <dgm:t>
        <a:bodyPr/>
        <a:lstStyle/>
        <a:p>
          <a:endParaRPr lang="cs-CZ"/>
        </a:p>
      </dgm:t>
    </dgm:pt>
    <dgm:pt modelId="{2D92F79C-7F75-478F-9916-63509AEF7FA7}" type="pres">
      <dgm:prSet presAssocID="{57D1A85C-5776-4AC4-8110-391025A9D4DE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C9D7552-FB74-40F6-BC79-7944FBCEF743}" type="pres">
      <dgm:prSet presAssocID="{57D1A85C-5776-4AC4-8110-391025A9D4DE}" presName="level3hierChild" presStyleCnt="0"/>
      <dgm:spPr/>
      <dgm:t>
        <a:bodyPr/>
        <a:lstStyle/>
        <a:p>
          <a:endParaRPr lang="cs-CZ"/>
        </a:p>
      </dgm:t>
    </dgm:pt>
  </dgm:ptLst>
  <dgm:cxnLst>
    <dgm:cxn modelId="{911BB9F5-3830-4E95-9F21-D57550CE3354}" srcId="{D4D688EE-3BA3-4DF1-A839-42FE0417AF59}" destId="{13F63EBD-C020-49BE-A5CA-0A8794E87D94}" srcOrd="0" destOrd="0" parTransId="{7BCA168E-7B4C-43FC-B35E-FD0B930D6B84}" sibTransId="{85D49B00-34B1-42EB-B29D-F15EF7A4B87A}"/>
    <dgm:cxn modelId="{6EEC683A-20F3-4CA1-BF1F-782103DC4974}" type="presOf" srcId="{13F63EBD-C020-49BE-A5CA-0A8794E87D94}" destId="{71498CFF-F002-4F4A-B4F6-07B8FA070ABF}" srcOrd="0" destOrd="0" presId="urn:microsoft.com/office/officeart/2005/8/layout/hierarchy2"/>
    <dgm:cxn modelId="{FC82F964-CF88-4DAD-BFF9-7C0D392882FC}" type="presOf" srcId="{C75C2BB9-55E8-460C-948D-1522F1F09039}" destId="{EFFA1CC1-FC68-41A6-9194-97850E96E733}" srcOrd="1" destOrd="0" presId="urn:microsoft.com/office/officeart/2005/8/layout/hierarchy2"/>
    <dgm:cxn modelId="{5A6AA5A2-47CB-4508-8912-58F17F790743}" srcId="{13F63EBD-C020-49BE-A5CA-0A8794E87D94}" destId="{4384FE41-FAEA-44D1-BEFE-08E668EC2790}" srcOrd="0" destOrd="0" parTransId="{C75C2BB9-55E8-460C-948D-1522F1F09039}" sibTransId="{FE8BF8A5-7B46-483C-8908-F59645F2913C}"/>
    <dgm:cxn modelId="{78C2E0AC-3274-4423-A816-1B3AD465DDB7}" type="presOf" srcId="{6BC6F162-FCF2-4AA3-A23A-3FC277210430}" destId="{7EAA3480-9069-4B48-AC56-186E534383D7}" srcOrd="1" destOrd="0" presId="urn:microsoft.com/office/officeart/2005/8/layout/hierarchy2"/>
    <dgm:cxn modelId="{F0EAE0FB-CAE0-418A-9CE1-18CE938D6783}" type="presOf" srcId="{90558F75-BBA2-47FB-9E92-A8BFD9B17267}" destId="{4E7291CD-BBBC-4B37-918A-F79108F8FCA3}" srcOrd="1" destOrd="0" presId="urn:microsoft.com/office/officeart/2005/8/layout/hierarchy2"/>
    <dgm:cxn modelId="{FC3FDCF1-4517-4D60-9738-030E500C60B7}" type="presOf" srcId="{4384FE41-FAEA-44D1-BEFE-08E668EC2790}" destId="{EDC0D6A2-333A-4D2A-A8D4-DA7DA983898C}" srcOrd="0" destOrd="0" presId="urn:microsoft.com/office/officeart/2005/8/layout/hierarchy2"/>
    <dgm:cxn modelId="{14C35595-1221-458B-8D15-E2536CD79A13}" type="presOf" srcId="{6BC6F162-FCF2-4AA3-A23A-3FC277210430}" destId="{81E2F3B9-3239-47AF-9236-8EDBA57A9C40}" srcOrd="0" destOrd="0" presId="urn:microsoft.com/office/officeart/2005/8/layout/hierarchy2"/>
    <dgm:cxn modelId="{2FF446CD-A3B6-417A-ADF1-7A115F4E85F5}" srcId="{13F63EBD-C020-49BE-A5CA-0A8794E87D94}" destId="{57D1A85C-5776-4AC4-8110-391025A9D4DE}" srcOrd="2" destOrd="0" parTransId="{6BC6F162-FCF2-4AA3-A23A-3FC277210430}" sibTransId="{632606E6-C436-4F6F-A8D1-A5B73BFEC5D7}"/>
    <dgm:cxn modelId="{F713FBC3-11BA-429D-B9A1-A44DB9B04678}" type="presOf" srcId="{29B21C6D-9B12-499E-8CE1-C1A00E7978E8}" destId="{C80BBFD5-3524-4A07-874D-B13B12CFC7AC}" srcOrd="0" destOrd="0" presId="urn:microsoft.com/office/officeart/2005/8/layout/hierarchy2"/>
    <dgm:cxn modelId="{86D6FE99-05B4-419F-A831-4B84DD356C4E}" type="presOf" srcId="{C75C2BB9-55E8-460C-948D-1522F1F09039}" destId="{9B0A84BD-D698-4CD4-A499-AF4DF41618C2}" srcOrd="0" destOrd="0" presId="urn:microsoft.com/office/officeart/2005/8/layout/hierarchy2"/>
    <dgm:cxn modelId="{B77775CF-DA2A-4E5B-8BC7-76FDAFFD089B}" type="presOf" srcId="{D4D688EE-3BA3-4DF1-A839-42FE0417AF59}" destId="{A5FE0E2A-C4E1-40BB-B633-DC6CCA761061}" srcOrd="0" destOrd="0" presId="urn:microsoft.com/office/officeart/2005/8/layout/hierarchy2"/>
    <dgm:cxn modelId="{DDE1277D-40B9-4702-8CD0-5CB25DB48E69}" type="presOf" srcId="{57D1A85C-5776-4AC4-8110-391025A9D4DE}" destId="{2D92F79C-7F75-478F-9916-63509AEF7FA7}" srcOrd="0" destOrd="0" presId="urn:microsoft.com/office/officeart/2005/8/layout/hierarchy2"/>
    <dgm:cxn modelId="{1A347741-1DEF-4D68-8200-F7CB405FED36}" type="presOf" srcId="{90558F75-BBA2-47FB-9E92-A8BFD9B17267}" destId="{E065F014-5B2D-4623-9DAF-AD38D2B21E57}" srcOrd="0" destOrd="0" presId="urn:microsoft.com/office/officeart/2005/8/layout/hierarchy2"/>
    <dgm:cxn modelId="{E1DCC3F6-8A27-4771-A036-94600C5F65B4}" srcId="{13F63EBD-C020-49BE-A5CA-0A8794E87D94}" destId="{29B21C6D-9B12-499E-8CE1-C1A00E7978E8}" srcOrd="1" destOrd="0" parTransId="{90558F75-BBA2-47FB-9E92-A8BFD9B17267}" sibTransId="{833826C8-3839-479D-ABA8-5147CA40C4E1}"/>
    <dgm:cxn modelId="{F7DC4440-8028-464D-86B5-31425C808698}" type="presParOf" srcId="{A5FE0E2A-C4E1-40BB-B633-DC6CCA761061}" destId="{34A1CA3C-F38E-4F71-9341-E3E60405077B}" srcOrd="0" destOrd="0" presId="urn:microsoft.com/office/officeart/2005/8/layout/hierarchy2"/>
    <dgm:cxn modelId="{D4CA8443-8EA8-4088-AC38-507FF75B429F}" type="presParOf" srcId="{34A1CA3C-F38E-4F71-9341-E3E60405077B}" destId="{71498CFF-F002-4F4A-B4F6-07B8FA070ABF}" srcOrd="0" destOrd="0" presId="urn:microsoft.com/office/officeart/2005/8/layout/hierarchy2"/>
    <dgm:cxn modelId="{E53222FC-2153-40C9-83D1-C966DCDA3977}" type="presParOf" srcId="{34A1CA3C-F38E-4F71-9341-E3E60405077B}" destId="{3385E67D-366A-46D6-B943-F80F77ED4EB9}" srcOrd="1" destOrd="0" presId="urn:microsoft.com/office/officeart/2005/8/layout/hierarchy2"/>
    <dgm:cxn modelId="{04E11CC9-7829-41C3-8F34-05E5B6AB7141}" type="presParOf" srcId="{3385E67D-366A-46D6-B943-F80F77ED4EB9}" destId="{9B0A84BD-D698-4CD4-A499-AF4DF41618C2}" srcOrd="0" destOrd="0" presId="urn:microsoft.com/office/officeart/2005/8/layout/hierarchy2"/>
    <dgm:cxn modelId="{BF06B086-5AAB-4A0B-8420-842E7CB646FA}" type="presParOf" srcId="{9B0A84BD-D698-4CD4-A499-AF4DF41618C2}" destId="{EFFA1CC1-FC68-41A6-9194-97850E96E733}" srcOrd="0" destOrd="0" presId="urn:microsoft.com/office/officeart/2005/8/layout/hierarchy2"/>
    <dgm:cxn modelId="{DC74AC85-3AB4-4832-B504-5E7CF1237B45}" type="presParOf" srcId="{3385E67D-366A-46D6-B943-F80F77ED4EB9}" destId="{97936E84-4D3B-4AAA-98D0-940EB36D0140}" srcOrd="1" destOrd="0" presId="urn:microsoft.com/office/officeart/2005/8/layout/hierarchy2"/>
    <dgm:cxn modelId="{B022C2F0-8EC0-436E-8FDA-F56516EB4B3B}" type="presParOf" srcId="{97936E84-4D3B-4AAA-98D0-940EB36D0140}" destId="{EDC0D6A2-333A-4D2A-A8D4-DA7DA983898C}" srcOrd="0" destOrd="0" presId="urn:microsoft.com/office/officeart/2005/8/layout/hierarchy2"/>
    <dgm:cxn modelId="{3D0AB583-70AE-448B-8B51-278EED03903E}" type="presParOf" srcId="{97936E84-4D3B-4AAA-98D0-940EB36D0140}" destId="{5E5C6E01-FDFC-47BA-9622-154313D15746}" srcOrd="1" destOrd="0" presId="urn:microsoft.com/office/officeart/2005/8/layout/hierarchy2"/>
    <dgm:cxn modelId="{66CECB8D-2A9C-4BD9-AD0D-7496D2FC2ABA}" type="presParOf" srcId="{3385E67D-366A-46D6-B943-F80F77ED4EB9}" destId="{E065F014-5B2D-4623-9DAF-AD38D2B21E57}" srcOrd="2" destOrd="0" presId="urn:microsoft.com/office/officeart/2005/8/layout/hierarchy2"/>
    <dgm:cxn modelId="{DD053B93-87C4-45F9-A4E7-F4CFA240918D}" type="presParOf" srcId="{E065F014-5B2D-4623-9DAF-AD38D2B21E57}" destId="{4E7291CD-BBBC-4B37-918A-F79108F8FCA3}" srcOrd="0" destOrd="0" presId="urn:microsoft.com/office/officeart/2005/8/layout/hierarchy2"/>
    <dgm:cxn modelId="{54718F45-A61A-478C-B31B-BCF43A543CCA}" type="presParOf" srcId="{3385E67D-366A-46D6-B943-F80F77ED4EB9}" destId="{2E47D05D-C27D-40A9-AA1A-13B851C0CF20}" srcOrd="3" destOrd="0" presId="urn:microsoft.com/office/officeart/2005/8/layout/hierarchy2"/>
    <dgm:cxn modelId="{B7774767-38AC-4E93-B717-CA70E392EF73}" type="presParOf" srcId="{2E47D05D-C27D-40A9-AA1A-13B851C0CF20}" destId="{C80BBFD5-3524-4A07-874D-B13B12CFC7AC}" srcOrd="0" destOrd="0" presId="urn:microsoft.com/office/officeart/2005/8/layout/hierarchy2"/>
    <dgm:cxn modelId="{7EEDCFCD-17BD-4A1D-9F1F-9984E772B272}" type="presParOf" srcId="{2E47D05D-C27D-40A9-AA1A-13B851C0CF20}" destId="{2D25FCD1-A63A-42BE-9C05-67201BFA28DB}" srcOrd="1" destOrd="0" presId="urn:microsoft.com/office/officeart/2005/8/layout/hierarchy2"/>
    <dgm:cxn modelId="{EB71AC19-2A0F-42DF-BA6E-922E04F14E3F}" type="presParOf" srcId="{3385E67D-366A-46D6-B943-F80F77ED4EB9}" destId="{81E2F3B9-3239-47AF-9236-8EDBA57A9C40}" srcOrd="4" destOrd="0" presId="urn:microsoft.com/office/officeart/2005/8/layout/hierarchy2"/>
    <dgm:cxn modelId="{325E6277-DB95-40A0-A469-C4F382118227}" type="presParOf" srcId="{81E2F3B9-3239-47AF-9236-8EDBA57A9C40}" destId="{7EAA3480-9069-4B48-AC56-186E534383D7}" srcOrd="0" destOrd="0" presId="urn:microsoft.com/office/officeart/2005/8/layout/hierarchy2"/>
    <dgm:cxn modelId="{9D00BE52-E855-429E-BA11-65C0885463D1}" type="presParOf" srcId="{3385E67D-366A-46D6-B943-F80F77ED4EB9}" destId="{F9FA7D6E-F95A-4CE2-938E-B93ADC300968}" srcOrd="5" destOrd="0" presId="urn:microsoft.com/office/officeart/2005/8/layout/hierarchy2"/>
    <dgm:cxn modelId="{5109C0C8-B032-4397-AEE9-D52D2C9A7ABC}" type="presParOf" srcId="{F9FA7D6E-F95A-4CE2-938E-B93ADC300968}" destId="{2D92F79C-7F75-478F-9916-63509AEF7FA7}" srcOrd="0" destOrd="0" presId="urn:microsoft.com/office/officeart/2005/8/layout/hierarchy2"/>
    <dgm:cxn modelId="{9AE2B7C9-7AA4-4772-95DC-2E0ECF9EFFEE}" type="presParOf" srcId="{F9FA7D6E-F95A-4CE2-938E-B93ADC300968}" destId="{2C9D7552-FB74-40F6-BC79-7944FBCEF743}" srcOrd="1" destOrd="0" presId="urn:microsoft.com/office/officeart/2005/8/layout/hierarchy2"/>
  </dgm:cxnLst>
  <dgm:bg>
    <a:solidFill>
      <a:schemeClr val="accent3">
        <a:lumMod val="60000"/>
        <a:lumOff val="40000"/>
      </a:schemeClr>
    </a:solidFill>
  </dgm:bg>
  <dgm:whole>
    <a:ln w="28575"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498CFF-F002-4F4A-B4F6-07B8FA070ABF}">
      <dsp:nvSpPr>
        <dsp:cNvPr id="0" name=""/>
        <dsp:cNvSpPr/>
      </dsp:nvSpPr>
      <dsp:spPr>
        <a:xfrm>
          <a:off x="936104" y="720077"/>
          <a:ext cx="1719448" cy="14089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 smtClean="0">
              <a:latin typeface="+mj-lt"/>
            </a:rPr>
            <a:t>Právo na zaměstnání</a:t>
          </a:r>
          <a:endParaRPr lang="cs-CZ" sz="2000" kern="1200" dirty="0">
            <a:latin typeface="+mj-lt"/>
          </a:endParaRPr>
        </a:p>
      </dsp:txBody>
      <dsp:txXfrm>
        <a:off x="977369" y="761342"/>
        <a:ext cx="1636918" cy="1326377"/>
      </dsp:txXfrm>
    </dsp:sp>
    <dsp:sp modelId="{9B0A84BD-D698-4CD4-A499-AF4DF41618C2}">
      <dsp:nvSpPr>
        <dsp:cNvPr id="0" name=""/>
        <dsp:cNvSpPr/>
      </dsp:nvSpPr>
      <dsp:spPr>
        <a:xfrm rot="18027654">
          <a:off x="2371077" y="899950"/>
          <a:ext cx="1153941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53941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>
            <a:solidFill>
              <a:schemeClr val="tx1"/>
            </a:solidFill>
            <a:latin typeface="+mj-lt"/>
          </a:endParaRPr>
        </a:p>
      </dsp:txBody>
      <dsp:txXfrm>
        <a:off x="2919199" y="898348"/>
        <a:ext cx="57697" cy="57697"/>
      </dsp:txXfrm>
    </dsp:sp>
    <dsp:sp modelId="{EDC0D6A2-333A-4D2A-A8D4-DA7DA983898C}">
      <dsp:nvSpPr>
        <dsp:cNvPr id="0" name=""/>
        <dsp:cNvSpPr/>
      </dsp:nvSpPr>
      <dsp:spPr>
        <a:xfrm>
          <a:off x="3240543" y="0"/>
          <a:ext cx="1719448" cy="8597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i="0" kern="1200" dirty="0" smtClean="0">
              <a:latin typeface="+mj-lt"/>
            </a:rPr>
            <a:t>Zprostředkování vhodného zaměstnání</a:t>
          </a:r>
          <a:endParaRPr lang="cs-CZ" sz="1600" i="0" kern="1200" dirty="0">
            <a:latin typeface="+mj-lt"/>
          </a:endParaRPr>
        </a:p>
      </dsp:txBody>
      <dsp:txXfrm>
        <a:off x="3265723" y="25180"/>
        <a:ext cx="1669088" cy="809364"/>
      </dsp:txXfrm>
    </dsp:sp>
    <dsp:sp modelId="{E065F014-5B2D-4623-9DAF-AD38D2B21E57}">
      <dsp:nvSpPr>
        <dsp:cNvPr id="0" name=""/>
        <dsp:cNvSpPr/>
      </dsp:nvSpPr>
      <dsp:spPr>
        <a:xfrm rot="21578526">
          <a:off x="2655545" y="1394985"/>
          <a:ext cx="736351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736351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>
            <a:solidFill>
              <a:schemeClr val="tx1"/>
            </a:solidFill>
            <a:latin typeface="+mj-lt"/>
          </a:endParaRPr>
        </a:p>
      </dsp:txBody>
      <dsp:txXfrm>
        <a:off x="3005312" y="1403822"/>
        <a:ext cx="36817" cy="36817"/>
      </dsp:txXfrm>
    </dsp:sp>
    <dsp:sp modelId="{C80BBFD5-3524-4A07-874D-B13B12CFC7AC}">
      <dsp:nvSpPr>
        <dsp:cNvPr id="0" name=""/>
        <dsp:cNvSpPr/>
      </dsp:nvSpPr>
      <dsp:spPr>
        <a:xfrm>
          <a:off x="3391889" y="990069"/>
          <a:ext cx="1719448" cy="8597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i="0" kern="1200" dirty="0" smtClean="0">
              <a:latin typeface="+mj-lt"/>
            </a:rPr>
            <a:t>Rekvalifikace</a:t>
          </a:r>
          <a:endParaRPr lang="cs-CZ" sz="2000" i="0" kern="1200" dirty="0">
            <a:latin typeface="+mj-lt"/>
          </a:endParaRPr>
        </a:p>
      </dsp:txBody>
      <dsp:txXfrm>
        <a:off x="3417069" y="1015249"/>
        <a:ext cx="1669088" cy="809364"/>
      </dsp:txXfrm>
    </dsp:sp>
    <dsp:sp modelId="{81E2F3B9-3239-47AF-9236-8EDBA57A9C40}">
      <dsp:nvSpPr>
        <dsp:cNvPr id="0" name=""/>
        <dsp:cNvSpPr/>
      </dsp:nvSpPr>
      <dsp:spPr>
        <a:xfrm rot="3191668">
          <a:off x="2409186" y="1889327"/>
          <a:ext cx="122906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229069" y="272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>
            <a:solidFill>
              <a:schemeClr val="tx1"/>
            </a:solidFill>
            <a:latin typeface="+mj-lt"/>
          </a:endParaRPr>
        </a:p>
      </dsp:txBody>
      <dsp:txXfrm>
        <a:off x="2992994" y="1885846"/>
        <a:ext cx="61453" cy="61453"/>
      </dsp:txXfrm>
    </dsp:sp>
    <dsp:sp modelId="{2D92F79C-7F75-478F-9916-63509AEF7FA7}">
      <dsp:nvSpPr>
        <dsp:cNvPr id="0" name=""/>
        <dsp:cNvSpPr/>
      </dsp:nvSpPr>
      <dsp:spPr>
        <a:xfrm>
          <a:off x="3391889" y="1978752"/>
          <a:ext cx="1719448" cy="8597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i="0" kern="1200" smtClean="0">
              <a:latin typeface="+mj-lt"/>
            </a:rPr>
            <a:t>Hmotné zabezpečení</a:t>
          </a:r>
          <a:endParaRPr lang="cs-CZ" sz="2000" i="0" kern="1200" dirty="0">
            <a:latin typeface="+mj-lt"/>
          </a:endParaRPr>
        </a:p>
      </dsp:txBody>
      <dsp:txXfrm>
        <a:off x="3417069" y="2003932"/>
        <a:ext cx="1669088" cy="8093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psv.cz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962994"/>
              </p:ext>
            </p:extLst>
          </p:nvPr>
        </p:nvGraphicFramePr>
        <p:xfrm>
          <a:off x="1331640" y="1844824"/>
          <a:ext cx="6696744" cy="391668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 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VY_32_INOVACE_1215 </a:t>
                      </a:r>
                      <a:r>
                        <a:rPr lang="cs-CZ" sz="1600" dirty="0" smtClean="0"/>
                        <a:t>Pracovní právo – Úřady práce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18.11.2013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úlohou ÚP při řešení nezaměstnanosti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samostudium, podpora využitím Internetu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423640"/>
              </p:ext>
            </p:extLst>
          </p:nvPr>
        </p:nvGraphicFramePr>
        <p:xfrm>
          <a:off x="457200" y="16002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r>
                        <a:rPr lang="cs-CZ" baseline="0" dirty="0" smtClean="0"/>
                        <a:t>Společenské vědy v kostce pro střední školy- Jaroslav Hladík, ISBN 80-7200-044-6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776008"/>
              </p:ext>
            </p:extLst>
          </p:nvPr>
        </p:nvGraphicFramePr>
        <p:xfrm>
          <a:off x="467544" y="3212976"/>
          <a:ext cx="7560840" cy="731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3372674"/>
            <a:ext cx="8002136" cy="3485326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683568" y="1556792"/>
            <a:ext cx="6768752" cy="1815882"/>
          </a:xfrm>
          <a:prstGeom prst="rect">
            <a:avLst/>
          </a:prstGeom>
          <a:solidFill>
            <a:schemeClr val="accent6"/>
          </a:solidFill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Pracovní </a:t>
            </a:r>
            <a:r>
              <a:rPr lang="cs-CZ" sz="32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právo</a:t>
            </a:r>
          </a:p>
          <a:p>
            <a:pPr algn="ctr"/>
            <a:endParaRPr lang="cs-CZ" sz="3200" b="1" dirty="0" smtClean="0">
              <a:solidFill>
                <a:schemeClr val="tx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  <a:p>
            <a:pPr algn="ctr"/>
            <a:r>
              <a:rPr lang="cs-CZ" sz="4800" b="1" dirty="0" smtClean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Úřady práce</a:t>
            </a:r>
            <a:endParaRPr lang="cs-CZ" sz="4800" b="1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676" y="3896856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Právo na </a:t>
            </a:r>
            <a:r>
              <a:rPr lang="cs-CZ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zaměstnání, Úřady práce</a:t>
            </a:r>
            <a:endParaRPr lang="cs-CZ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7620000" cy="48006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Každý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občan se může svobodně rozhodnout pro: 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20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samostatné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podnikání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pracovní poměr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podnikání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nebo zaměstnání v cizině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5196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zaměstnanost v ČR ,,pečují“ úřady práce, působící ve všech okresních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městech.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09797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b="1" u="sng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Právo na zaměstnání</a:t>
            </a:r>
            <a:endParaRPr lang="cs-CZ" sz="2800" u="sng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7620000" cy="48006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Kdo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neobstará práci sám, může se o ni ucházet za pomoci úřadu práce,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něhož uplatní své právo na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zaměstnání, čím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rozumí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2296" lvl="0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627903441"/>
              </p:ext>
            </p:extLst>
          </p:nvPr>
        </p:nvGraphicFramePr>
        <p:xfrm>
          <a:off x="1547664" y="2492896"/>
          <a:ext cx="6096000" cy="2839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528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98080" cy="706090"/>
          </a:xfrm>
        </p:spPr>
        <p:txBody>
          <a:bodyPr>
            <a:normAutofit fontScale="90000"/>
          </a:bodyPr>
          <a:lstStyle/>
          <a:p>
            <a:pPr lvl="0"/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Zprostředkování </a:t>
            </a:r>
            <a:r>
              <a:rPr lang="cs-CZ" sz="3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vhodného zaměstnání</a:t>
            </a:r>
            <a:r>
              <a:rPr lang="cs-CZ" dirty="0">
                <a:effectLst/>
              </a:rPr>
              <a:t/>
            </a:r>
            <a:br>
              <a:rPr lang="cs-CZ" dirty="0">
                <a:effectLst/>
              </a:rPr>
            </a:b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7530040" cy="5544616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úřady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práce usilují při zprostředkování zaměstnání o rovnováhu mezi nabídkou a poptávkou na trhu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práce</a:t>
            </a:r>
          </a:p>
          <a:p>
            <a:pPr marL="114300" lvl="0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vedou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evidenci uchazečů o zaměstnání a evidenci volných pracovních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míst</a:t>
            </a:r>
          </a:p>
          <a:p>
            <a:pPr marL="114300" lvl="0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buNone/>
            </a:pPr>
            <a:r>
              <a:rPr lang="cs-CZ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uchazeč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zaměstnání:</a:t>
            </a:r>
          </a:p>
          <a:p>
            <a:pPr marL="82296" lvl="0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zaregistrován na základě žádosti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zprostředkování zaměstnání</a:t>
            </a:r>
          </a:p>
          <a:p>
            <a:pPr marL="82296" lvl="0" indent="0"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může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být vyřazen z evidence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         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při nelegální práci,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          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odmítne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nastoupit do  vhodného zaměstnání,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          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odmítne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nastoupit na dohodnutou rekvalifikaci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                                               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ztrácí nárok na hmotné </a:t>
            </a:r>
            <a:r>
              <a:rPr lang="cs-CZ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zabezpečení</a:t>
            </a:r>
          </a:p>
          <a:p>
            <a:pPr marL="82296" lvl="0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     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opětovně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může být zařazen do evidence až po uplynutí 6 měsíců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944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>
            <a:normAutofit/>
          </a:bodyPr>
          <a:lstStyle/>
          <a:p>
            <a:r>
              <a:rPr lang="cs-CZ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Zprostředkování vhodného zaměstnání</a:t>
            </a:r>
            <a:endParaRPr lang="cs-CZ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7620000" cy="48006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zvýšená péče je věnována osobám: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zdravotně postiženým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osobám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25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osobám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starším 50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         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osobám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 evidenci déle než 6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měsíců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absolventům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škol do 2 let po ukončení školy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82296" lvl="0" indent="0">
              <a:lnSpc>
                <a:spcPct val="15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součástí zprostředkování zaměstnání je také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činnost: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a)  informační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b)  poradenská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29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6200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Rekvalifikace</a:t>
            </a:r>
            <a:r>
              <a:rPr lang="cs-CZ" dirty="0">
                <a:effectLst/>
              </a:rPr>
              <a:t/>
            </a:r>
            <a:br>
              <a:rPr lang="cs-CZ" dirty="0">
                <a:effectLst/>
              </a:rPr>
            </a:b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7620000" cy="4944616"/>
          </a:xfrm>
          <a:solidFill>
            <a:schemeClr val="accent6"/>
          </a:solidFill>
        </p:spPr>
        <p:txBody>
          <a:bodyPr>
            <a:normAutofit fontScale="92500" lnSpcReduction="20000"/>
          </a:bodyPr>
          <a:lstStyle/>
          <a:p>
            <a:pPr marL="114300" lvl="0" indent="0" algn="just">
              <a:lnSpc>
                <a:spcPct val="170000"/>
              </a:lnSpc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změna dosavadní kvalifikace, která vyžaduje získání nových znalostí a dovedností teoretickou nebo praktickou </a:t>
            </a:r>
            <a:r>
              <a:rPr lang="cs-CZ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přípravou</a:t>
            </a:r>
          </a:p>
          <a:p>
            <a:pPr marL="82296" lvl="0" indent="0" algn="just">
              <a:lnSpc>
                <a:spcPct val="170000"/>
              </a:lnSpc>
              <a:buNone/>
            </a:pPr>
            <a:endParaRPr lang="cs-CZ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lnSpc>
                <a:spcPct val="170000"/>
              </a:lnSpc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uskutečňuje se </a:t>
            </a:r>
            <a:r>
              <a:rPr lang="cs-CZ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základě písemné dohody uzavřené mezi uchazečem a úřadem </a:t>
            </a:r>
            <a:r>
              <a:rPr lang="cs-CZ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práce</a:t>
            </a:r>
          </a:p>
          <a:p>
            <a:pPr marL="82296" lvl="0" indent="0">
              <a:lnSpc>
                <a:spcPct val="170000"/>
              </a:lnSpc>
              <a:buNone/>
            </a:pPr>
            <a:endParaRPr lang="cs-CZ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lnSpc>
                <a:spcPct val="170000"/>
              </a:lnSpc>
              <a:buNone/>
            </a:pP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</a:t>
            </a:r>
            <a:r>
              <a:rPr lang="cs-CZ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dobu rekvalifikace je uchazeč hmotně zabezpečen (podpora činí 60 % průměrného měsíčního čistého výdělku)</a:t>
            </a:r>
            <a:br>
              <a:rPr lang="cs-CZ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063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498080" cy="634082"/>
          </a:xfrm>
        </p:spPr>
        <p:txBody>
          <a:bodyPr>
            <a:normAutofit fontScale="90000"/>
          </a:bodyPr>
          <a:lstStyle/>
          <a:p>
            <a:pPr lvl="0"/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Hmotné </a:t>
            </a:r>
            <a:r>
              <a:rPr lang="cs-CZ" sz="3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zabezpečení</a:t>
            </a:r>
            <a:r>
              <a:rPr lang="cs-CZ" dirty="0">
                <a:effectLst/>
              </a:rPr>
              <a:t/>
            </a:r>
            <a:br>
              <a:rPr lang="cs-CZ" dirty="0">
                <a:effectLst/>
              </a:rPr>
            </a:b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7498080" cy="5411688"/>
          </a:xfrm>
          <a:solidFill>
            <a:schemeClr val="accent6"/>
          </a:solidFill>
        </p:spPr>
        <p:txBody>
          <a:bodyPr>
            <a:noAutofit/>
          </a:bodyPr>
          <a:lstStyle/>
          <a:p>
            <a:pPr lvl="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lnSpc>
                <a:spcPct val="12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nárok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hmotné zabezpečení má uchazeč o zaměstnání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kterému úřad práce nezprostředkoval vhodné zaměstnání do 7 dnů od přijetí jeho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žádosti</a:t>
            </a:r>
          </a:p>
          <a:p>
            <a:pPr marL="82296" lvl="0" indent="0">
              <a:lnSpc>
                <a:spcPct val="12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lnSpc>
                <a:spcPct val="12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uchazeč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 nárok na podporu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pokud vykonával zaměstnání v délce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měsíců a odváděl pojistné na důchodové pojištění a příspěvek na státní politiku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zaměstnanosti</a:t>
            </a:r>
          </a:p>
          <a:p>
            <a:pPr marL="82296" lvl="0" indent="0">
              <a:lnSpc>
                <a:spcPct val="12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0" indent="0">
              <a:lnSpc>
                <a:spcPct val="12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nárok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podporu nemá </a:t>
            </a:r>
            <a:endPara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8046" lvl="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●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kým zaměstnavatel ukončil pracovní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poměr pro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hrubé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8046" lvl="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porušení 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pracovní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kázně</a:t>
            </a:r>
          </a:p>
          <a:p>
            <a:pPr marL="368046" lvl="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●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ten, komu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vznikl nárok na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výsluhový příplatek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00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Vyhledejte: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28800"/>
            <a:ext cx="7620000" cy="4800600"/>
          </a:xfrm>
          <a:solidFill>
            <a:schemeClr val="accent6"/>
          </a:solidFill>
        </p:spPr>
        <p:txBody>
          <a:bodyPr/>
          <a:lstStyle/>
          <a:p>
            <a:r>
              <a:rPr lang="cs-CZ" b="1" dirty="0" smtClean="0">
                <a:latin typeface="+mj-lt"/>
              </a:rPr>
              <a:t>Na stránkách </a:t>
            </a:r>
            <a:r>
              <a:rPr lang="cs-CZ" b="1" dirty="0" smtClean="0">
                <a:latin typeface="+mj-lt"/>
                <a:hlinkClick r:id="rId2"/>
              </a:rPr>
              <a:t>www.mpsv.cz</a:t>
            </a:r>
            <a:r>
              <a:rPr lang="cs-CZ" b="1" dirty="0" smtClean="0">
                <a:latin typeface="+mj-lt"/>
              </a:rPr>
              <a:t> zjistěte aktuální podmínky nároku na podporu v nezaměstnanosti a nabídku rekvalifikačních kurzů ÚP Most.</a:t>
            </a:r>
            <a:endParaRPr lang="cs-CZ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627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usedství">
  <a:themeElements>
    <a:clrScheme name="Sousedství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Vlastní 2">
      <a:majorFont>
        <a:latin typeface="Times New Roman"/>
        <a:ea typeface=""/>
        <a:cs typeface=""/>
      </a:majorFont>
      <a:minorFont>
        <a:latin typeface="Tw Cen MT"/>
        <a:ea typeface=""/>
        <a:cs typeface=""/>
      </a:minorFont>
    </a:fontScheme>
    <a:fmtScheme name="Sousedství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817</TotalTime>
  <Words>351</Words>
  <Application>Microsoft Office PowerPoint</Application>
  <PresentationFormat>Předvádění na obrazovce (4:3)</PresentationFormat>
  <Paragraphs>89</Paragraphs>
  <Slides>10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Sousedství</vt:lpstr>
      <vt:lpstr>Prezentace aplikace PowerPoint</vt:lpstr>
      <vt:lpstr>Prezentace aplikace PowerPoint</vt:lpstr>
      <vt:lpstr>Právo na zaměstnání, Úřady práce</vt:lpstr>
      <vt:lpstr>Právo na zaměstnání</vt:lpstr>
      <vt:lpstr> Zprostředkování vhodného zaměstnání </vt:lpstr>
      <vt:lpstr>Zprostředkování vhodného zaměstnání</vt:lpstr>
      <vt:lpstr> Rekvalifikace </vt:lpstr>
      <vt:lpstr> Hmotné zabezpečení </vt:lpstr>
      <vt:lpstr>Vyhledejte: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115</cp:revision>
  <cp:lastPrinted>2013-02-24T00:24:51Z</cp:lastPrinted>
  <dcterms:created xsi:type="dcterms:W3CDTF">2013-02-23T19:35:03Z</dcterms:created>
  <dcterms:modified xsi:type="dcterms:W3CDTF">2014-10-28T10:08:05Z</dcterms:modified>
</cp:coreProperties>
</file>