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2"/>
  </p:notesMasterIdLst>
  <p:sldIdLst>
    <p:sldId id="257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65" r:id="rId11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59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536796"/>
              </p:ext>
            </p:extLst>
          </p:nvPr>
        </p:nvGraphicFramePr>
        <p:xfrm>
          <a:off x="1168312" y="1844824"/>
          <a:ext cx="6696744" cy="391668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 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VY_32_INOVACE_1220 </a:t>
                      </a:r>
                      <a:r>
                        <a:rPr lang="cs-CZ" sz="1600" dirty="0" smtClean="0"/>
                        <a:t>Živnostenské právo – živnostenský rejstřík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28.10.2013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živnostenskou správou.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536819"/>
              </p:ext>
            </p:extLst>
          </p:nvPr>
        </p:nvGraphicFramePr>
        <p:xfrm>
          <a:off x="1259632" y="2276872"/>
          <a:ext cx="6696744" cy="107212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6696744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6480720" cy="1467544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115616" y="1628800"/>
            <a:ext cx="6768752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Živnostenské právo</a:t>
            </a:r>
          </a:p>
          <a:p>
            <a:pPr algn="ctr"/>
            <a:endParaRPr lang="cs-CZ" sz="3200" b="1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cs-CZ" sz="4800" b="1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Živnostenský rejstřík</a:t>
            </a:r>
            <a:endParaRPr lang="cs-CZ" sz="4800" b="1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6724" y="3835894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Živnostenský rejstřík</a:t>
            </a:r>
            <a:endParaRPr lang="cs-CZ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1988840"/>
            <a:ext cx="6196405" cy="373422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Podnikatel prokazuje své živnostenské oprávnění výpisem ze živnostenského rejstříku.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Živnostenský úřad zapisuje každého podnikatele do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živnostenského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rejstříku a vydává: </a:t>
            </a:r>
          </a:p>
          <a:p>
            <a:pPr marL="1008126" lvl="2" indent="-285750"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živnostenský list</a:t>
            </a:r>
          </a:p>
          <a:p>
            <a:pPr marL="1008126" lvl="2" indent="-285750"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koncesní listinu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pro obě listiny jsou podstatnými údaji: </a:t>
            </a:r>
            <a:r>
              <a:rPr lang="cs-CZ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datum vydání   </a:t>
            </a:r>
            <a:b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doba, na kterou se listina vydává </a:t>
            </a:r>
            <a:r>
              <a:rPr lang="cs-CZ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předmět podnikání  </a:t>
            </a:r>
            <a:b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místo podnikání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811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377" y="930391"/>
            <a:ext cx="6965245" cy="914434"/>
          </a:xfrm>
        </p:spPr>
        <p:txBody>
          <a:bodyPr>
            <a:noAutofit/>
          </a:bodyPr>
          <a:lstStyle/>
          <a:p>
            <a:pPr algn="l"/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Živnostenská správa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novela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živnostenského zákona umožňuje podnikateli učinit podání na kterémkoliv ŽÚ v 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ČR  do </a:t>
            </a:r>
            <a:r>
              <a:rPr lang="cs-CZ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informačního systému rejstříku živnostenského podnikání</a:t>
            </a:r>
            <a:endParaRPr lang="cs-CZ" sz="1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celorepubliková, on-line přístupná databáze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výpis z 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rejstříku trestů za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podnikatele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opatřuje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ŽÚ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jakýkoliv kontrolní orgán může nahlédnout do živnostenského rejstříku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zaměstnanci ŽÚ mají právo vstupovat do provozoven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provádět kontrolu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ŽÚ mají pravomoc používat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sankce, ukládat pokuty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za porušení živnostenskoprávních předpisů</a:t>
            </a: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010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6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Překážky 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provozování </a:t>
            </a: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živnosti</a:t>
            </a:r>
            <a:r>
              <a:rPr lang="cs-CZ" sz="2800" b="1" u="sng" dirty="0"/>
              <a:t/>
            </a:r>
            <a:br>
              <a:rPr lang="cs-CZ" sz="2800" b="1" u="sng" dirty="0"/>
            </a:br>
            <a:endParaRPr lang="cs-CZ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Živnost</a:t>
            </a:r>
          </a:p>
          <a:p>
            <a:pPr marL="82296" indent="0">
              <a:buNone/>
            </a:pPr>
            <a:endParaRPr lang="cs-CZ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nemůže provozovat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 ani PO, na jejíž majetek byl udělen konkurz a soudem bylo ukončeno provozování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živností</a:t>
            </a:r>
          </a:p>
          <a:p>
            <a:pPr marL="82296" lvl="0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 nebo PO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nemohou provozovat živnost po dobu 3 let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poté co soudem byl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zrušen konkurz, že majetek úpadce nepostačuje k úhradě nákladů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konkurzu</a:t>
            </a:r>
          </a:p>
          <a:p>
            <a:pPr marL="82296" lvl="0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živnost nemůže provozovat ten, komu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byl uložen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správním řízení zákaz činnosti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365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1027242"/>
          </a:xfrm>
        </p:spPr>
        <p:txBody>
          <a:bodyPr>
            <a:normAutofit/>
          </a:bodyPr>
          <a:lstStyle/>
          <a:p>
            <a:r>
              <a:rPr lang="cs-CZ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Zrušení živnostenského oprávnění</a:t>
            </a:r>
            <a:endParaRPr lang="cs-CZ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772816"/>
            <a:ext cx="6543829" cy="3950253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Živnostenské oprávnění</a:t>
            </a:r>
            <a:endParaRPr lang="cs-CZ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ŽÚ zruší, pokud podnikatel ztratil způsobilost k právním úkonům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ztráta bezúhonnosti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žádost podnikatele, jestliže podnikatel neprovozuje živnost déle než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roky</a:t>
            </a:r>
          </a:p>
          <a:p>
            <a:pPr marL="0" lvl="0" indent="0">
              <a:lnSpc>
                <a:spcPct val="150000"/>
              </a:lnSpc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 </a:t>
            </a:r>
            <a:r>
              <a:rPr lang="cs-CZ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návrh orgánu sociální </a:t>
            </a: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správy dochází k:</a:t>
            </a:r>
            <a:endParaRPr lang="cs-CZ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přerušení živnosti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pozastavení živnosti</a:t>
            </a:r>
          </a:p>
          <a:p>
            <a:pPr marL="82296" lvl="0" indent="0">
              <a:lnSpc>
                <a:spcPct val="15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57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8"/>
          </a:xfrm>
        </p:spPr>
        <p:txBody>
          <a:bodyPr>
            <a:noAutofit/>
          </a:bodyPr>
          <a:lstStyle/>
          <a:p>
            <a:pPr algn="l"/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Zánik živnosti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smrtí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podnikatele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zánikem právnické osoby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uplynutím doby 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50000"/>
              </a:lnSpc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rozhodnutím ze strany ŽÚ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(např. ztráta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bezúhonnosti)</a:t>
            </a:r>
          </a:p>
          <a:p>
            <a:pPr marL="82296" indent="0">
              <a:buNone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41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5"/>
          </a:xfrm>
        </p:spPr>
        <p:txBody>
          <a:bodyPr>
            <a:normAutofit/>
          </a:bodyPr>
          <a:lstStyle/>
          <a:p>
            <a:pPr algn="l"/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Shrnutí</a:t>
            </a:r>
            <a:endParaRPr lang="cs-CZ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1700808"/>
            <a:ext cx="6471821" cy="402226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 nebo PO podnikající na základě živnostenského oprávnění jsou zapsána v živnostenském rejstříku.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Podnikání FO se řídí především živnostenským zákonem, kde je definováno, co je  či není živností.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Kromě zákazů obsahuje i zákon tzv. překážky v podnikání.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Podnikatel prokazuje své živnostenské oprávnění výpisem ze živnostenského rejstříku.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provozovně povinen podnikatel prokázat vlastnické právo nebo právo na užívání.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Živnostenské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oprávnění zaniká dle zákona určitými způsoby.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Výsledkem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kontroly provedené živnostenským úřadem mohou být pokuty za přestupky nebo správní delikty.</a:t>
            </a:r>
          </a:p>
          <a:p>
            <a:pPr marL="0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726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994024" cy="792088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Opakování</a:t>
            </a:r>
            <a:endParaRPr lang="cs-CZ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052736"/>
            <a:ext cx="6408712" cy="460851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25196" indent="-342900"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Kdo vykonává živnostenskou správu?</a:t>
            </a:r>
          </a:p>
          <a:p>
            <a:pPr marL="425196" indent="-342900">
              <a:buFont typeface="Wingdings" panose="05000000000000000000" pitchFamily="2" charset="2"/>
              <a:buChar char="q"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25196" indent="-342900"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Čím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prokazuje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podnikatel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své živnostenské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oprávnění?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7405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pendlík">
  <a:themeElements>
    <a:clrScheme name="Špendlík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Špendlík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Špendlí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621</TotalTime>
  <Words>325</Words>
  <Application>Microsoft Office PowerPoint</Application>
  <PresentationFormat>Předvádění na obrazovce (4:3)</PresentationFormat>
  <Paragraphs>81</Paragraphs>
  <Slides>10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Špendlík</vt:lpstr>
      <vt:lpstr>Prezentace aplikace PowerPoint</vt:lpstr>
      <vt:lpstr>Prezentace aplikace PowerPoint</vt:lpstr>
      <vt:lpstr>Živnostenský rejstřík</vt:lpstr>
      <vt:lpstr> Živnostenská správa </vt:lpstr>
      <vt:lpstr> Překážky provozování živnosti </vt:lpstr>
      <vt:lpstr>Zrušení živnostenského oprávnění</vt:lpstr>
      <vt:lpstr> Zánik živnosti </vt:lpstr>
      <vt:lpstr>Shrnutí</vt:lpstr>
      <vt:lpstr>Opakování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103</cp:revision>
  <cp:lastPrinted>2013-02-24T00:24:51Z</cp:lastPrinted>
  <dcterms:created xsi:type="dcterms:W3CDTF">2013-02-23T19:35:03Z</dcterms:created>
  <dcterms:modified xsi:type="dcterms:W3CDTF">2014-10-28T10:12:43Z</dcterms:modified>
</cp:coreProperties>
</file>