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4" r:id="rId2"/>
  </p:sldMasterIdLst>
  <p:notesMasterIdLst>
    <p:notesMasterId r:id="rId10"/>
  </p:notesMasterIdLst>
  <p:sldIdLst>
    <p:sldId id="256" r:id="rId3"/>
    <p:sldId id="258" r:id="rId4"/>
    <p:sldId id="277" r:id="rId5"/>
    <p:sldId id="284" r:id="rId6"/>
    <p:sldId id="285" r:id="rId7"/>
    <p:sldId id="286" r:id="rId8"/>
    <p:sldId id="28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7292A2E-F333-43FB-9621-5CBBE7FDCDCB}" styleName="Světlý styl 2 – zvýraznění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Světlý styl 2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BDBED569-4797-4DF1-A0F4-6AAB3CD982D8}" styleName="Světlý styl 3 – zvýraznění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4C1A8A3-306A-4EB7-A6B1-4F7E0EB9C5D6}" styleName="Střední styl 3 – zvýraznění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599" autoAdjust="0"/>
  </p:normalViewPr>
  <p:slideViewPr>
    <p:cSldViewPr>
      <p:cViewPr varScale="1">
        <p:scale>
          <a:sx n="81" d="100"/>
          <a:sy n="81" d="100"/>
        </p:scale>
        <p:origin x="-1013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A7A704-9F1C-4FD3-85D1-57AF2D7FD0E8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EBFB8C-BBFF-4397-A51C-1E92596422A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93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EBFB8C-BBFF-4397-A51C-1E92596422A9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5608" y="435936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/>
          <a:lstStyle>
            <a:lvl1pPr marL="7315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cs-CZ" noProof="1" smtClean="0"/>
              <a:t>Kliknutím lze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100138"/>
            <a:ext cx="6400800" cy="1509712"/>
          </a:xfrm>
        </p:spPr>
        <p:txBody>
          <a:bodyPr anchor="b"/>
          <a:lstStyle>
            <a:lvl1pPr marL="27432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50000" t="50000" r="100000" b="1250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e 8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33974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283464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35100"/>
            <a:ext cx="3810000" cy="698500"/>
          </a:xfrm>
        </p:spPr>
        <p:txBody>
          <a:bodyPr/>
          <a:lstStyle>
            <a:lvl1pPr marL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80A4771-C6EF-4B99-81F4-D30BE4E017A0}" type="datetimeFigureOut">
              <a:rPr lang="en-US" smtClean="0"/>
              <a:pPr/>
              <a:t>10/25/2014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0B41CA-569D-40E7-8E58-026C0338B2C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0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latinLnBrk="0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/>
            <a:r>
              <a:rPr lang="cs-CZ" dirty="0" smtClean="0"/>
              <a:t>Kliknutím na ikonu přidáte obrázek.</a:t>
            </a:r>
            <a:endParaRPr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85000" t="100000" r="1000000" b="30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cs-CZ" noProof="1" smtClean="0"/>
              <a:t>Kliknutím lze upravit styl.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/>
            <a:r>
              <a:rPr lang="cs-CZ" noProof="1" smtClean="0"/>
              <a:t>Kliknutím lze upravit styly předlohy textu.</a:t>
            </a:r>
          </a:p>
          <a:p>
            <a:pPr lvl="1"/>
            <a:r>
              <a:rPr lang="cs-CZ" noProof="1" smtClean="0"/>
              <a:t>Druhá úroveň</a:t>
            </a:r>
          </a:p>
          <a:p>
            <a:pPr lvl="2"/>
            <a:r>
              <a:rPr lang="cs-CZ" noProof="1" smtClean="0"/>
              <a:t>Třetí úroveň</a:t>
            </a:r>
          </a:p>
          <a:p>
            <a:pPr lvl="3"/>
            <a:r>
              <a:rPr lang="cs-CZ" noProof="1" smtClean="0"/>
              <a:t>Čtvrtá úroveň</a:t>
            </a:r>
          </a:p>
          <a:p>
            <a:pPr lvl="4"/>
            <a:r>
              <a:rPr lang="cs-CZ" noProof="1" smtClean="0"/>
              <a:t>Pátá úroveň</a:t>
            </a:r>
            <a:endParaRPr lang="en-US" dirty="0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>
              <a:defRPr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algn="r"/>
            <a:fld id="{D80A4771-C6EF-4B99-81F4-D30BE4E017A0}" type="datetimeFigureOut">
              <a:rPr lang="en-US" smtClean="0"/>
              <a:pPr algn="r"/>
              <a:t>10/25/2014</a:t>
            </a:fld>
            <a:endParaRPr lang="en-US" sz="1200" dirty="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>
              <a:defRPr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algn="ctr"/>
            <a:fld id="{990B41CA-569D-40E7-8E58-026C0338B2C8}" type="slidenum">
              <a:rPr lang="en-US" smtClean="0"/>
              <a:pPr algn="ctr"/>
              <a:t>‹#›</a:t>
            </a:fld>
            <a:endParaRPr lang="en-US" sz="1200" dirty="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ts val="3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ts val="3000"/>
        </a:lnSpc>
        <a:spcBef>
          <a:spcPts val="550"/>
        </a:spcBef>
        <a:buClr>
          <a:schemeClr val="accent1"/>
        </a:buClr>
        <a:buFont typeface="Verdana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ts val="2800"/>
        </a:lnSpc>
        <a:spcBef>
          <a:spcPct val="20000"/>
        </a:spcBef>
        <a:buClr>
          <a:schemeClr val="accent2"/>
        </a:buClr>
        <a:buFont typeface="Wingdings 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spcBef>
          <a:spcPct val="20000"/>
        </a:spcBef>
        <a:buClr>
          <a:schemeClr val="accent5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spcBef>
          <a:spcPct val="20000"/>
        </a:spcBef>
        <a:buClr>
          <a:schemeClr val="accent6"/>
        </a:buClr>
        <a:buFont typeface="Wingdings 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640" y="1484784"/>
            <a:ext cx="7406640" cy="1040136"/>
          </a:xfrm>
        </p:spPr>
        <p:txBody>
          <a:bodyPr>
            <a:normAutofit/>
          </a:bodyPr>
          <a:lstStyle/>
          <a:p>
            <a:pPr algn="ctr"/>
            <a:r>
              <a:rPr lang="cs-CZ" sz="4800" dirty="0" smtClean="0"/>
              <a:t>Číselné soustavy</a:t>
            </a:r>
            <a:endParaRPr lang="cs-CZ" sz="4800" dirty="0"/>
          </a:p>
        </p:txBody>
      </p:sp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2591477"/>
              </p:ext>
            </p:extLst>
          </p:nvPr>
        </p:nvGraphicFramePr>
        <p:xfrm>
          <a:off x="1547664" y="2852936"/>
          <a:ext cx="6984776" cy="3708400"/>
        </p:xfrm>
        <a:graphic>
          <a:graphicData uri="http://schemas.openxmlformats.org/drawingml/2006/table">
            <a:tbl>
              <a:tblPr bandRow="1"/>
              <a:tblGrid>
                <a:gridCol w="1872208"/>
                <a:gridCol w="5112568"/>
              </a:tblGrid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Název školy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b="1" dirty="0" smtClean="0"/>
                        <a:t>Soukromé střední odborné učiliště</a:t>
                      </a:r>
                      <a:r>
                        <a:rPr lang="cs-CZ" sz="1600" b="1" baseline="0" dirty="0" smtClean="0"/>
                        <a:t> LIVA s.r.o.</a:t>
                      </a:r>
                      <a:endParaRPr lang="cs-CZ" sz="1600" b="1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Projekt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CZ.1.07/1.5.00/34.1035 Elektronické studijní zdroje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Název materiálu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VY_32_INOVACE_1318</a:t>
                      </a:r>
                      <a:r>
                        <a:rPr lang="cs-CZ" sz="1600" baseline="0" dirty="0" smtClean="0"/>
                        <a:t> Číselné soustavy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Tematická oblast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Základy ICT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1. ročník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Autor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Jan Hlavatý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Datum vzniku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8.6.2013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Anotace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Převody mezi</a:t>
                      </a:r>
                      <a:r>
                        <a:rPr lang="cs-CZ" sz="1600" baseline="0" dirty="0" smtClean="0"/>
                        <a:t> jednotlivými číselnými soustavami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Metodika</a:t>
                      </a:r>
                      <a:endParaRPr lang="cs-CZ" sz="1600" dirty="0"/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rtl="0" eaLnBrk="1" hangingPunct="1">
                        <a:defRPr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/>
                      <a:r>
                        <a:rPr lang="cs-CZ" sz="1600" dirty="0" smtClean="0"/>
                        <a:t>Prezentace prostřednictvím projektoru, samostudium</a:t>
                      </a:r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Publikované materiály, pokud není uvedeno jinak,  pochází ze zdrojů autora.</a:t>
                      </a:r>
                    </a:p>
                  </a:txBody>
                  <a:tcPr anchor="ctr">
                    <a:lnL w="12700" cmpd="sng">
                      <a:solidFill>
                        <a:srgbClr val="9BBB59"/>
                      </a:solidFill>
                    </a:lnL>
                    <a:lnR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9BBB59"/>
                      </a:solidFill>
                    </a:lnT>
                    <a:lnB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cs-CZ" sz="1600" dirty="0" smtClean="0"/>
                    </a:p>
                  </a:txBody>
                  <a:tcPr anchor="ctr">
                    <a:lnL w="12700" cap="flat" cmpd="sng" algn="ctr">
                      <a:solidFill>
                        <a:srgbClr val="9BBB5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9BBB59"/>
                      </a:solidFill>
                    </a:lnR>
                    <a:lnT w="12700" cmpd="sng">
                      <a:solidFill>
                        <a:srgbClr val="9BBB59"/>
                      </a:solidFill>
                    </a:lnT>
                    <a:lnB w="12700" cmpd="sng">
                      <a:solidFill>
                        <a:srgbClr val="9BBB5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pic>
        <p:nvPicPr>
          <p:cNvPr id="3" name="Obráze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32656"/>
            <a:ext cx="5760720" cy="12588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620688"/>
            <a:ext cx="7776864" cy="4464496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cs-CZ" sz="2400" i="1" dirty="0" smtClean="0"/>
              <a:t>Veškerá data jsou v počítači reprezentována pomocí nul </a:t>
            </a:r>
            <a:br>
              <a:rPr lang="cs-CZ" sz="2400" i="1" dirty="0" smtClean="0"/>
            </a:br>
            <a:r>
              <a:rPr lang="cs-CZ" sz="2400" i="1" dirty="0" smtClean="0"/>
              <a:t>a jedniček, tuto číselnou soustavu proto nazýváme jako dvojkovou neboli binární.</a:t>
            </a:r>
          </a:p>
          <a:p>
            <a:pPr>
              <a:buFont typeface="Arial" panose="020B0604020202020204" pitchFamily="34" charset="0"/>
              <a:buChar char="•"/>
            </a:pPr>
            <a:endParaRPr lang="cs-CZ" sz="2400" i="1" dirty="0"/>
          </a:p>
          <a:p>
            <a:pPr>
              <a:buFont typeface="Arial" panose="020B0604020202020204" pitchFamily="34" charset="0"/>
              <a:buChar char="•"/>
            </a:pPr>
            <a:r>
              <a:rPr lang="cs-CZ" sz="2400" i="1" dirty="0" smtClean="0"/>
              <a:t>V desítkové soustavě se zapisují čísla pomocí deseti číslic 0 – 9.</a:t>
            </a:r>
          </a:p>
          <a:p>
            <a:pPr>
              <a:buFont typeface="Arial" panose="020B0604020202020204" pitchFamily="34" charset="0"/>
              <a:buChar char="•"/>
            </a:pPr>
            <a:endParaRPr lang="cs-CZ" sz="2400" i="1" dirty="0"/>
          </a:p>
          <a:p>
            <a:pPr>
              <a:buFont typeface="Arial" panose="020B0604020202020204" pitchFamily="34" charset="0"/>
              <a:buChar char="•"/>
            </a:pPr>
            <a:r>
              <a:rPr lang="cs-CZ" sz="2400" i="1" dirty="0" smtClean="0"/>
              <a:t>V šestnáctkové soustavě pomocí číslic 0 – 9 a písmen A – F.</a:t>
            </a:r>
          </a:p>
          <a:p>
            <a:pPr marL="82296" indent="0">
              <a:buNone/>
            </a:pPr>
            <a:endParaRPr lang="cs-CZ" sz="2400" i="1" dirty="0"/>
          </a:p>
          <a:p>
            <a:pPr marL="82296" indent="0">
              <a:buNone/>
            </a:pPr>
            <a:r>
              <a:rPr lang="cs-CZ" sz="2400" i="1" dirty="0" smtClean="0"/>
              <a:t> </a:t>
            </a:r>
          </a:p>
          <a:p>
            <a:pPr marL="82296" indent="0">
              <a:buNone/>
            </a:pPr>
            <a:endParaRPr lang="cs-CZ" sz="2400" i="1" dirty="0"/>
          </a:p>
          <a:p>
            <a:pPr marL="82296" indent="0">
              <a:buNone/>
            </a:pPr>
            <a:endParaRPr lang="cs-CZ" sz="2400" i="1" dirty="0" smtClean="0"/>
          </a:p>
        </p:txBody>
      </p:sp>
      <p:pic>
        <p:nvPicPr>
          <p:cNvPr id="5" name="Picture 3" descr="C:\Users\Admin\AppData\Local\Microsoft\Windows\Temporary Internet Files\Content.IE5\PQY2Q9VQ\MM900254443[1]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690" y="4293096"/>
            <a:ext cx="1884621" cy="1868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427037" y="332656"/>
            <a:ext cx="62899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cs-CZ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Desítková soustava</a:t>
            </a:r>
            <a:endParaRPr lang="cs-CZ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1115616" y="2708920"/>
            <a:ext cx="77768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Např. číslo </a:t>
            </a:r>
            <a:r>
              <a:rPr lang="cs-CZ" sz="2400" dirty="0" smtClean="0">
                <a:solidFill>
                  <a:srgbClr val="FF0000"/>
                </a:solidFill>
              </a:rPr>
              <a:t>2346</a:t>
            </a:r>
            <a:r>
              <a:rPr lang="cs-CZ" sz="2400" dirty="0" smtClean="0"/>
              <a:t> zapíšeme v desítkové soustavě takto:</a:t>
            </a:r>
          </a:p>
          <a:p>
            <a:endParaRPr lang="cs-CZ" sz="2400" dirty="0"/>
          </a:p>
          <a:p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2346=2x1000+3x100+4x10+6x1=2x10</a:t>
            </a:r>
            <a:r>
              <a:rPr lang="cs-CZ" sz="24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+3x10</a:t>
            </a:r>
            <a:r>
              <a:rPr lang="cs-CZ" sz="24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+4x10</a:t>
            </a:r>
            <a:r>
              <a:rPr lang="cs-CZ" sz="24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+6x1</a:t>
            </a:r>
            <a:r>
              <a:rPr lang="cs-CZ" sz="24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1343804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530143" y="332656"/>
            <a:ext cx="60837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cs-CZ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Dvojková soustava</a:t>
            </a:r>
            <a:endParaRPr lang="cs-CZ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1115615" y="1628800"/>
            <a:ext cx="777686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Stejné číslo </a:t>
            </a:r>
            <a:r>
              <a:rPr lang="cs-CZ" sz="2400" dirty="0" smtClean="0">
                <a:solidFill>
                  <a:srgbClr val="FF0000"/>
                </a:solidFill>
              </a:rPr>
              <a:t>2346</a:t>
            </a:r>
            <a:r>
              <a:rPr lang="cs-CZ" sz="2400" dirty="0" smtClean="0"/>
              <a:t> zapíšeme v dvojkové soustavě takto:</a:t>
            </a:r>
          </a:p>
          <a:p>
            <a:endParaRPr lang="cs-CZ" sz="2400" dirty="0"/>
          </a:p>
          <a:p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2346=1x2048+0x1024+0x512+1x256+0x128+0x64+1x32+0x16+1x8+0x4+1x2+0x1=</a:t>
            </a:r>
            <a:r>
              <a:rPr lang="cs-C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x2</a:t>
            </a:r>
            <a:r>
              <a:rPr lang="cs-CZ" sz="24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cs-CZ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cs-CZ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x2</a:t>
            </a:r>
            <a:r>
              <a:rPr lang="cs-CZ" sz="2400" baseline="30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cs-CZ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cs-CZ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cs-CZ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x2</a:t>
            </a:r>
            <a:r>
              <a:rPr lang="cs-CZ" sz="2400" baseline="30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cs-CZ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cs-CZ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cs-CZ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x2</a:t>
            </a:r>
            <a:r>
              <a:rPr lang="cs-CZ" sz="2400" baseline="30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cs-CZ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cs-CZ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cs-CZ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x2</a:t>
            </a:r>
            <a:r>
              <a:rPr lang="cs-CZ" sz="2400" baseline="30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cs-CZ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cs-CZ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cs-CZ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x2</a:t>
            </a:r>
            <a:r>
              <a:rPr lang="cs-CZ" sz="2400" baseline="30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cs-CZ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cs-CZ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cs-CZ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x2</a:t>
            </a:r>
            <a:r>
              <a:rPr lang="cs-CZ" sz="2400" baseline="30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cs-CZ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cs-CZ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cs-CZ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x2</a:t>
            </a:r>
            <a:r>
              <a:rPr lang="cs-CZ" sz="2400" baseline="30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cs-CZ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cs-CZ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cs-CZ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x2</a:t>
            </a:r>
            <a:r>
              <a:rPr lang="cs-CZ" sz="2400" baseline="30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cs-CZ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cs-CZ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cs-CZ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x2</a:t>
            </a:r>
            <a:r>
              <a:rPr lang="cs-CZ" sz="2400" baseline="30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cs-CZ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cs-CZ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cs-CZ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x2</a:t>
            </a:r>
            <a:r>
              <a:rPr lang="cs-CZ" sz="2400" baseline="30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cs-CZ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cs-CZ" sz="24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cs-CZ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x2</a:t>
            </a:r>
            <a:r>
              <a:rPr lang="cs-CZ" sz="2400" baseline="30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  <a:p>
            <a:endParaRPr lang="cs-CZ" sz="2400" baseline="30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sz="2400" baseline="300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s-CZ" sz="2400" dirty="0" smtClean="0"/>
          </a:p>
          <a:p>
            <a:endParaRPr lang="cs-CZ" sz="2400" dirty="0"/>
          </a:p>
        </p:txBody>
      </p:sp>
      <p:sp>
        <p:nvSpPr>
          <p:cNvPr id="2" name="TextovéPole 1"/>
          <p:cNvSpPr txBox="1"/>
          <p:nvPr/>
        </p:nvSpPr>
        <p:spPr>
          <a:xfrm>
            <a:off x="6228184" y="3933056"/>
            <a:ext cx="1512168" cy="230832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r"/>
            <a:r>
              <a:rPr lang="cs-CZ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2346</a:t>
            </a:r>
          </a:p>
          <a:p>
            <a:pPr lvl="0" algn="r"/>
            <a:r>
              <a:rPr lang="cs-CZ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298</a:t>
            </a:r>
          </a:p>
          <a:p>
            <a:pPr lvl="0" algn="r"/>
            <a:r>
              <a:rPr lang="cs-CZ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</a:t>
            </a:r>
          </a:p>
          <a:p>
            <a:pPr lvl="0" algn="r"/>
            <a:r>
              <a:rPr lang="cs-CZ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  <a:p>
            <a:pPr lvl="0" algn="r"/>
            <a:r>
              <a:rPr lang="cs-CZ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lvl="0" algn="r"/>
            <a:r>
              <a:rPr lang="cs-CZ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cxnSp>
        <p:nvCxnSpPr>
          <p:cNvPr id="4" name="Přímá spojnice 3"/>
          <p:cNvCxnSpPr/>
          <p:nvPr/>
        </p:nvCxnSpPr>
        <p:spPr>
          <a:xfrm>
            <a:off x="7380312" y="5805264"/>
            <a:ext cx="36004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Zaoblený obdélník 6"/>
          <p:cNvSpPr/>
          <p:nvPr/>
        </p:nvSpPr>
        <p:spPr>
          <a:xfrm>
            <a:off x="1530143" y="4365104"/>
            <a:ext cx="2448272" cy="100811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2400" dirty="0" smtClean="0"/>
              <a:t>1000100101010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294941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1240508" y="332656"/>
            <a:ext cx="73639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cs-CZ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Šestnáctková</a:t>
            </a:r>
            <a:r>
              <a:rPr lang="cs-CZ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soustava</a:t>
            </a:r>
            <a:endParaRPr lang="cs-CZ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1115615" y="1628800"/>
            <a:ext cx="77768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400" dirty="0" smtClean="0"/>
              <a:t>A v 16 soustavě zapíšeme číslo </a:t>
            </a:r>
            <a:r>
              <a:rPr lang="cs-CZ" sz="2400" dirty="0" smtClean="0">
                <a:solidFill>
                  <a:srgbClr val="FF0000"/>
                </a:solidFill>
              </a:rPr>
              <a:t>2346</a:t>
            </a:r>
            <a:r>
              <a:rPr lang="cs-CZ" sz="2400" dirty="0" smtClean="0"/>
              <a:t> tímto způsobem:</a:t>
            </a:r>
          </a:p>
          <a:p>
            <a:endParaRPr lang="cs-CZ" sz="2400" dirty="0"/>
          </a:p>
          <a:p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2346=9x256+2x16+10x1=</a:t>
            </a:r>
            <a:r>
              <a:rPr lang="cs-C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x16</a:t>
            </a:r>
            <a:r>
              <a:rPr lang="cs-CZ" sz="24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cs-C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x16</a:t>
            </a:r>
            <a:r>
              <a:rPr lang="cs-CZ" sz="24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cs-CZ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cs-CZ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x16</a:t>
            </a:r>
            <a:r>
              <a:rPr lang="cs-CZ" sz="24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cs-CZ" sz="2400" baseline="30000" dirty="0"/>
          </a:p>
        </p:txBody>
      </p:sp>
      <p:sp>
        <p:nvSpPr>
          <p:cNvPr id="2" name="TextovéPole 1"/>
          <p:cNvSpPr txBox="1"/>
          <p:nvPr/>
        </p:nvSpPr>
        <p:spPr>
          <a:xfrm>
            <a:off x="6228184" y="3933056"/>
            <a:ext cx="1512168" cy="15696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r"/>
            <a:r>
              <a:rPr lang="cs-CZ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2346</a:t>
            </a:r>
          </a:p>
          <a:p>
            <a:pPr lvl="0" algn="r"/>
            <a:r>
              <a:rPr lang="cs-CZ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42</a:t>
            </a:r>
            <a:endParaRPr lang="cs-CZ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/>
            <a:r>
              <a:rPr lang="cs-CZ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</a:p>
          <a:p>
            <a:pPr lvl="0" algn="r"/>
            <a:r>
              <a:rPr lang="cs-CZ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cxnSp>
        <p:nvCxnSpPr>
          <p:cNvPr id="4" name="Přímá spojnice 3"/>
          <p:cNvCxnSpPr/>
          <p:nvPr/>
        </p:nvCxnSpPr>
        <p:spPr>
          <a:xfrm>
            <a:off x="7308304" y="5085184"/>
            <a:ext cx="36004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Zaoblený obdélník 6"/>
          <p:cNvSpPr/>
          <p:nvPr/>
        </p:nvSpPr>
        <p:spPr>
          <a:xfrm>
            <a:off x="1530143" y="4365104"/>
            <a:ext cx="2448272" cy="100811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cs-CZ" sz="3200" dirty="0" smtClean="0"/>
              <a:t>92a</a:t>
            </a:r>
            <a:endParaRPr lang="cs-CZ" sz="3200" dirty="0"/>
          </a:p>
        </p:txBody>
      </p:sp>
    </p:spTree>
    <p:extLst>
      <p:ext uri="{BB962C8B-B14F-4D97-AF65-F5344CB8AC3E}">
        <p14:creationId xmlns:p14="http://schemas.microsoft.com/office/powerpoint/2010/main" val="201845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Šipka dolů 1"/>
          <p:cNvSpPr/>
          <p:nvPr/>
        </p:nvSpPr>
        <p:spPr>
          <a:xfrm>
            <a:off x="3995936" y="692696"/>
            <a:ext cx="1512168" cy="1944216"/>
          </a:xfrm>
          <a:prstGeom prst="down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TextovéPole 2"/>
          <p:cNvSpPr txBox="1"/>
          <p:nvPr/>
        </p:nvSpPr>
        <p:spPr>
          <a:xfrm>
            <a:off x="1832963" y="3053525"/>
            <a:ext cx="6120680" cy="101566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sz="2000" dirty="0" smtClean="0"/>
              <a:t>Při převodu z desítkové do binární soustavy jednoduše dělíme číslo 2 a zapíšeme zbytek. Stejně postupujeme i při převodu do soustavy šestnáctkové, pouze dělíme 16.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32841854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2216511"/>
              </p:ext>
            </p:extLst>
          </p:nvPr>
        </p:nvGraphicFramePr>
        <p:xfrm>
          <a:off x="1259632" y="2039247"/>
          <a:ext cx="7560840" cy="80288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r>
                        <a:rPr lang="cs-CZ" baseline="0" dirty="0" smtClean="0"/>
                        <a:t>ZDROJE</a:t>
                      </a:r>
                      <a:endParaRPr lang="cs-CZ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cs-CZ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Obrázky webu Office.com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ulk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3334295"/>
              </p:ext>
            </p:extLst>
          </p:nvPr>
        </p:nvGraphicFramePr>
        <p:xfrm>
          <a:off x="1259632" y="455071"/>
          <a:ext cx="7560840" cy="802889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7560840"/>
              </a:tblGrid>
              <a:tr h="432049">
                <a:tc>
                  <a:txBody>
                    <a:bodyPr/>
                    <a:lstStyle/>
                    <a:p>
                      <a:r>
                        <a:rPr lang="cs-CZ" baseline="0" dirty="0" smtClean="0"/>
                        <a:t>DALŠÍ INFORMACE</a:t>
                      </a:r>
                      <a:endParaRPr lang="cs-CZ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/>
                        <a:t>http://mikrokontrolery-pic.cz/zaciname/cislicova-technika/ciselne-soustavy/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365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ainingPresentation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51000" t="-20000" r="2000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B80878F-5308-4F84-9C07-20F7937C45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TrainingPresentation</Template>
  <TotalTime>0</TotalTime>
  <Words>158</Words>
  <Application>Microsoft Office PowerPoint</Application>
  <PresentationFormat>Předvádění na obrazovce (4:3)</PresentationFormat>
  <Paragraphs>61</Paragraphs>
  <Slides>7</Slides>
  <Notes>2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TrainingPresentation</vt:lpstr>
      <vt:lpstr>Číselné soustavy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2012-10-31T21:16:14Z</dcterms:created>
  <dcterms:modified xsi:type="dcterms:W3CDTF">2014-10-25T06:32:49Z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TC100822959990</vt:lpwstr>
  </property>
</Properties>
</file>