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8972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3532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8658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9077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6347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2144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7663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9808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6361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972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8366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56643-7931-43A1-BC5C-21AF2085E0DE}" type="datetimeFigureOut">
              <a:rPr lang="cs-CZ" smtClean="0"/>
              <a:t>11.10.2014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22E22-C621-4F32-B8E4-91B39484603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9301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237350"/>
              </p:ext>
            </p:extLst>
          </p:nvPr>
        </p:nvGraphicFramePr>
        <p:xfrm>
          <a:off x="1216976" y="2204864"/>
          <a:ext cx="6724428" cy="4033493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590725"/>
                <a:gridCol w="5133703"/>
              </a:tblGrid>
              <a:tr h="329376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VY_42_INOVACE_0309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Permutace 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5.9.2013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568923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pojmů: Permutace, permutace bez opakování, permutace s opakováním, řešení jednoduchých úloh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431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18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PERMUTACE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4077072"/>
            <a:ext cx="6400800" cy="622920"/>
          </a:xfrm>
          <a:ln>
            <a:solidFill>
              <a:schemeClr val="accent5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326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83568" y="116632"/>
            <a:ext cx="8229600" cy="1143000"/>
          </a:xfrm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P</a:t>
            </a:r>
            <a:r>
              <a:rPr lang="cs-CZ" smtClean="0"/>
              <a:t>ermutace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1"/>
          </p:nvPr>
        </p:nvSpPr>
        <p:spPr>
          <a:xfrm>
            <a:off x="251520" y="1412776"/>
            <a:ext cx="4040188" cy="639762"/>
          </a:xfrm>
          <a:ln>
            <a:solidFill>
              <a:schemeClr val="accent5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cs-CZ" dirty="0" smtClean="0"/>
              <a:t>Permutace bez opakování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symbol pro obsah 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23528" y="2132856"/>
                <a:ext cx="4104456" cy="4608512"/>
              </a:xfr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lnSpcReduction="10000"/>
              </a:bodyPr>
              <a:lstStyle/>
              <a:p>
                <a:r>
                  <a:rPr lang="cs-CZ" dirty="0" smtClean="0"/>
                  <a:t>V podstatě variace bez opakování, kde je shodný počet prvků množiny a počet prvků v uspořádané k-</a:t>
                </a:r>
                <a:r>
                  <a:rPr lang="cs-CZ" dirty="0" err="1" smtClean="0"/>
                  <a:t>tici</a:t>
                </a:r>
                <a:endParaRPr lang="cs-CZ" dirty="0" smtClean="0"/>
              </a:p>
              <a:p>
                <a:pPr marL="0" indent="0" algn="ctr">
                  <a:buNone/>
                </a:pPr>
                <a:r>
                  <a:rPr lang="cs-CZ" dirty="0" smtClean="0"/>
                  <a:t>n=k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cs-CZ" dirty="0" smtClean="0"/>
                  <a:t>(n) = P(n)</a:t>
                </a:r>
              </a:p>
              <a:p>
                <a:pPr marL="0" indent="0">
                  <a:buNone/>
                </a:pPr>
                <a:r>
                  <a:rPr lang="cs-CZ" dirty="0" smtClean="0"/>
                  <a:t>Odvození vzorce: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 smtClean="0"/>
                  <a:t>(n)=n.(n-1).(n-2)…(n-k+1)</a:t>
                </a:r>
                <a:r>
                  <a:rPr lang="cs-CZ" dirty="0" smtClean="0">
                    <a:latin typeface="Calibri"/>
                  </a:rPr>
                  <a:t>→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cs-CZ" dirty="0" smtClean="0"/>
                  <a:t>(n)=n.(n-1).(n-2)…(n-n+1)→</a:t>
                </a:r>
              </a:p>
              <a:p>
                <a:pPr marL="0" indent="0">
                  <a:buNone/>
                </a:pPr>
                <a:r>
                  <a:rPr lang="cs-CZ" dirty="0" smtClean="0"/>
                  <a:t>=n.(n-1).(n-2)…(</a:t>
                </a:r>
                <a:r>
                  <a:rPr lang="cs-CZ" dirty="0"/>
                  <a:t>1</a:t>
                </a:r>
                <a:r>
                  <a:rPr lang="cs-CZ" dirty="0" smtClean="0"/>
                  <a:t>)</a:t>
                </a:r>
              </a:p>
              <a:p>
                <a:pPr marL="0" indent="0">
                  <a:buNone/>
                </a:pPr>
                <a:r>
                  <a:rPr lang="cs-CZ" dirty="0"/>
                  <a:t> </a:t>
                </a:r>
                <a:r>
                  <a:rPr lang="cs-CZ" dirty="0" smtClean="0"/>
                  <a:t>                 →</a:t>
                </a:r>
                <a:r>
                  <a:rPr lang="cs-CZ" b="1" dirty="0" smtClean="0"/>
                  <a:t>P(n)=n!</a:t>
                </a:r>
                <a:endParaRPr lang="cs-CZ" b="1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5" name="Zástupný symbol pro obsah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23528" y="2132856"/>
                <a:ext cx="4104456" cy="4608512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Zástupný symbol pro text 7"/>
          <p:cNvSpPr>
            <a:spLocks noGrp="1"/>
          </p:cNvSpPr>
          <p:nvPr>
            <p:ph type="body" sz="quarter" idx="3"/>
          </p:nvPr>
        </p:nvSpPr>
        <p:spPr>
          <a:xfrm>
            <a:off x="4932040" y="1772816"/>
            <a:ext cx="4041775" cy="639762"/>
          </a:xfrm>
          <a:ln>
            <a:solidFill>
              <a:schemeClr val="accent5">
                <a:lumMod val="75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cs-CZ" dirty="0" smtClean="0"/>
              <a:t>Permutace s opakováním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ástupný symbol pro obsah 8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932040" y="2636912"/>
                <a:ext cx="4041775" cy="3951288"/>
              </a:xfr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fontScale="92500" lnSpcReduction="10000"/>
              </a:bodyPr>
              <a:lstStyle/>
              <a:p>
                <a:r>
                  <a:rPr lang="cs-CZ" dirty="0" smtClean="0"/>
                  <a:t>V podstatě variace s opakováním</a:t>
                </a:r>
              </a:p>
              <a:p>
                <a:pPr marL="0" indent="0">
                  <a:buNone/>
                </a:pPr>
                <a:r>
                  <a:rPr lang="cs-CZ" dirty="0" smtClean="0"/>
                  <a:t>   Mezi</a:t>
                </a:r>
                <a:r>
                  <a:rPr lang="cs-CZ" b="1" i="1" dirty="0" smtClean="0"/>
                  <a:t> n </a:t>
                </a:r>
                <a:r>
                  <a:rPr lang="cs-CZ" dirty="0" smtClean="0"/>
                  <a:t>prvky je </a:t>
                </a:r>
                <a:r>
                  <a:rPr lang="cs-CZ" b="1" i="1" dirty="0" smtClean="0"/>
                  <a:t>r</a:t>
                </a:r>
                <a:r>
                  <a:rPr lang="cs-CZ" dirty="0" smtClean="0"/>
                  <a:t> prvků sobě rovných</a:t>
                </a:r>
              </a:p>
              <a:p>
                <a:pPr marL="0" indent="0">
                  <a:buNone/>
                </a:pPr>
                <a:r>
                  <a:rPr lang="cs-CZ" dirty="0" smtClean="0"/>
                  <a:t>Vzorec: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</a:rPr>
                          <m:t>𝑷</m:t>
                        </m:r>
                        <m:r>
                          <a:rPr lang="cs-CZ" b="1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</a:rPr>
                          <m:t>𝒓</m:t>
                        </m:r>
                      </m:sub>
                    </m:sSub>
                  </m:oMath>
                </a14:m>
                <a:r>
                  <a:rPr lang="cs-CZ" b="1" dirty="0" smtClean="0"/>
                  <a:t>(n)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𝒏</m:t>
                        </m:r>
                        <m:r>
                          <a:rPr lang="cs-CZ" b="1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𝒓</m:t>
                        </m:r>
                        <m:r>
                          <a:rPr lang="cs-CZ" b="1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   Mezi</a:t>
                </a:r>
                <a:r>
                  <a:rPr lang="cs-CZ" b="1" i="1" dirty="0" smtClean="0"/>
                  <a:t> n </a:t>
                </a:r>
                <a:r>
                  <a:rPr lang="cs-CZ" dirty="0" smtClean="0"/>
                  <a:t>prvky je se např. jeden opakuje</a:t>
                </a:r>
                <a:r>
                  <a:rPr lang="cs-CZ" b="1" i="1" dirty="0" smtClean="0"/>
                  <a:t> r </a:t>
                </a:r>
                <a:r>
                  <a:rPr lang="cs-CZ" dirty="0" smtClean="0"/>
                  <a:t>krát, druhý</a:t>
                </a:r>
                <a:r>
                  <a:rPr lang="cs-CZ" b="1" i="1" dirty="0" smtClean="0"/>
                  <a:t> s </a:t>
                </a:r>
                <a:r>
                  <a:rPr lang="cs-CZ" dirty="0" smtClean="0"/>
                  <a:t>krát třetí </a:t>
                </a:r>
              </a:p>
              <a:p>
                <a:pPr marL="0" indent="0">
                  <a:buNone/>
                </a:pPr>
                <a:r>
                  <a:rPr lang="cs-CZ" b="1" i="1" dirty="0" smtClean="0"/>
                  <a:t>t</a:t>
                </a:r>
                <a:r>
                  <a:rPr lang="cs-CZ" dirty="0" smtClean="0"/>
                  <a:t> krát</a:t>
                </a:r>
              </a:p>
              <a:p>
                <a:pPr marL="0" indent="0" algn="ctr">
                  <a:buNone/>
                </a:pPr>
                <a:r>
                  <a:rPr lang="cs-CZ" b="1" dirty="0" smtClean="0"/>
                  <a:t>P´(r, s, t)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1" i="1" smtClean="0">
                            <a:latin typeface="Cambria Math"/>
                          </a:rPr>
                          <m:t>𝒏</m:t>
                        </m:r>
                        <m:r>
                          <a:rPr lang="cs-CZ" b="1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1" i="1" smtClean="0">
                            <a:latin typeface="Cambria Math"/>
                          </a:rPr>
                          <m:t>𝒓</m:t>
                        </m:r>
                        <m:r>
                          <a:rPr lang="cs-CZ" b="1" i="1" smtClean="0">
                            <a:latin typeface="Cambria Math"/>
                          </a:rPr>
                          <m:t>!.</m:t>
                        </m:r>
                        <m:r>
                          <a:rPr lang="cs-CZ" b="1" i="1" smtClean="0">
                            <a:latin typeface="Cambria Math"/>
                          </a:rPr>
                          <m:t>𝒔</m:t>
                        </m:r>
                        <m:r>
                          <a:rPr lang="cs-CZ" b="1" i="1" smtClean="0">
                            <a:latin typeface="Cambria Math"/>
                          </a:rPr>
                          <m:t>!.</m:t>
                        </m:r>
                        <m:r>
                          <a:rPr lang="cs-CZ" b="1" i="1" smtClean="0">
                            <a:latin typeface="Cambria Math"/>
                          </a:rPr>
                          <m:t>𝒕</m:t>
                        </m:r>
                        <m:r>
                          <a:rPr lang="cs-CZ" b="1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b="1" dirty="0" smtClean="0"/>
              </a:p>
              <a:p>
                <a:pPr marL="0" indent="0">
                  <a:buNone/>
                </a:pPr>
                <a:endParaRPr lang="cs-CZ" b="1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9" name="Zástupný symbol pro obsah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932040" y="2636912"/>
                <a:ext cx="4041775" cy="3951288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349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 animBg="1"/>
      <p:bldP spid="5" grpId="0" build="p" animBg="1"/>
      <p:bldP spid="8" grpId="0" build="p" animBg="1"/>
      <p:bldP spid="9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Permutace bez opakování </a:t>
            </a:r>
            <a:br>
              <a:rPr lang="cs-CZ" dirty="0" smtClean="0"/>
            </a:br>
            <a:r>
              <a:rPr lang="cs-CZ" dirty="0" smtClean="0"/>
              <a:t> základní úlohy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dirty="0" smtClean="0"/>
              <a:t>Např.:</a:t>
            </a:r>
          </a:p>
          <a:p>
            <a:pPr marL="0" indent="0">
              <a:buNone/>
            </a:pPr>
            <a:r>
              <a:rPr lang="cs-CZ" b="1" dirty="0" smtClean="0"/>
              <a:t>Je dána množina prvků {k; l; m}</a:t>
            </a:r>
          </a:p>
          <a:p>
            <a:pPr marL="0" indent="0">
              <a:buNone/>
            </a:pPr>
            <a:r>
              <a:rPr lang="cs-CZ" b="1" dirty="0" smtClean="0"/>
              <a:t>Kolik existuje různých tříprvkových uspořádaných trojic, ve kterých se vyskytuje každé písmeno právě jednou?</a:t>
            </a:r>
          </a:p>
          <a:p>
            <a:pPr marL="0" indent="0">
              <a:buNone/>
            </a:pPr>
            <a:r>
              <a:rPr lang="cs-CZ" dirty="0" smtClean="0"/>
              <a:t>Výpisem:</a:t>
            </a:r>
          </a:p>
          <a:p>
            <a:pPr marL="0" indent="0">
              <a:buNone/>
            </a:pPr>
            <a:r>
              <a:rPr lang="cs-CZ" dirty="0" smtClean="0"/>
              <a:t>[k; l; m]; [k; m; </a:t>
            </a:r>
            <a:r>
              <a:rPr lang="cs-CZ" dirty="0"/>
              <a:t>l</a:t>
            </a:r>
            <a:r>
              <a:rPr lang="cs-CZ" dirty="0" smtClean="0"/>
              <a:t>]; [l; </a:t>
            </a:r>
            <a:r>
              <a:rPr lang="cs-CZ" dirty="0"/>
              <a:t>k</a:t>
            </a:r>
            <a:r>
              <a:rPr lang="cs-CZ" dirty="0" smtClean="0"/>
              <a:t>; m];</a:t>
            </a:r>
          </a:p>
          <a:p>
            <a:pPr marL="0" indent="0">
              <a:buNone/>
            </a:pPr>
            <a:r>
              <a:rPr lang="cs-CZ" dirty="0" smtClean="0"/>
              <a:t> [l; </a:t>
            </a:r>
            <a:r>
              <a:rPr lang="cs-CZ" dirty="0"/>
              <a:t>m</a:t>
            </a:r>
            <a:r>
              <a:rPr lang="cs-CZ" dirty="0" smtClean="0"/>
              <a:t>; </a:t>
            </a:r>
            <a:r>
              <a:rPr lang="cs-CZ" dirty="0"/>
              <a:t>k</a:t>
            </a:r>
            <a:r>
              <a:rPr lang="cs-CZ" dirty="0" smtClean="0"/>
              <a:t>]; [m; l; </a:t>
            </a:r>
            <a:r>
              <a:rPr lang="cs-CZ" dirty="0"/>
              <a:t>k</a:t>
            </a:r>
            <a:r>
              <a:rPr lang="cs-CZ" dirty="0" smtClean="0"/>
              <a:t>]; [m; k; l]</a:t>
            </a:r>
          </a:p>
          <a:p>
            <a:pPr marL="0" indent="0">
              <a:buNone/>
            </a:pPr>
            <a:r>
              <a:rPr lang="cs-CZ" dirty="0" smtClean="0"/>
              <a:t>Vzorcem:</a:t>
            </a:r>
          </a:p>
          <a:p>
            <a:pPr marL="0" indent="0">
              <a:buNone/>
            </a:pPr>
            <a:r>
              <a:rPr lang="cs-CZ" dirty="0" smtClean="0"/>
              <a:t>P(3) = 3.2.1 = 6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Existuje šest různých trojic požadovaných vlastností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Máme pět písniček. Kolik existuje možností jejich přehrávek?</a:t>
            </a:r>
          </a:p>
          <a:p>
            <a:pPr marL="0" indent="0">
              <a:buNone/>
            </a:pPr>
            <a:r>
              <a:rPr lang="cs-CZ" dirty="0" smtClean="0"/>
              <a:t>n= 5</a:t>
            </a:r>
          </a:p>
          <a:p>
            <a:pPr marL="0" indent="0">
              <a:buNone/>
            </a:pPr>
            <a:r>
              <a:rPr lang="cs-CZ" dirty="0" smtClean="0"/>
              <a:t>P(5) = 5.4.3.2.1= 120</a:t>
            </a:r>
          </a:p>
          <a:p>
            <a:pPr marL="0" indent="0">
              <a:buNone/>
            </a:pPr>
            <a:r>
              <a:rPr lang="cs-CZ" dirty="0" smtClean="0"/>
              <a:t>Existuje 120 různých přehrávek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 smtClean="0"/>
              <a:t>Máme písmena H, A, J, O</a:t>
            </a:r>
          </a:p>
          <a:p>
            <a:pPr marL="0" indent="0">
              <a:buNone/>
            </a:pPr>
            <a:r>
              <a:rPr lang="cs-CZ" b="1" dirty="0" smtClean="0"/>
              <a:t>Kolik existuje čtveřic, v nichž se vyskytují pouze tato písmena? </a:t>
            </a:r>
            <a:endParaRPr lang="cs-CZ" b="1" dirty="0"/>
          </a:p>
          <a:p>
            <a:pPr marL="0" indent="0">
              <a:buNone/>
            </a:pPr>
            <a:r>
              <a:rPr lang="cs-CZ" dirty="0"/>
              <a:t>n</a:t>
            </a:r>
            <a:r>
              <a:rPr lang="cs-CZ" dirty="0" smtClean="0"/>
              <a:t> = 4</a:t>
            </a:r>
          </a:p>
          <a:p>
            <a:pPr marL="0" indent="0">
              <a:buNone/>
            </a:pPr>
            <a:r>
              <a:rPr lang="cs-CZ" dirty="0" smtClean="0"/>
              <a:t>P(4) = 4.3.2.1 = 24</a:t>
            </a:r>
          </a:p>
          <a:p>
            <a:pPr marL="0" indent="0">
              <a:buNone/>
            </a:pPr>
            <a:r>
              <a:rPr lang="cs-CZ" dirty="0" smtClean="0"/>
              <a:t>Existuje 24 různých slov(např. JAHO, HOJA, AOHJ, AHOJ, AJOH, AOJH, AHJO, AJHO, JAOH…)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10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Permutace bez opakování </a:t>
            </a:r>
            <a:br>
              <a:rPr lang="cs-CZ" dirty="0" smtClean="0"/>
            </a:br>
            <a:r>
              <a:rPr lang="cs-CZ" dirty="0" smtClean="0"/>
              <a:t> složitější úlohy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0784" cy="49971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Určete, kolika způsoby může nastoupit 5chlapců a 3 dívky tak, aby </a:t>
            </a:r>
          </a:p>
          <a:p>
            <a:pPr marL="0" indent="0">
              <a:buNone/>
            </a:pPr>
            <a:r>
              <a:rPr lang="cs-CZ" b="1" dirty="0" smtClean="0"/>
              <a:t>a)stály všechny děti v řadě</a:t>
            </a:r>
          </a:p>
          <a:p>
            <a:pPr marL="0" indent="0">
              <a:buNone/>
            </a:pPr>
            <a:r>
              <a:rPr lang="cs-CZ" b="1" dirty="0" smtClean="0"/>
              <a:t>b) nejprve stáli hoši a pak dívky</a:t>
            </a:r>
          </a:p>
          <a:p>
            <a:pPr marL="0" indent="0">
              <a:buNone/>
            </a:pPr>
            <a:r>
              <a:rPr lang="cs-CZ" b="1" dirty="0" smtClean="0"/>
              <a:t>c)mezi žádnými dvěma dívkami nebyl žádný chlapec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r>
              <a:rPr lang="cs-CZ" dirty="0" smtClean="0"/>
              <a:t>a)P(8)=8.7.6.5.4.3.2.1= 40 320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b)P(5).P(3)=5.4.3.2.1.3.2.1= 720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c)tedy 3dívky musí být vždy pohromadě </a:t>
            </a:r>
            <a:r>
              <a:rPr lang="cs-CZ" dirty="0" smtClean="0">
                <a:latin typeface="Calibri"/>
              </a:rPr>
              <a:t>→ bereme je jako jednici(mezi sebou se mohou 6x prohodit, tedy výsledek pak vynásobíme šesti)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Vytváříme tedy permutace ze šesti prvků(pět chlapců a zástupná trojice: P(6) = 6.5.4.3.2.1= 720</a:t>
            </a:r>
          </a:p>
          <a:p>
            <a:pPr marL="0" indent="0">
              <a:buNone/>
            </a:pPr>
            <a:r>
              <a:rPr lang="cs-CZ" dirty="0" smtClean="0">
                <a:latin typeface="Calibri"/>
              </a:rPr>
              <a:t>A výsledek x6 = 4 320</a:t>
            </a:r>
            <a:endParaRPr lang="cs-CZ" dirty="0" smtClean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b="1" dirty="0" smtClean="0"/>
              <a:t>Kolika způsoby lze do výlohy vystavit tři různé parfémy, dvě různé pasty a čtyři různé kartáče tak, aby</a:t>
            </a:r>
          </a:p>
          <a:p>
            <a:pPr marL="0" indent="0">
              <a:buNone/>
            </a:pPr>
            <a:r>
              <a:rPr lang="cs-CZ" b="1" dirty="0" smtClean="0"/>
              <a:t>a) byly seřazeny libovolně</a:t>
            </a:r>
          </a:p>
          <a:p>
            <a:pPr marL="0" indent="0">
              <a:buNone/>
            </a:pPr>
            <a:r>
              <a:rPr lang="cs-CZ" b="1" dirty="0" smtClean="0"/>
              <a:t>b) pasty musí být jen na konci řady</a:t>
            </a:r>
          </a:p>
          <a:p>
            <a:pPr marL="0" indent="0">
              <a:buNone/>
            </a:pPr>
            <a:r>
              <a:rPr lang="cs-CZ" b="1" dirty="0" smtClean="0"/>
              <a:t>c) kartáče musí být uprostřed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a) P(9) = 9.8.7.6.5.4.3.2.1= 362 800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b) P(3).P(4).P(2)+ P(4).P(3).P(2) =</a:t>
            </a:r>
          </a:p>
          <a:p>
            <a:pPr marL="0" indent="0">
              <a:buNone/>
            </a:pPr>
            <a:r>
              <a:rPr lang="cs-CZ" dirty="0" smtClean="0"/>
              <a:t>3.2.1.4.3.2.1.2.1+4.3.2.1.3.2.1.2.1= 288 + 288 = 576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 smtClean="0"/>
              <a:t>c) P(2).P(4).P(3) + P(3).P(4).P(2) =</a:t>
            </a:r>
          </a:p>
          <a:p>
            <a:pPr marL="0" indent="0">
              <a:buNone/>
            </a:pPr>
            <a:r>
              <a:rPr lang="cs-CZ" dirty="0" smtClean="0"/>
              <a:t>2.1.4.3.2.1.3.2.1 + 3.2.1.4:3.2.1.2.1=</a:t>
            </a:r>
          </a:p>
          <a:p>
            <a:pPr marL="0" indent="0">
              <a:buNone/>
            </a:pPr>
            <a:r>
              <a:rPr lang="cs-CZ" dirty="0" smtClean="0"/>
              <a:t>288 + 288 = 576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998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dirty="0" smtClean="0"/>
              <a:t>Permutace s opakováním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sz="half" idx="1"/>
              </p:nvPr>
            </p:nvSpPr>
            <p:spPr/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Kolik možných různých trojic lze sestavit z písmen ABC, kde se písmeno A vyskytuje právě dvakrát</a:t>
                </a:r>
              </a:p>
              <a:p>
                <a:pPr marL="0" indent="0">
                  <a:buNone/>
                </a:pPr>
                <a:endParaRPr lang="cs-CZ" b="1" dirty="0" smtClean="0"/>
              </a:p>
              <a:p>
                <a:pPr marL="0" indent="0">
                  <a:buNone/>
                </a:pPr>
                <a:r>
                  <a:rPr lang="cs-CZ" dirty="0" smtClean="0"/>
                  <a:t>Výpisem:</a:t>
                </a:r>
              </a:p>
              <a:p>
                <a:pPr marL="0" indent="0">
                  <a:buNone/>
                </a:pPr>
                <a:r>
                  <a:rPr lang="cs-CZ" dirty="0" smtClean="0"/>
                  <a:t>[A; A; B]; [A; A; C];</a:t>
                </a:r>
              </a:p>
              <a:p>
                <a:pPr marL="0" indent="0">
                  <a:buNone/>
                </a:pPr>
                <a:r>
                  <a:rPr lang="cs-CZ" dirty="0" smtClean="0"/>
                  <a:t>[A; B; A];</a:t>
                </a:r>
              </a:p>
              <a:p>
                <a:pPr marL="0" indent="0">
                  <a:buNone/>
                </a:pPr>
                <a:r>
                  <a:rPr lang="cs-CZ" dirty="0" smtClean="0"/>
                  <a:t>[A; C; </a:t>
                </a:r>
                <a:r>
                  <a:rPr lang="cs-CZ" dirty="0"/>
                  <a:t>A</a:t>
                </a:r>
                <a:r>
                  <a:rPr lang="cs-CZ" dirty="0" smtClean="0"/>
                  <a:t>];</a:t>
                </a:r>
              </a:p>
              <a:p>
                <a:pPr marL="0" indent="0">
                  <a:buNone/>
                </a:pPr>
                <a:r>
                  <a:rPr lang="cs-CZ" dirty="0" smtClean="0"/>
                  <a:t>[B; A; A]; [C; A; A]</a:t>
                </a:r>
              </a:p>
              <a:p>
                <a:pPr marL="0" indent="0">
                  <a:buNone/>
                </a:pPr>
                <a:r>
                  <a:rPr lang="cs-CZ" dirty="0" smtClean="0"/>
                  <a:t>Vzorcem.</a:t>
                </a:r>
              </a:p>
              <a:p>
                <a:pPr marL="0" indent="0">
                  <a:buNone/>
                </a:pPr>
                <a:r>
                  <a:rPr lang="cs-CZ" dirty="0" smtClean="0"/>
                  <a:t>Rozdělíme na dva případy, kdy tvoříme trojice z AAB a trojice z AAC</a:t>
                </a:r>
              </a:p>
              <a:p>
                <a:pPr marL="0" indent="0">
                  <a:buNone/>
                </a:pPr>
                <a:r>
                  <a:rPr lang="cs-CZ" dirty="0" smtClean="0"/>
                  <a:t>P´(2, 1) + P´(2, 1)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2!.1!</m:t>
                        </m:r>
                      </m:den>
                    </m:f>
                  </m:oMath>
                </a14:m>
                <a:r>
                  <a:rPr lang="cs-CZ" dirty="0" smtClean="0"/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3!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2!.1!</m:t>
                        </m:r>
                      </m:den>
                    </m:f>
                  </m:oMath>
                </a14:m>
                <a:r>
                  <a:rPr lang="cs-CZ" dirty="0" smtClean="0"/>
                  <a:t> = 6</a:t>
                </a:r>
              </a:p>
              <a:p>
                <a:pPr marL="0" indent="0">
                  <a:buNone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ástupný symbol pro obsah 3"/>
              <p:cNvSpPr>
                <a:spLocks noGrp="1"/>
              </p:cNvSpPr>
              <p:nvPr>
                <p:ph sz="half" idx="2"/>
              </p:nvPr>
            </p:nvSpPr>
            <p:spPr/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:r>
                  <a:rPr lang="cs-CZ" b="1" dirty="0" smtClean="0"/>
                  <a:t>Kolik možných pěticiferných čísel je možné sestavit z číslic 234, kde se a) číslice 4 vyskytuje třikrát</a:t>
                </a:r>
              </a:p>
              <a:p>
                <a:pPr marL="0" indent="0">
                  <a:buNone/>
                </a:pPr>
                <a:r>
                  <a:rPr lang="cs-CZ" b="1" dirty="0" smtClean="0"/>
                  <a:t>b) číslice 3 a 4 se vyskytují dvakrát</a:t>
                </a:r>
              </a:p>
              <a:p>
                <a:pPr marL="0" indent="0">
                  <a:buNone/>
                </a:pPr>
                <a:endParaRPr lang="cs-CZ" b="1" dirty="0"/>
              </a:p>
              <a:p>
                <a:pPr marL="0" indent="0">
                  <a:buNone/>
                </a:pPr>
                <a:r>
                  <a:rPr lang="cs-CZ" dirty="0" smtClean="0"/>
                  <a:t>a) P´(1; 1; 3)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1!.1!.3!</m:t>
                        </m:r>
                      </m:den>
                    </m:f>
                  </m:oMath>
                </a14:m>
                <a:r>
                  <a:rPr lang="cs-CZ" dirty="0" smtClean="0"/>
                  <a:t> = 20</a:t>
                </a:r>
              </a:p>
              <a:p>
                <a:pPr marL="0" indent="0">
                  <a:buNone/>
                </a:pPr>
                <a:r>
                  <a:rPr lang="cs-CZ" dirty="0" smtClean="0"/>
                  <a:t>(např. 44423; 44234; 43244; 43424; 23444; 32444; 44432; 44324; 42434; 42344;…)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r>
                  <a:rPr lang="cs-CZ" dirty="0" smtClean="0"/>
                  <a:t>b) P´(1; 2; 2)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5!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1!.2!.2!</m:t>
                        </m:r>
                      </m:den>
                    </m:f>
                  </m:oMath>
                </a14:m>
                <a:r>
                  <a:rPr lang="cs-CZ" dirty="0" smtClean="0"/>
                  <a:t>  = 30</a:t>
                </a:r>
              </a:p>
              <a:p>
                <a:pPr marL="0" indent="0">
                  <a:buNone/>
                </a:pPr>
                <a:r>
                  <a:rPr lang="cs-CZ" dirty="0"/>
                  <a:t>(</a:t>
                </a:r>
                <a:r>
                  <a:rPr lang="cs-CZ" dirty="0" smtClean="0"/>
                  <a:t>např.: 33244; 44233; 42433; 44323; 43324; 42334;…)</a:t>
                </a:r>
                <a:endParaRPr lang="cs-CZ" dirty="0"/>
              </a:p>
            </p:txBody>
          </p:sp>
        </mc:Choice>
        <mc:Fallback xmlns="">
          <p:sp>
            <p:nvSpPr>
              <p:cNvPr id="4" name="Zástupný symbol pro obsah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870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799</Words>
  <Application>Microsoft Office PowerPoint</Application>
  <PresentationFormat>Předvádění na obrazovce (4:3)</PresentationFormat>
  <Paragraphs>106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Motiv systému Office</vt:lpstr>
      <vt:lpstr>Prezentace aplikace PowerPoint</vt:lpstr>
      <vt:lpstr>PERMUTACE</vt:lpstr>
      <vt:lpstr>Permutace</vt:lpstr>
      <vt:lpstr>Permutace bez opakování   základní úlohy</vt:lpstr>
      <vt:lpstr>Permutace bez opakování   složitější úlohy</vt:lpstr>
      <vt:lpstr>Permutace s opakováním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21</cp:revision>
  <dcterms:created xsi:type="dcterms:W3CDTF">2014-04-26T19:35:35Z</dcterms:created>
  <dcterms:modified xsi:type="dcterms:W3CDTF">2014-10-10T23:18:24Z</dcterms:modified>
</cp:coreProperties>
</file>