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5069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6634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7876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7493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7571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7513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5372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9802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2481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062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2853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ED008-8C46-42F8-AF4B-BC1B8F9B7460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DD8BC-32BD-4EAA-8407-0A90A78B04E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6694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810761"/>
              </p:ext>
            </p:extLst>
          </p:nvPr>
        </p:nvGraphicFramePr>
        <p:xfrm>
          <a:off x="1216976" y="2348880"/>
          <a:ext cx="6724428" cy="379985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3293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31247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322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Pravděpodobnost-úvod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smtClean="0"/>
                        <a:t>27.12.2013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Vysvětlení základních pojmů pravděpodobnosti, řešení jednoduchých úloh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121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Pravděpodobnost - úvod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2292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Kombinatorika a pravděpodobnost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Základní pojmy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cs-CZ" b="1" u="sng" dirty="0" smtClean="0"/>
              <a:t>Pravděpodobnost</a:t>
            </a:r>
            <a:r>
              <a:rPr lang="cs-CZ" dirty="0" smtClean="0"/>
              <a:t> – zabývá se studiem a formulacemi zákonitostí</a:t>
            </a:r>
          </a:p>
          <a:p>
            <a:pPr marL="0" indent="0">
              <a:buNone/>
            </a:pPr>
            <a:r>
              <a:rPr lang="cs-CZ" b="1" u="sng" dirty="0" smtClean="0"/>
              <a:t>Náhodný pokus </a:t>
            </a:r>
            <a:r>
              <a:rPr lang="cs-CZ" dirty="0" smtClean="0"/>
              <a:t>– každá opakovatelná činnost, prováděná za téměř shodných podmínek, kdy výsledek je nejistý, závisí na náhodě</a:t>
            </a:r>
          </a:p>
          <a:p>
            <a:pPr marL="0" indent="0">
              <a:buNone/>
            </a:pPr>
            <a:r>
              <a:rPr lang="cs-CZ" b="1" u="sng" dirty="0" smtClean="0"/>
              <a:t>Náhodné jevy </a:t>
            </a:r>
            <a:r>
              <a:rPr lang="cs-CZ" dirty="0" smtClean="0"/>
              <a:t>– tvrzení o výsledku náhodného pokusu, o kterém lze rozhodnout o pravdivosti(po provedení pokusu)</a:t>
            </a:r>
          </a:p>
          <a:p>
            <a:pPr marL="0" indent="0">
              <a:buNone/>
            </a:pPr>
            <a:r>
              <a:rPr lang="cs-CZ" b="1" u="sng" dirty="0" smtClean="0"/>
              <a:t>Elementární jev- </a:t>
            </a:r>
            <a:r>
              <a:rPr lang="cs-CZ" dirty="0" smtClean="0"/>
              <a:t>výsledek pokusu, který už nejde dále rozložit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losování, hody mincí, kostkou, rozdávání karet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vylosování čísla , padne orel, padne liché číslo, rozdáme čtyři červené</a:t>
            </a:r>
          </a:p>
          <a:p>
            <a:endParaRPr lang="cs-CZ" dirty="0"/>
          </a:p>
          <a:p>
            <a:r>
              <a:rPr lang="cs-CZ" dirty="0" smtClean="0"/>
              <a:t>-vylosujeme číslo 11, na kostce padlo číslo tři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4702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  <p:bldP spid="5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251520" y="908720"/>
                <a:ext cx="4100264" cy="5472608"/>
              </a:xfrm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b="1" u="sng" dirty="0" smtClean="0"/>
                  <a:t>Nemožný </a:t>
                </a:r>
                <a:r>
                  <a:rPr lang="cs-CZ" dirty="0" smtClean="0"/>
                  <a:t>jev-jev, který nikdy nemůže nastat( na kostce padne číslo 11)</a:t>
                </a:r>
              </a:p>
              <a:p>
                <a:pPr marL="0" indent="0">
                  <a:buNone/>
                </a:pPr>
                <a:endParaRPr lang="cs-CZ" b="1" u="sng" dirty="0" smtClean="0"/>
              </a:p>
              <a:p>
                <a:pPr marL="0" indent="0">
                  <a:buNone/>
                </a:pPr>
                <a:r>
                  <a:rPr lang="cs-CZ" b="1" u="sng" dirty="0" smtClean="0"/>
                  <a:t>Jistý jev-</a:t>
                </a:r>
                <a:r>
                  <a:rPr lang="cs-CZ" dirty="0" smtClean="0"/>
                  <a:t>množina všech možných výsledků, které mohou nastat(na minci padne buď panna nebo orel, na kostce padne 1, 2, 3, 4, 5nebo 6…)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b="1" u="sng" dirty="0" smtClean="0"/>
                  <a:t>Pravděpodobnost jevu A </a:t>
                </a:r>
              </a:p>
              <a:p>
                <a:pPr marL="0" indent="0">
                  <a:buNone/>
                </a:pPr>
                <a:r>
                  <a:rPr lang="cs-CZ" dirty="0" smtClean="0"/>
                  <a:t>P(A)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r>
                  <a:rPr lang="cs-CZ" dirty="0" smtClean="0"/>
                  <a:t>, kde m je počet výsledků, které mají za následek jev A, n je počet všech možných výsledků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b="1" u="sng" dirty="0" smtClean="0"/>
                  <a:t>Doplňkové jevy A, A´ </a:t>
                </a:r>
                <a:r>
                  <a:rPr lang="cs-CZ" dirty="0" smtClean="0"/>
                  <a:t>jsou navzájem neslučitelné jevy, které spolu tvoří všechny možnosti, které mohou při pokusu nastat. Např. A-na kostce padne liché číslo, A´ - na kostce padne sudé číslo. Součet pravděpodobností těchto jevů je 1</a:t>
                </a:r>
              </a:p>
              <a:p>
                <a:pPr marL="0" indent="0">
                  <a:buNone/>
                </a:pPr>
                <a:r>
                  <a:rPr lang="cs-CZ" dirty="0" smtClean="0"/>
                  <a:t>P(A) + P(A´) = 1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1520" y="908720"/>
                <a:ext cx="4100264" cy="5472608"/>
              </a:xfrm>
              <a:blipFill rotWithShape="1">
                <a:blip r:embed="rId2"/>
                <a:stretch>
                  <a:fillRect/>
                </a:stretch>
              </a:blip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16016" y="908720"/>
                <a:ext cx="4114800" cy="5433467"/>
              </a:xfrm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62500" lnSpcReduction="20000"/>
              </a:bodyPr>
              <a:lstStyle/>
              <a:p>
                <a:r>
                  <a:rPr lang="cs-CZ" dirty="0" smtClean="0"/>
                  <a:t>Pravděpodobnost jevu A je kladné číslo z intervalu ˂0; 1˃, které získáme podílem počtu výsledků požadovaného jevu A ku počtu všech možných výsledků pokusu</a:t>
                </a:r>
              </a:p>
              <a:p>
                <a:r>
                  <a:rPr lang="cs-CZ" dirty="0" smtClean="0"/>
                  <a:t>Pokus: hodíme kostkou, požadovaným jevem A je „padne číslo 3“. </a:t>
                </a:r>
              </a:p>
              <a:p>
                <a:r>
                  <a:rPr lang="cs-CZ" dirty="0" smtClean="0"/>
                  <a:t>Pak pravděpodobnost jevu „padne číslo 3“ je 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den>
                    </m:f>
                    <m:r>
                      <a:rPr lang="cs-CZ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cs-CZ" dirty="0" smtClean="0"/>
              </a:p>
              <a:p>
                <a:r>
                  <a:rPr lang="cs-CZ" dirty="0" smtClean="0"/>
                  <a:t>Protože trojka je jediná na kostce m=1, na kostce je 6 možných výsledků</a:t>
                </a:r>
              </a:p>
              <a:p>
                <a:r>
                  <a:rPr lang="cs-CZ" dirty="0" smtClean="0"/>
                  <a:t>Při pokusech této hodnoty dosáhneme, pokud provedeme dostatečný počet pokusů(tedy při 900hodech by padla trojka přibližně 150krát) = statistická definice pravděpodobnosti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16016" y="908720"/>
                <a:ext cx="4114800" cy="5433467"/>
              </a:xfrm>
              <a:blipFill rotWithShape="1">
                <a:blip r:embed="rId3"/>
                <a:stretch>
                  <a:fillRect/>
                </a:stretch>
              </a:blip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850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Řešené úlohy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cs-CZ" dirty="0" smtClean="0"/>
              <a:t>Vypočtěte pravděpodobnost, že při hodu kostkou padne</a:t>
            </a:r>
          </a:p>
          <a:p>
            <a:r>
              <a:rPr lang="cs-CZ" dirty="0" smtClean="0"/>
              <a:t> a) číslo šest</a:t>
            </a:r>
          </a:p>
          <a:p>
            <a:r>
              <a:rPr lang="cs-CZ" dirty="0" smtClean="0"/>
              <a:t>b)číslo větší než čtyři</a:t>
            </a:r>
          </a:p>
          <a:p>
            <a:r>
              <a:rPr lang="cs-CZ" dirty="0" smtClean="0"/>
              <a:t>c) číslo sudé</a:t>
            </a:r>
          </a:p>
          <a:p>
            <a:r>
              <a:rPr lang="cs-CZ" dirty="0" smtClean="0"/>
              <a:t>d) maximálně číslo čtyři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/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850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a) m=1, n=6</a:t>
                </a:r>
              </a:p>
              <a:p>
                <a:pPr marL="0" indent="0">
                  <a:buNone/>
                </a:pPr>
                <a:r>
                  <a:rPr lang="cs-CZ" dirty="0" smtClean="0"/>
                  <a:t>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b) m=2(je jím číslo pět nebo šest), </a:t>
                </a:r>
                <a:r>
                  <a:rPr lang="cs-CZ" dirty="0"/>
                  <a:t>n=6</a:t>
                </a:r>
              </a:p>
              <a:p>
                <a:pPr marL="0" indent="0">
                  <a:buNone/>
                </a:pPr>
                <a:r>
                  <a:rPr lang="cs-CZ" dirty="0"/>
                  <a:t>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c) m=3 ( je jím číslo dvě, čtyři nebo šest), </a:t>
                </a:r>
                <a:r>
                  <a:rPr lang="cs-CZ" dirty="0"/>
                  <a:t>n=6</a:t>
                </a:r>
              </a:p>
              <a:p>
                <a:pPr marL="0" indent="0">
                  <a:buNone/>
                </a:pPr>
                <a:r>
                  <a:rPr lang="cs-CZ" dirty="0"/>
                  <a:t>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d) m = 4 ( je jím číslo jedna, dvě, tři nebo čtyři) n = 6</a:t>
                </a:r>
              </a:p>
              <a:p>
                <a:pPr marL="0" indent="0">
                  <a:buNone/>
                </a:pPr>
                <a:r>
                  <a:rPr lang="cs-CZ" dirty="0"/>
                  <a:t>P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48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35696" y="188640"/>
            <a:ext cx="5987008" cy="778098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Řešené úlohy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124744"/>
            <a:ext cx="4100264" cy="521744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cs-CZ" dirty="0" smtClean="0"/>
              <a:t>Ve třídě je 25žáků, z toho 11děvčat. 7žáků se učí angličtinu, 12 němčinu, 6 ruštinu. Tři děvčata se učí angličtinu. Jaká je pravděpodobnost při výběru jednoho žáka, že </a:t>
            </a:r>
          </a:p>
          <a:p>
            <a:r>
              <a:rPr lang="cs-CZ" dirty="0" smtClean="0"/>
              <a:t>a) půjde o chlapce</a:t>
            </a:r>
          </a:p>
          <a:p>
            <a:r>
              <a:rPr lang="cs-CZ" dirty="0" smtClean="0"/>
              <a:t>b)půjde o žáka, který se učí ruštinu</a:t>
            </a:r>
          </a:p>
          <a:p>
            <a:r>
              <a:rPr lang="cs-CZ" dirty="0" smtClean="0"/>
              <a:t>c) půjde o děvče, které se učí anglicky</a:t>
            </a:r>
          </a:p>
          <a:p>
            <a:r>
              <a:rPr lang="cs-CZ" dirty="0" smtClean="0"/>
              <a:t>d) půjde o chlapce, který neumí anglicky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788024" y="1124744"/>
                <a:ext cx="4114800" cy="5217443"/>
              </a:xfr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92500" lnSpcReduction="20000"/>
              </a:bodyPr>
              <a:lstStyle/>
              <a:p>
                <a:r>
                  <a:rPr lang="cs-CZ" dirty="0" smtClean="0"/>
                  <a:t>Ujasněte si: </a:t>
                </a:r>
              </a:p>
              <a:p>
                <a:pPr marL="0" indent="0">
                  <a:buNone/>
                </a:pPr>
                <a:r>
                  <a:rPr lang="cs-CZ" dirty="0" smtClean="0"/>
                  <a:t>11děvčat, 14chlapců</a:t>
                </a:r>
              </a:p>
              <a:p>
                <a:pPr marL="0" indent="0">
                  <a:buNone/>
                </a:pPr>
                <a:r>
                  <a:rPr lang="cs-CZ" dirty="0" smtClean="0"/>
                  <a:t>3děvčata angličtinu a 4 chlapci angličtinu</a:t>
                </a:r>
              </a:p>
              <a:p>
                <a:pPr marL="0" indent="0">
                  <a:buNone/>
                </a:pPr>
                <a:r>
                  <a:rPr lang="cs-CZ" dirty="0" smtClean="0"/>
                  <a:t>12žáků němčinu</a:t>
                </a:r>
              </a:p>
              <a:p>
                <a:pPr marL="0" indent="0">
                  <a:buNone/>
                </a:pPr>
                <a:r>
                  <a:rPr lang="cs-CZ" dirty="0" smtClean="0"/>
                  <a:t>6 žáků ruštinu</a:t>
                </a:r>
              </a:p>
              <a:p>
                <a:pPr marL="0" indent="0">
                  <a:buNone/>
                </a:pPr>
                <a:r>
                  <a:rPr lang="cs-CZ" dirty="0" smtClean="0"/>
                  <a:t>a) P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14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25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b) </a:t>
                </a:r>
                <a:r>
                  <a:rPr lang="cs-CZ" dirty="0"/>
                  <a:t>P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25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c) P </a:t>
                </a:r>
                <a:r>
                  <a:rPr lang="cs-CZ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25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d) P </a:t>
                </a:r>
                <a:r>
                  <a:rPr lang="cs-CZ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1</m:t>
                        </m:r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25</m:t>
                        </m:r>
                      </m:den>
                    </m:f>
                  </m:oMath>
                </a14:m>
                <a:r>
                  <a:rPr lang="cs-CZ" dirty="0" smtClean="0"/>
                  <a:t> (</a:t>
                </a:r>
                <a:r>
                  <a:rPr lang="cs-CZ" smtClean="0"/>
                  <a:t>je 14 chlapců</a:t>
                </a:r>
                <a:r>
                  <a:rPr lang="cs-CZ" dirty="0" smtClean="0"/>
                  <a:t>, ale 4 umí anglicky)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88024" y="1124744"/>
                <a:ext cx="4114800" cy="5217443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970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</TotalTime>
  <Words>630</Words>
  <Application>Microsoft Office PowerPoint</Application>
  <PresentationFormat>Předvádění na obrazovce (4:3)</PresentationFormat>
  <Paragraphs>78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Pravděpodobnost - úvod</vt:lpstr>
      <vt:lpstr>Základní pojmy</vt:lpstr>
      <vt:lpstr>Prezentace aplikace PowerPoint</vt:lpstr>
      <vt:lpstr>Řešené úlohy</vt:lpstr>
      <vt:lpstr>Řešené úlohy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Pravděpodobnost - úvod</dc:title>
  <dc:creator>Jiřina Rychtářová</dc:creator>
  <cp:lastModifiedBy>Admin</cp:lastModifiedBy>
  <cp:revision>13</cp:revision>
  <dcterms:created xsi:type="dcterms:W3CDTF">2014-06-02T23:10:30Z</dcterms:created>
  <dcterms:modified xsi:type="dcterms:W3CDTF">2014-10-05T20:11:00Z</dcterms:modified>
</cp:coreProperties>
</file>