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1371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0323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238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821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4707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1893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658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388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2887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2712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5751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C32C8-1BA8-4FCF-89CA-8F8F0164D01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36070-C106-442E-952D-EB9DC5E8C2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724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8640"/>
            <a:ext cx="5608320" cy="1225522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574635"/>
              </p:ext>
            </p:extLst>
          </p:nvPr>
        </p:nvGraphicFramePr>
        <p:xfrm>
          <a:off x="1115616" y="1844824"/>
          <a:ext cx="6724428" cy="433324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VY_42_INOVACE_0430</a:t>
                      </a:r>
                      <a:r>
                        <a:rPr lang="cs-CZ" sz="1600" baseline="0" dirty="0" smtClean="0"/>
                        <a:t> Lineární závislost vektorů v prostoru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19.3.2014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Lineární závislost vektorů v prostoru, vektory lineárně nezávislé, geometrický význam</a:t>
                      </a:r>
                      <a:r>
                        <a:rPr lang="cs-CZ" sz="1600" dirty="0" smtClean="0"/>
                        <a:t>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 , řešení vzorových příkladů, příklady na procvičení s možností kontroly řešení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09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Lineární závislost vektorů </a:t>
            </a:r>
            <a:br>
              <a:rPr lang="cs-CZ" dirty="0" smtClean="0"/>
            </a:br>
            <a:r>
              <a:rPr lang="cs-CZ" dirty="0" smtClean="0"/>
              <a:t>v prostoru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3237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5832648" cy="109962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Vektory lineárně závislé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84330" y="1196752"/>
            <a:ext cx="2350604" cy="597743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Dva vektory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34721" y="2060848"/>
                <a:ext cx="3600400" cy="4353347"/>
              </a:xfrm>
            </p:spPr>
            <p:txBody>
              <a:bodyPr/>
              <a:lstStyle/>
              <a:p>
                <a:r>
                  <a:rPr lang="cs-CZ" dirty="0" smtClean="0"/>
                  <a:t>Vektory u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), v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3 </m:t>
                        </m:r>
                      </m:sub>
                    </m:sSub>
                  </m:oMath>
                </a14:m>
                <a:r>
                  <a:rPr lang="cs-CZ" dirty="0" smtClean="0"/>
                  <a:t>) jsou lineárně závislé, pokud je jeden násobkem druhého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u = </a:t>
                </a:r>
                <a:r>
                  <a:rPr lang="cs-CZ" dirty="0" err="1" smtClean="0"/>
                  <a:t>k.v</a:t>
                </a:r>
                <a:r>
                  <a:rPr lang="cs-CZ" dirty="0" smtClean="0"/>
                  <a:t>  </a:t>
                </a:r>
                <a:r>
                  <a:rPr lang="cs-CZ" dirty="0" smtClean="0">
                    <a:latin typeface="Calibri"/>
                  </a:rPr>
                  <a:t>→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k.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		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k.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 = k.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34721" y="2060848"/>
                <a:ext cx="3600400" cy="4353347"/>
              </a:xfrm>
              <a:blipFill rotWithShape="1">
                <a:blip r:embed="rId2"/>
                <a:stretch>
                  <a:fillRect l="-2200" t="-1120" r="-423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xfrm>
            <a:off x="6804248" y="620688"/>
            <a:ext cx="1800200" cy="576064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Tři vektory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ástupný symbol pro obsah 7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645025" y="1268760"/>
                <a:ext cx="4319463" cy="540060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Vektory u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), </a:t>
                </a:r>
              </a:p>
              <a:p>
                <a:pPr marL="0" indent="0">
                  <a:buNone/>
                </a:pPr>
                <a:r>
                  <a:rPr lang="cs-CZ" dirty="0" smtClean="0"/>
                  <a:t>	v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3 </m:t>
                        </m:r>
                      </m:sub>
                    </m:sSub>
                  </m:oMath>
                </a14:m>
                <a:r>
                  <a:rPr lang="cs-CZ" dirty="0" smtClean="0"/>
                  <a:t>), </a:t>
                </a:r>
              </a:p>
              <a:p>
                <a:pPr marL="0" indent="0">
                  <a:buNone/>
                </a:pPr>
                <a:r>
                  <a:rPr lang="cs-CZ" dirty="0" smtClean="0"/>
                  <a:t>	w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),</a:t>
                </a:r>
              </a:p>
              <a:p>
                <a:pPr marL="0" indent="0">
                  <a:buNone/>
                </a:pPr>
                <a:r>
                  <a:rPr lang="cs-CZ" dirty="0" smtClean="0"/>
                  <a:t> jsou lineárně závislé, pokud platí:</a:t>
                </a:r>
              </a:p>
              <a:p>
                <a:pPr marL="0" indent="0" algn="ctr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w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</a:t>
                </a:r>
                <a:r>
                  <a:rPr lang="cs-CZ" b="1" dirty="0" err="1" smtClean="0">
                    <a:solidFill>
                      <a:srgbClr val="C00000"/>
                    </a:solidFill>
                  </a:rPr>
                  <a:t>k.u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+ </a:t>
                </a:r>
                <a:r>
                  <a:rPr lang="cs-CZ" b="1" dirty="0" err="1" smtClean="0">
                    <a:solidFill>
                      <a:srgbClr val="C00000"/>
                    </a:solidFill>
                  </a:rPr>
                  <a:t>m.v</a:t>
                </a:r>
                <a:endParaRPr lang="cs-CZ" b="1" dirty="0" smtClean="0">
                  <a:solidFill>
                    <a:srgbClr val="C00000"/>
                  </a:solidFill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𝒘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k.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𝒖</m:t>
                        </m:r>
                      </m:e>
                      <m:sub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+m.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𝒘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k.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𝒖</m:t>
                        </m:r>
                      </m:e>
                      <m:sub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+m.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𝒘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= k.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𝒖</m:t>
                        </m:r>
                      </m:e>
                      <m:sub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+m.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cs-CZ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𝟑</m:t>
                        </m:r>
                      </m:sub>
                    </m:sSub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/>
                  <a:t>Kde k, m jsou reálná čísla </a:t>
                </a:r>
                <a:r>
                  <a:rPr lang="cs-CZ" dirty="0" smtClean="0">
                    <a:latin typeface="Calibri"/>
                  </a:rPr>
                  <a:t>≠ 0</a:t>
                </a: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Geometrická interpretace: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  <a:latin typeface="Calibri"/>
                  </a:rPr>
                  <a:t>Všechny tři vektory leží v jedné rovině!!!</a:t>
                </a:r>
                <a:endParaRPr lang="cs-CZ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8" name="Zástupný symbol pro obsah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645025" y="1268760"/>
                <a:ext cx="4319463" cy="5400600"/>
              </a:xfrm>
              <a:blipFill rotWithShape="1">
                <a:blip r:embed="rId3"/>
                <a:stretch>
                  <a:fillRect l="-2257" t="-158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Skupina 14"/>
          <p:cNvGrpSpPr/>
          <p:nvPr/>
        </p:nvGrpSpPr>
        <p:grpSpPr>
          <a:xfrm>
            <a:off x="683568" y="5229200"/>
            <a:ext cx="3384376" cy="648072"/>
            <a:chOff x="683568" y="5229200"/>
            <a:chExt cx="3384376" cy="648072"/>
          </a:xfrm>
        </p:grpSpPr>
        <p:cxnSp>
          <p:nvCxnSpPr>
            <p:cNvPr id="10" name="Přímá spojnice se šipkou 9"/>
            <p:cNvCxnSpPr/>
            <p:nvPr/>
          </p:nvCxnSpPr>
          <p:spPr>
            <a:xfrm>
              <a:off x="1115616" y="5301208"/>
              <a:ext cx="2952328" cy="432048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nice se šipkou 11"/>
            <p:cNvCxnSpPr/>
            <p:nvPr/>
          </p:nvCxnSpPr>
          <p:spPr>
            <a:xfrm>
              <a:off x="683568" y="5661248"/>
              <a:ext cx="1584176" cy="216024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ovéPole 12"/>
            <p:cNvSpPr txBox="1"/>
            <p:nvPr/>
          </p:nvSpPr>
          <p:spPr>
            <a:xfrm>
              <a:off x="2591780" y="5229200"/>
              <a:ext cx="43204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b="1" dirty="0" smtClean="0">
                  <a:solidFill>
                    <a:srgbClr val="C00000"/>
                  </a:solidFill>
                </a:rPr>
                <a:t>u</a:t>
              </a:r>
              <a:endParaRPr lang="cs-CZ" b="1" dirty="0">
                <a:solidFill>
                  <a:srgbClr val="C00000"/>
                </a:solidFill>
              </a:endParaRPr>
            </a:p>
          </p:txBody>
        </p:sp>
        <p:sp>
          <p:nvSpPr>
            <p:cNvPr id="14" name="TextovéPole 13"/>
            <p:cNvSpPr txBox="1"/>
            <p:nvPr/>
          </p:nvSpPr>
          <p:spPr>
            <a:xfrm>
              <a:off x="1259632" y="5445224"/>
              <a:ext cx="43204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b="1" dirty="0">
                  <a:solidFill>
                    <a:srgbClr val="00B050"/>
                  </a:solidFill>
                </a:rPr>
                <a:t>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137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9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2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80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7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35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6250"/>
                            </p:stCondLst>
                            <p:childTnLst>
                              <p:par>
                                <p:cTn id="1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p" animBg="1"/>
      <p:bldP spid="6" grpId="0" build="p"/>
      <p:bldP spid="7" grpId="0" build="p" animBg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3224" y="188640"/>
            <a:ext cx="7571184" cy="92211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Lineární závislost tří vektorů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/>
              <a:t>u</a:t>
            </a:r>
            <a:r>
              <a:rPr lang="cs-CZ" dirty="0" smtClean="0"/>
              <a:t>, v, w jsou LNZ protože platí: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95536" y="2533476"/>
            <a:ext cx="4040188" cy="3951288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marL="0" indent="0" algn="ctr">
              <a:buNone/>
            </a:pPr>
            <a:r>
              <a:rPr lang="cs-CZ" dirty="0"/>
              <a:t>u</a:t>
            </a:r>
            <a:r>
              <a:rPr lang="cs-CZ" dirty="0" smtClean="0"/>
              <a:t> = (3; 2; 5)</a:t>
            </a:r>
          </a:p>
          <a:p>
            <a:pPr marL="0" indent="0" algn="ctr">
              <a:buNone/>
            </a:pPr>
            <a:r>
              <a:rPr lang="cs-CZ" dirty="0"/>
              <a:t>v</a:t>
            </a:r>
            <a:r>
              <a:rPr lang="cs-CZ" dirty="0" smtClean="0"/>
              <a:t> = (6; 3; 4)</a:t>
            </a:r>
          </a:p>
          <a:p>
            <a:pPr marL="0" indent="0" algn="ctr">
              <a:buNone/>
            </a:pPr>
            <a:r>
              <a:rPr lang="cs-CZ" dirty="0"/>
              <a:t>w</a:t>
            </a:r>
            <a:r>
              <a:rPr lang="cs-CZ" dirty="0" smtClean="0"/>
              <a:t> = (12; 7; 12)</a:t>
            </a:r>
          </a:p>
          <a:p>
            <a:pPr marL="0" indent="0" algn="ctr">
              <a:buNone/>
            </a:pPr>
            <a:r>
              <a:rPr lang="cs-CZ" dirty="0" smtClean="0"/>
              <a:t>Platí:</a:t>
            </a:r>
          </a:p>
          <a:p>
            <a:pPr marL="0" indent="0" algn="ctr">
              <a:buNone/>
            </a:pPr>
            <a:r>
              <a:rPr lang="cs-CZ" dirty="0"/>
              <a:t>w</a:t>
            </a:r>
            <a:r>
              <a:rPr lang="cs-CZ" dirty="0" smtClean="0"/>
              <a:t> = 2.u + 1.v</a:t>
            </a:r>
          </a:p>
          <a:p>
            <a:pPr marL="0" indent="0" algn="ctr">
              <a:buNone/>
            </a:pPr>
            <a:r>
              <a:rPr lang="cs-CZ" dirty="0" smtClean="0"/>
              <a:t>12 = 2.3 + 1.6</a:t>
            </a:r>
          </a:p>
          <a:p>
            <a:pPr marL="0" indent="0" algn="ctr">
              <a:buNone/>
            </a:pPr>
            <a:r>
              <a:rPr lang="cs-CZ" dirty="0" smtClean="0"/>
              <a:t>7 = 2.2 + 1. 3</a:t>
            </a:r>
          </a:p>
          <a:p>
            <a:pPr marL="0" indent="0" algn="ctr">
              <a:buNone/>
            </a:pPr>
            <a:r>
              <a:rPr lang="cs-CZ" dirty="0" smtClean="0"/>
              <a:t>14 = 2.5 + 1.4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860032" y="1124744"/>
            <a:ext cx="4041775" cy="63976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Geometrická interpretace</a:t>
            </a:r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5796136" y="2366158"/>
            <a:ext cx="36004" cy="2768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Skupina 29"/>
          <p:cNvGrpSpPr/>
          <p:nvPr/>
        </p:nvGrpSpPr>
        <p:grpSpPr>
          <a:xfrm>
            <a:off x="4860032" y="2366158"/>
            <a:ext cx="3384376" cy="3575138"/>
            <a:chOff x="4860032" y="2366158"/>
            <a:chExt cx="3384376" cy="3575138"/>
          </a:xfrm>
        </p:grpSpPr>
        <p:cxnSp>
          <p:nvCxnSpPr>
            <p:cNvPr id="11" name="Přímá spojnice 10"/>
            <p:cNvCxnSpPr/>
            <p:nvPr/>
          </p:nvCxnSpPr>
          <p:spPr>
            <a:xfrm flipH="1">
              <a:off x="5796136" y="5157192"/>
              <a:ext cx="244827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nice 12"/>
            <p:cNvCxnSpPr/>
            <p:nvPr/>
          </p:nvCxnSpPr>
          <p:spPr>
            <a:xfrm flipH="1">
              <a:off x="4860032" y="5137123"/>
              <a:ext cx="972108" cy="8041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Kosoúhelník 13"/>
            <p:cNvSpPr/>
            <p:nvPr/>
          </p:nvSpPr>
          <p:spPr>
            <a:xfrm rot="16200000">
              <a:off x="4892102" y="3318689"/>
              <a:ext cx="3385046" cy="1518987"/>
            </a:xfrm>
            <a:prstGeom prst="parallelogram">
              <a:avLst>
                <a:gd name="adj" fmla="val 42918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16" name="Přímá spojnice se šipkou 15"/>
            <p:cNvCxnSpPr/>
            <p:nvPr/>
          </p:nvCxnSpPr>
          <p:spPr>
            <a:xfrm flipV="1">
              <a:off x="5832140" y="3068960"/>
              <a:ext cx="1511979" cy="2016224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nice se šipkou 17"/>
            <p:cNvCxnSpPr/>
            <p:nvPr/>
          </p:nvCxnSpPr>
          <p:spPr>
            <a:xfrm flipV="1">
              <a:off x="5796136" y="3645024"/>
              <a:ext cx="504056" cy="1440160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nice se šipkou 19"/>
            <p:cNvCxnSpPr/>
            <p:nvPr/>
          </p:nvCxnSpPr>
          <p:spPr>
            <a:xfrm flipV="1">
              <a:off x="5796136" y="4509120"/>
              <a:ext cx="1008112" cy="576064"/>
            </a:xfrm>
            <a:prstGeom prst="straightConnector1">
              <a:avLst/>
            </a:prstGeom>
            <a:ln w="3810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Přímá spojnice se šipkou 20"/>
            <p:cNvCxnSpPr/>
            <p:nvPr/>
          </p:nvCxnSpPr>
          <p:spPr>
            <a:xfrm flipV="1">
              <a:off x="6300192" y="3068960"/>
              <a:ext cx="1008112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Přímá spojnice se šipkou 22"/>
            <p:cNvCxnSpPr/>
            <p:nvPr/>
          </p:nvCxnSpPr>
          <p:spPr>
            <a:xfrm flipV="1">
              <a:off x="6804248" y="3077344"/>
              <a:ext cx="539871" cy="143177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Krychle 6"/>
            <p:cNvSpPr/>
            <p:nvPr/>
          </p:nvSpPr>
          <p:spPr>
            <a:xfrm>
              <a:off x="5076056" y="2366158"/>
              <a:ext cx="2880320" cy="3421827"/>
            </a:xfrm>
            <a:prstGeom prst="cube">
              <a:avLst>
                <a:gd name="adj" fmla="val 21725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TextovéPole 24"/>
            <p:cNvSpPr txBox="1"/>
            <p:nvPr/>
          </p:nvSpPr>
          <p:spPr>
            <a:xfrm>
              <a:off x="6530873" y="3564884"/>
              <a:ext cx="39553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sz="2000" b="1" dirty="0">
                  <a:solidFill>
                    <a:srgbClr val="C00000"/>
                  </a:solidFill>
                </a:rPr>
                <a:t>w</a:t>
              </a:r>
            </a:p>
          </p:txBody>
        </p:sp>
        <p:sp>
          <p:nvSpPr>
            <p:cNvPr id="26" name="TextovéPole 25"/>
            <p:cNvSpPr txBox="1"/>
            <p:nvPr/>
          </p:nvSpPr>
          <p:spPr>
            <a:xfrm>
              <a:off x="5796136" y="3964994"/>
              <a:ext cx="39553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sz="2000" b="1" dirty="0" smtClean="0">
                  <a:solidFill>
                    <a:schemeClr val="accent6">
                      <a:lumMod val="75000"/>
                    </a:schemeClr>
                  </a:solidFill>
                </a:rPr>
                <a:t>u</a:t>
              </a:r>
              <a:endParaRPr lang="cs-CZ" sz="2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" name="TextovéPole 26"/>
            <p:cNvSpPr txBox="1"/>
            <p:nvPr/>
          </p:nvSpPr>
          <p:spPr>
            <a:xfrm>
              <a:off x="6203807" y="4737013"/>
              <a:ext cx="39553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sz="2000" b="1" dirty="0">
                  <a:solidFill>
                    <a:schemeClr val="accent2">
                      <a:lumMod val="75000"/>
                    </a:schemeClr>
                  </a:solidFill>
                </a:rPr>
                <a:t>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299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7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2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69114" y="188640"/>
            <a:ext cx="5405772" cy="86409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Řešený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268760"/>
            <a:ext cx="4032448" cy="532859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Dokažte, že vektory u, v, w jsou lineárně závislé:</a:t>
            </a:r>
          </a:p>
          <a:p>
            <a:pPr marL="0" indent="0">
              <a:buNone/>
            </a:pPr>
            <a:r>
              <a:rPr lang="cs-CZ" b="1" dirty="0"/>
              <a:t>u</a:t>
            </a:r>
            <a:r>
              <a:rPr lang="cs-CZ" b="1" dirty="0" smtClean="0"/>
              <a:t>=( 3; 5; 11), </a:t>
            </a:r>
          </a:p>
          <a:p>
            <a:pPr marL="0" indent="0">
              <a:buNone/>
            </a:pPr>
            <a:r>
              <a:rPr lang="cs-CZ" b="1" dirty="0" smtClean="0"/>
              <a:t>v = (-1; 7; -3)</a:t>
            </a:r>
          </a:p>
          <a:p>
            <a:pPr marL="0" indent="0">
              <a:buNone/>
            </a:pPr>
            <a:r>
              <a:rPr lang="cs-CZ" b="1" dirty="0"/>
              <a:t>w</a:t>
            </a:r>
            <a:r>
              <a:rPr lang="cs-CZ" b="1" dirty="0" smtClean="0"/>
              <a:t> = (7; 29; 27)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7 = k.3 + m.(-1)</a:t>
            </a:r>
          </a:p>
          <a:p>
            <a:pPr marL="0" indent="0">
              <a:buNone/>
            </a:pPr>
            <a:r>
              <a:rPr lang="cs-CZ" dirty="0" smtClean="0"/>
              <a:t>24 = k.5 + m.7</a:t>
            </a:r>
          </a:p>
          <a:p>
            <a:pPr marL="0" indent="0">
              <a:buNone/>
            </a:pPr>
            <a:r>
              <a:rPr lang="cs-CZ" u="sng" dirty="0" smtClean="0"/>
              <a:t>27 = k.11 + m.(-3)</a:t>
            </a:r>
          </a:p>
          <a:p>
            <a:pPr marL="0" indent="0">
              <a:buNone/>
            </a:pPr>
            <a:endParaRPr lang="cs-CZ" u="sng" dirty="0" smtClean="0"/>
          </a:p>
          <a:p>
            <a:pPr marL="0" indent="0">
              <a:buNone/>
            </a:pPr>
            <a:r>
              <a:rPr lang="cs-CZ" dirty="0" smtClean="0"/>
              <a:t>Soustava tří rovnic o dvou neznámých. Řešíme soustavu dvou rovni o dvou neznámých, do třetí rovnice pak výsledky dosadíme</a:t>
            </a:r>
          </a:p>
          <a:p>
            <a:pPr marL="0" indent="0">
              <a:buNone/>
            </a:pPr>
            <a:r>
              <a:rPr lang="cs-CZ" dirty="0" smtClean="0"/>
              <a:t>Pokud  je řešení vyhovující, vektory jsou LZ.</a:t>
            </a:r>
          </a:p>
          <a:p>
            <a:pPr marL="0" indent="0">
              <a:buNone/>
            </a:pPr>
            <a:r>
              <a:rPr lang="cs-CZ" dirty="0" smtClean="0"/>
              <a:t>Pokud řešení třetí rovnici nevyhovuje, vektory jsou lineárně nezávislé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dirty="0" smtClean="0"/>
              <a:t>7 = 3.k - 1. m    /.7</a:t>
            </a:r>
          </a:p>
          <a:p>
            <a:pPr marL="0" indent="0">
              <a:buNone/>
            </a:pPr>
            <a:r>
              <a:rPr lang="cs-CZ" u="sng" dirty="0" smtClean="0"/>
              <a:t>29 = 5.k + 7m</a:t>
            </a:r>
          </a:p>
          <a:p>
            <a:pPr marL="0" indent="0">
              <a:buNone/>
            </a:pPr>
            <a:r>
              <a:rPr lang="cs-CZ" dirty="0" smtClean="0"/>
              <a:t>49 = 21k – 7m</a:t>
            </a:r>
          </a:p>
          <a:p>
            <a:pPr marL="0" indent="0">
              <a:buNone/>
            </a:pPr>
            <a:r>
              <a:rPr lang="cs-CZ" u="sng" dirty="0" smtClean="0"/>
              <a:t>29 = 5k + 7m</a:t>
            </a:r>
          </a:p>
          <a:p>
            <a:pPr marL="0" indent="0">
              <a:buNone/>
            </a:pPr>
            <a:r>
              <a:rPr lang="cs-CZ" dirty="0" smtClean="0"/>
              <a:t>78 = 26k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3 = k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7 = 3.3 – 1.m</a:t>
            </a:r>
          </a:p>
          <a:p>
            <a:pPr marL="0" indent="0">
              <a:buNone/>
            </a:pPr>
            <a:r>
              <a:rPr lang="cs-CZ" dirty="0"/>
              <a:t>m</a:t>
            </a:r>
            <a:r>
              <a:rPr lang="cs-CZ" dirty="0" smtClean="0"/>
              <a:t> = 2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Ověření dosazením do třetí rovnice:</a:t>
            </a:r>
          </a:p>
          <a:p>
            <a:pPr marL="0" indent="0">
              <a:buNone/>
            </a:pPr>
            <a:r>
              <a:rPr lang="cs-CZ" dirty="0" smtClean="0"/>
              <a:t>27 = 3.11 + 2.(-3)</a:t>
            </a:r>
          </a:p>
          <a:p>
            <a:pPr marL="0" indent="0">
              <a:buNone/>
            </a:pPr>
            <a:r>
              <a:rPr lang="cs-CZ" dirty="0" smtClean="0"/>
              <a:t>27 = 27</a:t>
            </a:r>
          </a:p>
          <a:p>
            <a:pPr marL="0" indent="0">
              <a:buNone/>
            </a:pPr>
            <a:r>
              <a:rPr lang="cs-CZ" dirty="0" smtClean="0"/>
              <a:t>Tedy platí</a:t>
            </a:r>
          </a:p>
          <a:p>
            <a:pPr marL="0" indent="0">
              <a:buNone/>
            </a:pPr>
            <a:r>
              <a:rPr lang="cs-CZ" dirty="0"/>
              <a:t>w</a:t>
            </a:r>
            <a:r>
              <a:rPr lang="cs-CZ" dirty="0" smtClean="0"/>
              <a:t> = 3.u + 2.v</a:t>
            </a:r>
          </a:p>
          <a:p>
            <a:pPr marL="0" indent="0">
              <a:buNone/>
            </a:pPr>
            <a:r>
              <a:rPr lang="cs-CZ" b="1" dirty="0">
                <a:latin typeface="Calibri"/>
              </a:rPr>
              <a:t>→</a:t>
            </a:r>
            <a:r>
              <a:rPr lang="cs-CZ" b="1" dirty="0" smtClean="0"/>
              <a:t> vektory u, v, w jsou lineárně závislé, leží v jedné rovině</a:t>
            </a:r>
            <a:endParaRPr lang="cs-CZ" b="1" dirty="0"/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5652120" y="3645024"/>
            <a:ext cx="17281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se šipkou 7"/>
          <p:cNvCxnSpPr/>
          <p:nvPr/>
        </p:nvCxnSpPr>
        <p:spPr>
          <a:xfrm flipV="1">
            <a:off x="7380312" y="1988840"/>
            <a:ext cx="0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H="1">
            <a:off x="6516216" y="1988840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020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Řešte samostatně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772816"/>
            <a:ext cx="4100264" cy="4857403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Zjistěte, zda vektory u, v, w jsou lineárně závislé</a:t>
            </a:r>
          </a:p>
          <a:p>
            <a:pPr marL="514350" indent="-514350">
              <a:buAutoNum type="alphaUcParenR"/>
            </a:pPr>
            <a:r>
              <a:rPr lang="cs-CZ" dirty="0" smtClean="0"/>
              <a:t>u = (5; -3; 7)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v = ( -2; 6; -4)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w = (4; 12; 2)</a:t>
            </a:r>
          </a:p>
          <a:p>
            <a:pPr marL="0" indent="0">
              <a:buNone/>
            </a:pPr>
            <a:endParaRPr lang="cs-CZ" dirty="0" smtClean="0"/>
          </a:p>
          <a:p>
            <a:pPr marL="514350" indent="-514350">
              <a:buAutoNum type="alphaLcParenR" startAt="2"/>
            </a:pPr>
            <a:r>
              <a:rPr lang="cs-CZ" dirty="0"/>
              <a:t>u</a:t>
            </a:r>
            <a:r>
              <a:rPr lang="cs-CZ" dirty="0" smtClean="0"/>
              <a:t> = ( -1; -2; -3)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v = ( 6; -4; 11)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w = ( 21; -6; 14)</a:t>
            </a:r>
          </a:p>
          <a:p>
            <a:pPr marL="0" indent="0">
              <a:buNone/>
            </a:pPr>
            <a:endParaRPr lang="cs-CZ" dirty="0" smtClean="0"/>
          </a:p>
          <a:p>
            <a:pPr marL="514350" indent="-514350">
              <a:buAutoNum type="alphaLcParenR" startAt="3"/>
            </a:pPr>
            <a:r>
              <a:rPr lang="cs-CZ" dirty="0"/>
              <a:t>u</a:t>
            </a:r>
            <a:r>
              <a:rPr lang="cs-CZ" dirty="0" smtClean="0"/>
              <a:t> = ( 6; -8; 10)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v = ( 3; 7; -11)</a:t>
            </a:r>
          </a:p>
          <a:p>
            <a:pPr marL="0" indent="0">
              <a:buNone/>
            </a:pPr>
            <a:r>
              <a:rPr lang="cs-CZ" dirty="0" smtClean="0"/>
              <a:t>       w = ( -6; -25; 38)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>
                <a:normAutofit fontScale="85000" lnSpcReduction="20000"/>
              </a:bodyPr>
              <a:lstStyle/>
              <a:p>
                <a:pPr marL="0" indent="0" algn="ctr">
                  <a:buNone/>
                </a:pPr>
                <a:r>
                  <a:rPr lang="cs-CZ" b="1" u="sng" dirty="0" smtClean="0"/>
                  <a:t>Řešení:</a:t>
                </a:r>
              </a:p>
              <a:p>
                <a:pPr marL="0" indent="0">
                  <a:buNone/>
                </a:pPr>
                <a:r>
                  <a:rPr lang="cs-CZ" dirty="0" smtClean="0"/>
                  <a:t>A) u, v, w jsou lineárně závislé, platí:</a:t>
                </a:r>
              </a:p>
              <a:p>
                <a:pPr marL="0" indent="0">
                  <a:buNone/>
                </a:pPr>
                <a:r>
                  <a:rPr lang="cs-CZ" dirty="0" smtClean="0"/>
                  <a:t>w = 2.u + 3.v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b) u, v, w jsou lineárně nezávislé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c) u, v, w jsou lineárně závislé a platí:</a:t>
                </a:r>
              </a:p>
              <a:p>
                <a:pPr marL="0" indent="0">
                  <a:buNone/>
                </a:pPr>
                <a:r>
                  <a:rPr lang="cs-CZ" dirty="0"/>
                  <a:t>w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.u + (-3).v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2"/>
                <a:stretch>
                  <a:fillRect r="-664"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21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25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25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2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25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25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25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25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592</Words>
  <Application>Microsoft Office PowerPoint</Application>
  <PresentationFormat>Předvádění na obrazovce (4:3)</PresentationFormat>
  <Paragraphs>104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Lineární závislost vektorů  v prostoru</vt:lpstr>
      <vt:lpstr>Vektory lineárně závislé</vt:lpstr>
      <vt:lpstr>Lineární závislost tří vektorů</vt:lpstr>
      <vt:lpstr>Řešený příklad</vt:lpstr>
      <vt:lpstr>Řešte samostatně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10</cp:revision>
  <dcterms:created xsi:type="dcterms:W3CDTF">2014-03-23T16:30:32Z</dcterms:created>
  <dcterms:modified xsi:type="dcterms:W3CDTF">2014-10-05T21:08:12Z</dcterms:modified>
</cp:coreProperties>
</file>