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92" r:id="rId2"/>
  </p:sldMasterIdLst>
  <p:notesMasterIdLst>
    <p:notesMasterId r:id="rId9"/>
  </p:notesMasterIdLst>
  <p:sldIdLst>
    <p:sldId id="256" r:id="rId3"/>
    <p:sldId id="284" r:id="rId4"/>
    <p:sldId id="286" r:id="rId5"/>
    <p:sldId id="287" r:id="rId6"/>
    <p:sldId id="285" r:id="rId7"/>
    <p:sldId id="28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67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18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32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572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1469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542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60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436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4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2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76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82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19799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859178"/>
              </p:ext>
            </p:extLst>
          </p:nvPr>
        </p:nvGraphicFramePr>
        <p:xfrm>
          <a:off x="1079612" y="2708920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VY_32_INOVACE_1603 Rovnice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Word –</a:t>
                      </a:r>
                      <a:r>
                        <a:rPr lang="cs-CZ" sz="1600" baseline="0" dirty="0" smtClean="0"/>
                        <a:t> praktické příklady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2. ročník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29.7.2013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Psaní</a:t>
                      </a:r>
                      <a:r>
                        <a:rPr lang="cs-CZ" sz="1600" baseline="0" dirty="0" smtClean="0"/>
                        <a:t> rovnic ve Wordu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</a:t>
                      </a:r>
                      <a:r>
                        <a:rPr lang="cs-CZ" sz="1600" baseline="0" dirty="0" smtClean="0"/>
                        <a:t> procvičení na příkladu</a:t>
                      </a:r>
                      <a:endParaRPr lang="cs-CZ" sz="1600" dirty="0" smtClean="0"/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40" y="297968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Výřez obrazovky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" t="5900"/>
          <a:stretch/>
        </p:blipFill>
        <p:spPr>
          <a:xfrm>
            <a:off x="4355976" y="260648"/>
            <a:ext cx="4204165" cy="645333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68680" y="476672"/>
            <a:ext cx="7406640" cy="680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4800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Rovnice</a:t>
            </a:r>
            <a:endParaRPr lang="cs-CZ" sz="4800" b="1" dirty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9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32656"/>
            <a:ext cx="7535327" cy="1457528"/>
          </a:xfrm>
          <a:prstGeom prst="rect">
            <a:avLst/>
          </a:prstGeom>
        </p:spPr>
      </p:pic>
      <p:pic>
        <p:nvPicPr>
          <p:cNvPr id="3" name="Obrázek 2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526356"/>
            <a:ext cx="7887801" cy="1371791"/>
          </a:xfrm>
          <a:prstGeom prst="rect">
            <a:avLst/>
          </a:prstGeom>
        </p:spPr>
      </p:pic>
      <p:grpSp>
        <p:nvGrpSpPr>
          <p:cNvPr id="9" name="Skupina 8"/>
          <p:cNvGrpSpPr/>
          <p:nvPr/>
        </p:nvGrpSpPr>
        <p:grpSpPr>
          <a:xfrm>
            <a:off x="5090714" y="1556792"/>
            <a:ext cx="3240360" cy="1281498"/>
            <a:chOff x="1331640" y="2147502"/>
            <a:chExt cx="3240360" cy="1281498"/>
          </a:xfrm>
        </p:grpSpPr>
        <p:sp>
          <p:nvSpPr>
            <p:cNvPr id="5" name="Obdélník 4"/>
            <p:cNvSpPr/>
            <p:nvPr/>
          </p:nvSpPr>
          <p:spPr>
            <a:xfrm>
              <a:off x="1331640" y="3068960"/>
              <a:ext cx="3240360" cy="360040"/>
            </a:xfrm>
            <a:prstGeom prst="rect">
              <a:avLst/>
            </a:prstGeom>
            <a:no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1"/>
                  </a:solidFill>
                </a:rPr>
                <a:t>Vkládání jednotlivých symbolů</a:t>
              </a:r>
              <a:endParaRPr lang="cs-CZ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Přímá spojnice se šipkou 7"/>
            <p:cNvCxnSpPr>
              <a:stCxn id="5" idx="0"/>
            </p:cNvCxnSpPr>
            <p:nvPr/>
          </p:nvCxnSpPr>
          <p:spPr>
            <a:xfrm flipH="1" flipV="1">
              <a:off x="2109070" y="2147502"/>
              <a:ext cx="842750" cy="921458"/>
            </a:xfrm>
            <a:prstGeom prst="straightConnector1">
              <a:avLst/>
            </a:prstGeom>
            <a:ln w="285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Obdélník 9"/>
          <p:cNvSpPr/>
          <p:nvPr/>
        </p:nvSpPr>
        <p:spPr>
          <a:xfrm>
            <a:off x="1486380" y="2501280"/>
            <a:ext cx="3240360" cy="360040"/>
          </a:xfrm>
          <a:prstGeom prst="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Vložení předdefinované rovnice</a:t>
            </a:r>
            <a:endParaRPr lang="cs-CZ" dirty="0">
              <a:solidFill>
                <a:schemeClr val="tx1"/>
              </a:solidFill>
            </a:endParaRPr>
          </a:p>
        </p:txBody>
      </p:sp>
      <p:cxnSp>
        <p:nvCxnSpPr>
          <p:cNvPr id="12" name="Přímá spojnice se šipkou 11"/>
          <p:cNvCxnSpPr/>
          <p:nvPr/>
        </p:nvCxnSpPr>
        <p:spPr>
          <a:xfrm flipH="1" flipV="1">
            <a:off x="1115616" y="1484784"/>
            <a:ext cx="1997785" cy="993466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Skupina 13"/>
          <p:cNvGrpSpPr/>
          <p:nvPr/>
        </p:nvGrpSpPr>
        <p:grpSpPr>
          <a:xfrm>
            <a:off x="899592" y="4597492"/>
            <a:ext cx="3240360" cy="1769190"/>
            <a:chOff x="1331640" y="1659810"/>
            <a:chExt cx="3240360" cy="1769190"/>
          </a:xfrm>
        </p:grpSpPr>
        <p:sp>
          <p:nvSpPr>
            <p:cNvPr id="15" name="Obdélník 14"/>
            <p:cNvSpPr/>
            <p:nvPr/>
          </p:nvSpPr>
          <p:spPr>
            <a:xfrm>
              <a:off x="1331640" y="3068960"/>
              <a:ext cx="3240360" cy="360040"/>
            </a:xfrm>
            <a:prstGeom prst="rect">
              <a:avLst/>
            </a:prstGeom>
            <a:noFill/>
            <a:ln w="285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cs-CZ" dirty="0" smtClean="0">
                  <a:solidFill>
                    <a:schemeClr val="tx1"/>
                  </a:solidFill>
                </a:rPr>
                <a:t>Základní struktury</a:t>
              </a:r>
              <a:endParaRPr lang="cs-CZ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Přímá spojnice se šipkou 15"/>
            <p:cNvCxnSpPr>
              <a:stCxn id="15" idx="0"/>
            </p:cNvCxnSpPr>
            <p:nvPr/>
          </p:nvCxnSpPr>
          <p:spPr>
            <a:xfrm flipH="1" flipV="1">
              <a:off x="1691680" y="1659810"/>
              <a:ext cx="1260140" cy="1409150"/>
            </a:xfrm>
            <a:prstGeom prst="straightConnector1">
              <a:avLst/>
            </a:prstGeom>
            <a:ln w="28575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Přímá spojnice se šipkou 17"/>
          <p:cNvCxnSpPr>
            <a:stCxn id="15" idx="0"/>
          </p:cNvCxnSpPr>
          <p:nvPr/>
        </p:nvCxnSpPr>
        <p:spPr>
          <a:xfrm flipH="1" flipV="1">
            <a:off x="1763688" y="4597493"/>
            <a:ext cx="756084" cy="1409149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se šipkou 18"/>
          <p:cNvCxnSpPr>
            <a:stCxn id="15" idx="0"/>
          </p:cNvCxnSpPr>
          <p:nvPr/>
        </p:nvCxnSpPr>
        <p:spPr>
          <a:xfrm flipV="1">
            <a:off x="2519772" y="4597492"/>
            <a:ext cx="1207596" cy="1409150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876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/>
          <p:cNvSpPr txBox="1">
            <a:spLocks/>
          </p:cNvSpPr>
          <p:nvPr/>
        </p:nvSpPr>
        <p:spPr>
          <a:xfrm>
            <a:off x="611560" y="260648"/>
            <a:ext cx="8208912" cy="680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400" b="1" dirty="0" smtClean="0">
                <a:ln/>
                <a:solidFill>
                  <a:schemeClr val="accent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Vložení vlastní rovnice do předdefinovaných</a:t>
            </a:r>
            <a:endParaRPr lang="cs-CZ" sz="2400" b="1" dirty="0">
              <a:ln/>
              <a:solidFill>
                <a:schemeClr val="accent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Obrázek 3" descr="Výřez obrazovky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13" y="940744"/>
            <a:ext cx="3629532" cy="243874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900389" y="321297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Napište rovnici a kurzor umístěte na šipku, pravým tlačítkem myši otevřete nabídku. Uložte jako novou rovnici.</a:t>
            </a:r>
            <a:endParaRPr lang="cs-CZ" dirty="0"/>
          </a:p>
        </p:txBody>
      </p:sp>
      <p:pic>
        <p:nvPicPr>
          <p:cNvPr id="7" name="Obrázek 6" descr="Výřez obrazovky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71" y="3859307"/>
            <a:ext cx="4486901" cy="28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7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27784" y="476672"/>
            <a:ext cx="3888432" cy="72008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Zadání úlohy</a:t>
            </a:r>
            <a:endParaRPr lang="cs-CZ" sz="3600" b="1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23528" y="1602666"/>
            <a:ext cx="849694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dirty="0" smtClean="0"/>
              <a:t>Napište uvedené rovnice:</a:t>
            </a:r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Zkuste vypočítat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délník 3"/>
              <p:cNvSpPr/>
              <p:nvPr/>
            </p:nvSpPr>
            <p:spPr>
              <a:xfrm>
                <a:off x="1187624" y="2182254"/>
                <a:ext cx="997388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cs-CZ" i="0">
                          <a:latin typeface="Cambria Math" panose="02040503050406030204" pitchFamily="18" charset="0"/>
                        </a:rPr>
                        <m:t>:14=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Obdélní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182254"/>
                <a:ext cx="997388" cy="61093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délník 4"/>
              <p:cNvSpPr/>
              <p:nvPr/>
            </p:nvSpPr>
            <p:spPr>
              <a:xfrm>
                <a:off x="1169086" y="3816149"/>
                <a:ext cx="180209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cs-CZ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cs-CZ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  <m:r>
                        <a:rPr lang="cs-CZ" i="0">
                          <a:latin typeface="Cambria Math" panose="02040503050406030204" pitchFamily="18" charset="0"/>
                        </a:rPr>
                        <m:t> 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5" name="Obdélník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086" y="3816149"/>
                <a:ext cx="1802096" cy="6127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délník 6"/>
              <p:cNvSpPr/>
              <p:nvPr/>
            </p:nvSpPr>
            <p:spPr>
              <a:xfrm>
                <a:off x="1169086" y="4637341"/>
                <a:ext cx="1663917" cy="5767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cs-CZ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a:rPr lang="cs-CZ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cs-CZ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cs-CZ" i="0">
                                  <a:latin typeface="Cambria Math" panose="02040503050406030204" pitchFamily="18" charset="0"/>
                                </a:rPr>
                                <m:t>∙</m:t>
                              </m:r>
                              <m:rad>
                                <m:radPr>
                                  <m:degHide m:val="on"/>
                                  <m:ctrlPr>
                                    <a:rPr lang="cs-CZ" i="1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cs-CZ" i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i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cs-CZ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7" name="Obdélník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086" y="4637341"/>
                <a:ext cx="1663917" cy="57676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délník 7"/>
              <p:cNvSpPr/>
              <p:nvPr/>
            </p:nvSpPr>
            <p:spPr>
              <a:xfrm>
                <a:off x="1213330" y="5439657"/>
                <a:ext cx="144167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cs-CZ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cs-CZ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cs-CZ" i="0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cs-CZ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</m:e>
                        <m:sup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cs-CZ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8" name="Obdélní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3330" y="5439657"/>
                <a:ext cx="1441677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délník 8"/>
              <p:cNvSpPr/>
              <p:nvPr/>
            </p:nvSpPr>
            <p:spPr>
              <a:xfrm>
                <a:off x="1169086" y="3091854"/>
                <a:ext cx="1382301" cy="4019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cs-CZ" i="0">
                          <a:latin typeface="Cambria Math" panose="02040503050406030204" pitchFamily="18" charset="0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i="0">
                              <a:latin typeface="Cambria Math" panose="02040503050406030204" pitchFamily="18" charset="0"/>
                            </a:rPr>
                            <m:t>27</m:t>
                          </m:r>
                        </m:e>
                      </m:rad>
                      <m:r>
                        <a:rPr lang="cs-CZ" i="0">
                          <a:latin typeface="Cambria Math" panose="02040503050406030204" pitchFamily="18" charset="0"/>
                        </a:rPr>
                        <m:t>= 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9" name="Obdélní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9086" y="3091854"/>
                <a:ext cx="1382301" cy="40197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68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/>
          </p:nvPr>
        </p:nvGraphicFramePr>
        <p:xfrm>
          <a:off x="725479" y="452818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sz="1800" baseline="0" dirty="0" smtClean="0"/>
                        <a:t>ZDROJE</a:t>
                      </a:r>
                      <a:endParaRPr lang="cs-CZ" sz="18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dirty="0" smtClean="0"/>
                        <a:t>Snímky aplikace </a:t>
                      </a:r>
                      <a:r>
                        <a:rPr lang="cs-CZ" sz="1800" dirty="0" smtClean="0"/>
                        <a:t>Word 2013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533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</Words>
  <Application>Microsoft Office PowerPoint</Application>
  <PresentationFormat>Předvádění na obrazovce (4:3)</PresentationFormat>
  <Paragraphs>51</Paragraphs>
  <Slides>6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Verdana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2014-10-27T02:35:06Z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