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  <p:sldId id="257" r:id="rId4"/>
    <p:sldId id="258" r:id="rId5"/>
    <p:sldId id="259" r:id="rId6"/>
    <p:sldId id="261" r:id="rId7"/>
    <p:sldId id="260" r:id="rId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3515C-1FAB-4FD5-8F44-FC00C85F469A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77D12-FBEF-42A2-813F-B375E624EC9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20185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3515C-1FAB-4FD5-8F44-FC00C85F469A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77D12-FBEF-42A2-813F-B375E624EC9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32330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3515C-1FAB-4FD5-8F44-FC00C85F469A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77D12-FBEF-42A2-813F-B375E624EC9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5648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3515C-1FAB-4FD5-8F44-FC00C85F469A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77D12-FBEF-42A2-813F-B375E624EC9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6673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3515C-1FAB-4FD5-8F44-FC00C85F469A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77D12-FBEF-42A2-813F-B375E624EC9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62331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3515C-1FAB-4FD5-8F44-FC00C85F469A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77D12-FBEF-42A2-813F-B375E624EC9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842981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3515C-1FAB-4FD5-8F44-FC00C85F469A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77D12-FBEF-42A2-813F-B375E624EC9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6942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3515C-1FAB-4FD5-8F44-FC00C85F469A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77D12-FBEF-42A2-813F-B375E624EC9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35513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3515C-1FAB-4FD5-8F44-FC00C85F469A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77D12-FBEF-42A2-813F-B375E624EC9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92206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3515C-1FAB-4FD5-8F44-FC00C85F469A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77D12-FBEF-42A2-813F-B375E624EC9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736933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3515C-1FAB-4FD5-8F44-FC00C85F469A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77D12-FBEF-42A2-813F-B375E624EC9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64700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C3515C-1FAB-4FD5-8F44-FC00C85F469A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377D12-FBEF-42A2-813F-B375E624EC9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36576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40" y="116632"/>
            <a:ext cx="5760720" cy="1258824"/>
          </a:xfrm>
          <a:prstGeom prst="rect">
            <a:avLst/>
          </a:prstGeom>
        </p:spPr>
      </p:pic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0076645"/>
              </p:ext>
            </p:extLst>
          </p:nvPr>
        </p:nvGraphicFramePr>
        <p:xfrm>
          <a:off x="647564" y="1700808"/>
          <a:ext cx="7848872" cy="4614825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856722"/>
                <a:gridCol w="5992150"/>
              </a:tblGrid>
              <a:tr h="503531"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 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/>
                </a:tc>
              </a:tr>
              <a:tr h="363298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/>
                </a:tc>
              </a:tr>
              <a:tr h="429314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i="0" dirty="0" smtClean="0">
                          <a:solidFill>
                            <a:schemeClr val="tx1"/>
                          </a:solidFill>
                        </a:rPr>
                        <a:t>VY_42_INOVACE_0</a:t>
                      </a:r>
                      <a:r>
                        <a:rPr lang="cs-CZ" sz="1600" b="0" i="0" dirty="0" smtClean="0">
                          <a:solidFill>
                            <a:schemeClr val="tx1"/>
                          </a:solidFill>
                        </a:rPr>
                        <a:t>216</a:t>
                      </a:r>
                      <a:r>
                        <a:rPr lang="cs-CZ" sz="1600" b="0" i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cs-CZ" sz="1600" b="0" i="0" baseline="0" dirty="0" smtClean="0">
                          <a:solidFill>
                            <a:schemeClr val="tx1"/>
                          </a:solidFill>
                        </a:rPr>
                        <a:t>Rovnice a nerovnice s absolutní </a:t>
                      </a:r>
                      <a:r>
                        <a:rPr lang="cs-CZ" sz="1600" b="0" i="0" baseline="0" dirty="0" smtClean="0">
                          <a:solidFill>
                            <a:schemeClr val="tx1"/>
                          </a:solidFill>
                        </a:rPr>
                        <a:t>hodnotou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63298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Rovnice</a:t>
                      </a:r>
                      <a:r>
                        <a:rPr lang="cs-CZ" sz="1600" baseline="0" dirty="0" smtClean="0"/>
                        <a:t> a nerovnice</a:t>
                      </a:r>
                      <a:endParaRPr lang="cs-CZ" sz="1600" dirty="0"/>
                    </a:p>
                  </a:txBody>
                  <a:tcPr anchor="ctr"/>
                </a:tc>
              </a:tr>
              <a:tr h="363298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1. </a:t>
                      </a:r>
                      <a:r>
                        <a:rPr lang="cs-CZ" sz="160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</a:tr>
              <a:tr h="363298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Mgr.</a:t>
                      </a:r>
                      <a:r>
                        <a:rPr lang="cs-CZ" sz="1600" baseline="0" dirty="0" smtClean="0"/>
                        <a:t> Jiřina Rychtářová</a:t>
                      </a:r>
                      <a:endParaRPr lang="cs-CZ" sz="1600" dirty="0"/>
                    </a:p>
                  </a:txBody>
                  <a:tcPr anchor="ctr"/>
                </a:tc>
              </a:tr>
              <a:tr h="363298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5.12.2013</a:t>
                      </a:r>
                      <a:endParaRPr lang="cs-CZ" sz="1600" dirty="0"/>
                    </a:p>
                  </a:txBody>
                  <a:tcPr anchor="ctr"/>
                </a:tc>
              </a:tr>
              <a:tr h="923072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aseline="0" dirty="0" smtClean="0"/>
                        <a:t>Pojem „Absolutní hodnota“, řešení rovnic s absolutní hodnotou, řešení nerovnic s absolutní hodnotou, řešení vzorových příkladů, samostatné řešení příkladů s uvedeným postupem a řešením </a:t>
                      </a:r>
                      <a:endParaRPr lang="cs-CZ" sz="1600" dirty="0"/>
                    </a:p>
                  </a:txBody>
                  <a:tcPr anchor="ctr"/>
                </a:tc>
              </a:tr>
              <a:tr h="577922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Výklad</a:t>
                      </a:r>
                      <a:r>
                        <a:rPr lang="cs-CZ" sz="1600" baseline="0" dirty="0" smtClean="0"/>
                        <a:t> využitím prezentace, ukázka řešených příkladů, samostatné řešení příkladů s možností kontroly výsledků</a:t>
                      </a:r>
                      <a:endParaRPr lang="cs-CZ" sz="1600" dirty="0"/>
                    </a:p>
                  </a:txBody>
                  <a:tcPr anchor="ctr"/>
                </a:tc>
              </a:tr>
              <a:tr h="36329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/>
                          <a:ea typeface="+mn-ea"/>
                          <a:cs typeface="+mn-cs"/>
                        </a:rPr>
                        <a:t>Publikované materiály pochází ze zdrojů autora.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81014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Rovnice a nerovnice s absolutní hodnotou I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Podstata řešení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22862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Podstata absolutní hodnoty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sz="half" idx="1"/>
          </p:nvPr>
        </p:nvSpPr>
        <p:spPr>
          <a:ln>
            <a:solidFill>
              <a:schemeClr val="accent3">
                <a:lumMod val="75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 fontScale="70000" lnSpcReduction="20000"/>
          </a:bodyPr>
          <a:lstStyle/>
          <a:p>
            <a:r>
              <a:rPr lang="cs-CZ" dirty="0" smtClean="0"/>
              <a:t>Absolutní hodnota je čísla je jeho vzdálenost od nuly na číselné ose</a:t>
            </a:r>
          </a:p>
          <a:p>
            <a:r>
              <a:rPr lang="cs-CZ" dirty="0" smtClean="0">
                <a:latin typeface="Calibri"/>
              </a:rPr>
              <a:t>↔ vždy číslo kladné</a:t>
            </a:r>
          </a:p>
          <a:p>
            <a:r>
              <a:rPr lang="cs-CZ" dirty="0" smtClean="0">
                <a:latin typeface="Calibri"/>
              </a:rPr>
              <a:t>I 5 I = 5</a:t>
            </a:r>
          </a:p>
          <a:p>
            <a:r>
              <a:rPr lang="cs-CZ" dirty="0" smtClean="0">
                <a:latin typeface="Calibri"/>
              </a:rPr>
              <a:t>I-7I = 7</a:t>
            </a:r>
          </a:p>
          <a:p>
            <a:r>
              <a:rPr lang="cs-CZ" dirty="0" smtClean="0">
                <a:latin typeface="Calibri"/>
              </a:rPr>
              <a:t>I -0,3I = 0,3</a:t>
            </a:r>
          </a:p>
          <a:p>
            <a:endParaRPr lang="cs-CZ" dirty="0">
              <a:latin typeface="Calibri"/>
            </a:endParaRPr>
          </a:p>
          <a:p>
            <a:r>
              <a:rPr lang="cs-CZ" dirty="0" smtClean="0">
                <a:latin typeface="Calibri"/>
              </a:rPr>
              <a:t>Atd., u číselných hodnot jasné</a:t>
            </a:r>
          </a:p>
          <a:p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half" idx="2"/>
          </p:nvPr>
        </p:nvSpPr>
        <p:spPr>
          <a:ln>
            <a:solidFill>
              <a:schemeClr val="accent3">
                <a:lumMod val="75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cs-CZ" dirty="0" smtClean="0"/>
              <a:t>     Pokud se ve výrazu uvnitř absolutní hodnoty objeví proměnná = problém, protože nevíme, zda se jedná o hodnotu:</a:t>
            </a:r>
          </a:p>
          <a:p>
            <a:pPr marL="0" indent="0">
              <a:buNone/>
            </a:pPr>
            <a:r>
              <a:rPr lang="cs-CZ" dirty="0" smtClean="0"/>
              <a:t> a)kladnou v tom případě bychom tento výraz pouze opsali</a:t>
            </a:r>
          </a:p>
          <a:p>
            <a:pPr marL="0" indent="0">
              <a:buNone/>
            </a:pPr>
            <a:r>
              <a:rPr lang="cs-CZ" dirty="0" smtClean="0"/>
              <a:t>b)Nebo o hodnotu zápornou, pak bychom museli změnit znamínka u všech členů výrazu</a:t>
            </a:r>
          </a:p>
          <a:p>
            <a:pPr marL="0" indent="0">
              <a:buNone/>
            </a:pPr>
            <a:r>
              <a:rPr lang="cs-CZ" dirty="0" smtClean="0">
                <a:latin typeface="Calibri"/>
              </a:rPr>
              <a:t>→ absolutní hodnotu s proměnné vždy počítáme (uvažujeme) dvakrát</a:t>
            </a:r>
            <a:r>
              <a:rPr lang="cs-CZ" dirty="0" smtClean="0"/>
              <a:t>, ale musíme vždy psát nejen hodnotu, ale  i podmínku </a:t>
            </a:r>
          </a:p>
          <a:p>
            <a:pPr marL="0" indent="0">
              <a:buNone/>
            </a:pPr>
            <a:r>
              <a:rPr lang="cs-CZ" dirty="0" smtClean="0">
                <a:latin typeface="Calibri"/>
              </a:rPr>
              <a:t>Např. I5x – 15I</a:t>
            </a:r>
          </a:p>
          <a:p>
            <a:pPr marL="0" indent="0">
              <a:buNone/>
            </a:pPr>
            <a:r>
              <a:rPr lang="cs-CZ" b="1" dirty="0" smtClean="0">
                <a:latin typeface="Calibri"/>
              </a:rPr>
              <a:t>A) I5x -15I = 5x – 15  ˄ 5x - 15≥ 0</a:t>
            </a:r>
          </a:p>
          <a:p>
            <a:pPr marL="0" indent="0">
              <a:buNone/>
            </a:pPr>
            <a:r>
              <a:rPr lang="cs-CZ" b="1" dirty="0" smtClean="0">
                <a:latin typeface="Calibri"/>
              </a:rPr>
              <a:t>B) I5x – 15I =- 5x + 15 ˄ 5x -15≤ 0</a:t>
            </a:r>
          </a:p>
        </p:txBody>
      </p:sp>
    </p:spTree>
    <p:extLst>
      <p:ext uri="{BB962C8B-B14F-4D97-AF65-F5344CB8AC3E}">
        <p14:creationId xmlns:p14="http://schemas.microsoft.com/office/powerpoint/2010/main" val="4008086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 animBg="1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75240" cy="850106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cs-CZ" sz="3600" dirty="0" smtClean="0"/>
              <a:t>Procvičení absolutní hodnoty</a:t>
            </a:r>
            <a:endParaRPr lang="cs-CZ" sz="3600" dirty="0"/>
          </a:p>
        </p:txBody>
      </p:sp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>
          <a:xfrm>
            <a:off x="457200" y="1268760"/>
            <a:ext cx="8219256" cy="4857403"/>
          </a:xfrm>
          <a:ln>
            <a:solidFill>
              <a:schemeClr val="accent3">
                <a:lumMod val="75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cs-CZ" dirty="0" smtClean="0"/>
              <a:t>Podle vzoru rozepište absolutní hodnoty výrazů: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zadání    =      podmínka  </a:t>
            </a:r>
            <a:r>
              <a:rPr lang="cs-CZ" dirty="0" smtClean="0">
                <a:latin typeface="Calibri"/>
              </a:rPr>
              <a:t>˄ hodnota výrazu v absolutní hodnotě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 1)I 7 – x I  = a) 7-x≥ 0 </a:t>
            </a:r>
            <a:r>
              <a:rPr lang="cs-CZ" dirty="0" smtClean="0">
                <a:latin typeface="Calibri"/>
              </a:rPr>
              <a:t>˄ I7 – x I = 7 – x</a:t>
            </a:r>
          </a:p>
          <a:p>
            <a:pPr marL="0" indent="0">
              <a:buNone/>
            </a:pPr>
            <a:r>
              <a:rPr lang="cs-CZ" dirty="0">
                <a:latin typeface="Calibri"/>
              </a:rPr>
              <a:t> </a:t>
            </a:r>
            <a:r>
              <a:rPr lang="cs-CZ" dirty="0" smtClean="0">
                <a:latin typeface="Calibri"/>
              </a:rPr>
              <a:t>                  = b) 7-x≤ 0 ˄ I7 – x I = -7 + x</a:t>
            </a:r>
          </a:p>
          <a:p>
            <a:pPr marL="0" indent="0">
              <a:buNone/>
            </a:pPr>
            <a:r>
              <a:rPr lang="cs-CZ" dirty="0"/>
              <a:t>2</a:t>
            </a:r>
            <a:r>
              <a:rPr lang="cs-CZ" dirty="0" smtClean="0"/>
              <a:t>)I 3x – 12 I = a) 3x – 12 ≥ 0 </a:t>
            </a:r>
            <a:r>
              <a:rPr lang="cs-CZ" dirty="0"/>
              <a:t>˄ </a:t>
            </a:r>
            <a:r>
              <a:rPr lang="cs-CZ" dirty="0" smtClean="0"/>
              <a:t>I3x – 12 I= 3x - 12</a:t>
            </a:r>
            <a:endParaRPr lang="cs-CZ" dirty="0"/>
          </a:p>
          <a:p>
            <a:pPr marL="0" indent="0">
              <a:buNone/>
            </a:pPr>
            <a:r>
              <a:rPr lang="cs-CZ" dirty="0"/>
              <a:t>             </a:t>
            </a:r>
            <a:r>
              <a:rPr lang="cs-CZ" dirty="0" smtClean="0"/>
              <a:t>         </a:t>
            </a:r>
            <a:r>
              <a:rPr lang="cs-CZ" dirty="0"/>
              <a:t>= b) </a:t>
            </a:r>
            <a:r>
              <a:rPr lang="cs-CZ" dirty="0" smtClean="0"/>
              <a:t>3x – 12 ≤ </a:t>
            </a:r>
            <a:r>
              <a:rPr lang="cs-CZ" dirty="0"/>
              <a:t>0 ˄ </a:t>
            </a:r>
            <a:r>
              <a:rPr lang="cs-CZ" dirty="0" smtClean="0"/>
              <a:t>I3x – 12 I= -3x + 12</a:t>
            </a:r>
          </a:p>
          <a:p>
            <a:pPr marL="0" indent="0">
              <a:buNone/>
            </a:pPr>
            <a:r>
              <a:rPr lang="cs-CZ" dirty="0"/>
              <a:t>3</a:t>
            </a:r>
            <a:r>
              <a:rPr lang="cs-CZ" dirty="0" smtClean="0"/>
              <a:t>)I x + 5 I = a) x + 5 ≥ 0 </a:t>
            </a:r>
            <a:r>
              <a:rPr lang="cs-CZ" dirty="0"/>
              <a:t>˄ </a:t>
            </a:r>
            <a:r>
              <a:rPr lang="cs-CZ" dirty="0" smtClean="0"/>
              <a:t>I x + 5 I= x + 5</a:t>
            </a:r>
            <a:endParaRPr lang="cs-CZ" dirty="0"/>
          </a:p>
          <a:p>
            <a:pPr marL="0" indent="0">
              <a:buNone/>
            </a:pPr>
            <a:r>
              <a:rPr lang="cs-CZ" dirty="0"/>
              <a:t>             </a:t>
            </a:r>
            <a:r>
              <a:rPr lang="cs-CZ" dirty="0" smtClean="0"/>
              <a:t>    </a:t>
            </a:r>
            <a:r>
              <a:rPr lang="cs-CZ" dirty="0"/>
              <a:t>= b) </a:t>
            </a:r>
            <a:r>
              <a:rPr lang="cs-CZ" dirty="0" smtClean="0"/>
              <a:t>x + 5 ≤ </a:t>
            </a:r>
            <a:r>
              <a:rPr lang="cs-CZ" dirty="0"/>
              <a:t>0 ˄ </a:t>
            </a:r>
            <a:r>
              <a:rPr lang="cs-CZ" dirty="0" smtClean="0"/>
              <a:t>I x + 5 I= -x - 5</a:t>
            </a:r>
          </a:p>
          <a:p>
            <a:pPr marL="0" indent="0">
              <a:buNone/>
            </a:pPr>
            <a:r>
              <a:rPr lang="cs-CZ" dirty="0"/>
              <a:t>4</a:t>
            </a:r>
            <a:r>
              <a:rPr lang="cs-CZ" dirty="0" smtClean="0"/>
              <a:t>)I 13 – x I = a) 13 – x ≥ 0 </a:t>
            </a:r>
            <a:r>
              <a:rPr lang="cs-CZ" dirty="0"/>
              <a:t>˄ </a:t>
            </a:r>
            <a:r>
              <a:rPr lang="cs-CZ" dirty="0" smtClean="0"/>
              <a:t>I 13 </a:t>
            </a:r>
            <a:r>
              <a:rPr lang="cs-CZ" dirty="0"/>
              <a:t>– </a:t>
            </a:r>
            <a:r>
              <a:rPr lang="cs-CZ" dirty="0" smtClean="0"/>
              <a:t>x I </a:t>
            </a:r>
            <a:r>
              <a:rPr lang="cs-CZ" dirty="0"/>
              <a:t>= </a:t>
            </a:r>
            <a:r>
              <a:rPr lang="cs-CZ" dirty="0" smtClean="0"/>
              <a:t>13 </a:t>
            </a:r>
            <a:r>
              <a:rPr lang="cs-CZ" dirty="0"/>
              <a:t>– x</a:t>
            </a:r>
          </a:p>
          <a:p>
            <a:pPr marL="0" indent="0">
              <a:buNone/>
            </a:pPr>
            <a:r>
              <a:rPr lang="cs-CZ" dirty="0"/>
              <a:t>             </a:t>
            </a:r>
            <a:r>
              <a:rPr lang="cs-CZ" dirty="0" smtClean="0"/>
              <a:t>       </a:t>
            </a:r>
            <a:r>
              <a:rPr lang="cs-CZ" dirty="0"/>
              <a:t>= b) </a:t>
            </a:r>
            <a:r>
              <a:rPr lang="cs-CZ" dirty="0" smtClean="0"/>
              <a:t>13 – x ≤ </a:t>
            </a:r>
            <a:r>
              <a:rPr lang="cs-CZ" dirty="0"/>
              <a:t>0 ˄ </a:t>
            </a:r>
            <a:r>
              <a:rPr lang="cs-CZ" dirty="0" smtClean="0"/>
              <a:t>I13 </a:t>
            </a:r>
            <a:r>
              <a:rPr lang="cs-CZ" dirty="0"/>
              <a:t>– </a:t>
            </a:r>
            <a:r>
              <a:rPr lang="cs-CZ" dirty="0" smtClean="0"/>
              <a:t>x I </a:t>
            </a:r>
            <a:r>
              <a:rPr lang="cs-CZ" dirty="0"/>
              <a:t>= </a:t>
            </a:r>
            <a:r>
              <a:rPr lang="cs-CZ" dirty="0" smtClean="0"/>
              <a:t>-13 </a:t>
            </a:r>
            <a:r>
              <a:rPr lang="cs-CZ" dirty="0"/>
              <a:t>+ x</a:t>
            </a:r>
            <a:endParaRPr lang="cs-CZ" dirty="0" smtClean="0"/>
          </a:p>
          <a:p>
            <a:pPr marL="0" indent="0">
              <a:buNone/>
            </a:pPr>
            <a:r>
              <a:rPr lang="cs-CZ" dirty="0"/>
              <a:t>5</a:t>
            </a:r>
            <a:r>
              <a:rPr lang="cs-CZ" dirty="0" smtClean="0"/>
              <a:t>)I 2 + 2x I = a) 2 + 2x ≥ 0 </a:t>
            </a:r>
            <a:r>
              <a:rPr lang="cs-CZ" dirty="0"/>
              <a:t>˄ </a:t>
            </a:r>
            <a:r>
              <a:rPr lang="cs-CZ" dirty="0" smtClean="0"/>
              <a:t>I 2 + 2x I </a:t>
            </a:r>
            <a:r>
              <a:rPr lang="cs-CZ" dirty="0"/>
              <a:t>= </a:t>
            </a:r>
            <a:r>
              <a:rPr lang="cs-CZ" dirty="0" smtClean="0"/>
              <a:t>2 +2x</a:t>
            </a:r>
            <a:endParaRPr lang="cs-CZ" dirty="0"/>
          </a:p>
          <a:p>
            <a:pPr marL="0" indent="0">
              <a:buNone/>
            </a:pPr>
            <a:r>
              <a:rPr lang="cs-CZ" dirty="0"/>
              <a:t>              </a:t>
            </a:r>
            <a:r>
              <a:rPr lang="cs-CZ" dirty="0" smtClean="0"/>
              <a:t>      = </a:t>
            </a:r>
            <a:r>
              <a:rPr lang="cs-CZ" dirty="0"/>
              <a:t>b) </a:t>
            </a:r>
            <a:r>
              <a:rPr lang="cs-CZ" dirty="0" smtClean="0"/>
              <a:t>2 + 2x ≤ </a:t>
            </a:r>
            <a:r>
              <a:rPr lang="cs-CZ" dirty="0"/>
              <a:t>0 ˄ </a:t>
            </a:r>
            <a:r>
              <a:rPr lang="cs-CZ" dirty="0" smtClean="0"/>
              <a:t>I 2 + 2x I= -2 – 2x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86602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467544" y="260648"/>
            <a:ext cx="3826768" cy="1282154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cs-CZ" sz="3600" dirty="0" smtClean="0"/>
              <a:t>Rovnice s absolutní hodnotou</a:t>
            </a:r>
            <a:endParaRPr lang="cs-CZ" sz="3600" dirty="0"/>
          </a:p>
        </p:txBody>
      </p:sp>
      <p:sp>
        <p:nvSpPr>
          <p:cNvPr id="5" name="Zástupný symbol pro obsah 4"/>
          <p:cNvSpPr>
            <a:spLocks noGrp="1"/>
          </p:cNvSpPr>
          <p:nvPr>
            <p:ph sz="half" idx="1"/>
          </p:nvPr>
        </p:nvSpPr>
        <p:spPr>
          <a:xfrm>
            <a:off x="457200" y="1844824"/>
            <a:ext cx="3970784" cy="4281339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cs-CZ" dirty="0" smtClean="0"/>
              <a:t>Musíme vždy počítat dvakrát a to pro </a:t>
            </a:r>
          </a:p>
          <a:p>
            <a:pPr marL="0" indent="0">
              <a:buNone/>
            </a:pPr>
            <a:r>
              <a:rPr lang="cs-CZ" dirty="0" smtClean="0"/>
              <a:t>a) výraz v absolutní hodnotě je větší jak  nula</a:t>
            </a:r>
          </a:p>
          <a:p>
            <a:pPr marL="0" indent="0">
              <a:buNone/>
            </a:pPr>
            <a:r>
              <a:rPr lang="cs-CZ" dirty="0"/>
              <a:t>b</a:t>
            </a:r>
            <a:r>
              <a:rPr lang="cs-CZ" dirty="0" smtClean="0"/>
              <a:t>) výraz v absolutní hodnotě je menší než nula</a:t>
            </a:r>
          </a:p>
          <a:p>
            <a:pPr marL="0" indent="0">
              <a:buNone/>
            </a:pPr>
            <a:r>
              <a:rPr lang="cs-CZ" dirty="0" smtClean="0"/>
              <a:t>Pak musíme zakreslit řešení na číselnou osu, ve které je vyznačen interval, s kterým pracujeme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half" idx="2"/>
          </p:nvPr>
        </p:nvSpPr>
        <p:spPr>
          <a:xfrm>
            <a:off x="4427984" y="404664"/>
            <a:ext cx="4464496" cy="626469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cs-CZ" sz="2100" dirty="0" smtClean="0"/>
              <a:t>5 – I x – 3 I  = 17</a:t>
            </a:r>
          </a:p>
          <a:p>
            <a:pPr marL="0" indent="0">
              <a:buNone/>
            </a:pPr>
            <a:endParaRPr lang="cs-CZ" sz="2100" dirty="0"/>
          </a:p>
          <a:p>
            <a:pPr marL="0" indent="0">
              <a:buNone/>
            </a:pPr>
            <a:r>
              <a:rPr lang="cs-CZ" sz="2100" dirty="0"/>
              <a:t>a</a:t>
            </a:r>
            <a:r>
              <a:rPr lang="cs-CZ" sz="2100" dirty="0" smtClean="0"/>
              <a:t>) x – 3 ≥ 0 </a:t>
            </a:r>
            <a:r>
              <a:rPr lang="cs-CZ" sz="2100" dirty="0" smtClean="0">
                <a:latin typeface="Calibri"/>
              </a:rPr>
              <a:t>˄ 5 – (x – 3) = 17</a:t>
            </a:r>
          </a:p>
          <a:p>
            <a:pPr marL="0" indent="0">
              <a:buNone/>
            </a:pPr>
            <a:r>
              <a:rPr lang="cs-CZ" sz="2100" dirty="0">
                <a:latin typeface="Calibri"/>
              </a:rPr>
              <a:t>b</a:t>
            </a:r>
            <a:r>
              <a:rPr lang="cs-CZ" sz="2100" dirty="0" smtClean="0">
                <a:latin typeface="Calibri"/>
              </a:rPr>
              <a:t>) x – 3 ≤ 0 ˄ 5 – ( -x + 3) = 17</a:t>
            </a:r>
          </a:p>
          <a:p>
            <a:pPr marL="0" indent="0">
              <a:buNone/>
            </a:pPr>
            <a:endParaRPr lang="cs-CZ" sz="2100" dirty="0">
              <a:latin typeface="Calibri"/>
            </a:endParaRPr>
          </a:p>
          <a:p>
            <a:pPr marL="0" indent="0">
              <a:buNone/>
            </a:pPr>
            <a:r>
              <a:rPr lang="cs-CZ" sz="2100" dirty="0" smtClean="0">
                <a:latin typeface="Calibri"/>
              </a:rPr>
              <a:t>Oba zápisy tvoří nerovnici a rovnici. Vyřešíme je. Oba vztahy pak zakreslíme na číselnou osu</a:t>
            </a:r>
          </a:p>
          <a:p>
            <a:pPr marL="0" indent="0">
              <a:buNone/>
            </a:pPr>
            <a:r>
              <a:rPr lang="cs-CZ" sz="2100" dirty="0" smtClean="0"/>
              <a:t>a) x </a:t>
            </a:r>
            <a:r>
              <a:rPr lang="cs-CZ" sz="2100" dirty="0"/>
              <a:t>≥ </a:t>
            </a:r>
            <a:r>
              <a:rPr lang="cs-CZ" sz="2100" dirty="0" smtClean="0"/>
              <a:t>3 </a:t>
            </a:r>
            <a:r>
              <a:rPr lang="cs-CZ" sz="2100" dirty="0"/>
              <a:t>˄ 5 – </a:t>
            </a:r>
            <a:r>
              <a:rPr lang="cs-CZ" sz="2100" dirty="0" smtClean="0"/>
              <a:t>x + 3 </a:t>
            </a:r>
            <a:r>
              <a:rPr lang="cs-CZ" sz="2100" dirty="0"/>
              <a:t>= </a:t>
            </a:r>
            <a:r>
              <a:rPr lang="cs-CZ" sz="2100" dirty="0" smtClean="0"/>
              <a:t>17</a:t>
            </a:r>
          </a:p>
          <a:p>
            <a:pPr marL="0" indent="0">
              <a:buNone/>
            </a:pPr>
            <a:r>
              <a:rPr lang="cs-CZ" sz="2100" dirty="0"/>
              <a:t> </a:t>
            </a:r>
            <a:r>
              <a:rPr lang="cs-CZ" sz="2100" dirty="0" smtClean="0"/>
              <a:t>                             x = -9</a:t>
            </a:r>
          </a:p>
          <a:p>
            <a:pPr marL="0" indent="0">
              <a:buNone/>
            </a:pPr>
            <a:endParaRPr lang="cs-CZ" sz="2100" dirty="0"/>
          </a:p>
          <a:p>
            <a:pPr marL="0" indent="0">
              <a:buNone/>
            </a:pPr>
            <a:r>
              <a:rPr lang="cs-CZ" sz="2100" dirty="0" smtClean="0"/>
              <a:t>				</a:t>
            </a:r>
            <a:endParaRPr lang="cs-CZ" sz="2100" dirty="0"/>
          </a:p>
          <a:p>
            <a:pPr marL="0" indent="0">
              <a:buNone/>
            </a:pPr>
            <a:r>
              <a:rPr lang="cs-CZ" sz="2100" dirty="0" smtClean="0"/>
              <a:t>Vypočtená hodnota x = -9 neleží v intervalu určených podmínkami, tedy tato část nemá řešení</a:t>
            </a:r>
          </a:p>
          <a:p>
            <a:pPr marL="0" indent="0">
              <a:buNone/>
            </a:pPr>
            <a:r>
              <a:rPr lang="cs-CZ" sz="2100" dirty="0"/>
              <a:t>b</a:t>
            </a:r>
            <a:r>
              <a:rPr lang="cs-CZ" sz="2100" dirty="0" smtClean="0"/>
              <a:t>) x </a:t>
            </a:r>
            <a:r>
              <a:rPr lang="cs-CZ" sz="2100" dirty="0"/>
              <a:t>≤ </a:t>
            </a:r>
            <a:r>
              <a:rPr lang="cs-CZ" sz="2100" dirty="0" smtClean="0"/>
              <a:t>3 </a:t>
            </a:r>
            <a:r>
              <a:rPr lang="cs-CZ" sz="2100" dirty="0"/>
              <a:t>˄ 5 </a:t>
            </a:r>
            <a:r>
              <a:rPr lang="cs-CZ" sz="2100" dirty="0" smtClean="0"/>
              <a:t>+ x - </a:t>
            </a:r>
            <a:r>
              <a:rPr lang="cs-CZ" sz="2100" dirty="0"/>
              <a:t>3) = </a:t>
            </a:r>
            <a:r>
              <a:rPr lang="cs-CZ" sz="2100" dirty="0" smtClean="0"/>
              <a:t>17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</a:t>
            </a:r>
            <a:r>
              <a:rPr lang="cs-CZ" sz="1900" dirty="0" smtClean="0"/>
              <a:t>x = 15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sz="2100" dirty="0" smtClean="0"/>
          </a:p>
          <a:p>
            <a:pPr marL="0" indent="0">
              <a:buNone/>
            </a:pPr>
            <a:endParaRPr lang="cs-CZ" sz="2100" dirty="0" smtClean="0"/>
          </a:p>
          <a:p>
            <a:pPr marL="0" indent="0">
              <a:buNone/>
            </a:pPr>
            <a:r>
              <a:rPr lang="cs-CZ" sz="2100" dirty="0" smtClean="0"/>
              <a:t>Vypočtená </a:t>
            </a:r>
            <a:r>
              <a:rPr lang="cs-CZ" sz="2100" dirty="0"/>
              <a:t>hodnota x = </a:t>
            </a:r>
            <a:r>
              <a:rPr lang="cs-CZ" sz="2100" dirty="0" smtClean="0"/>
              <a:t>15 opět </a:t>
            </a:r>
            <a:r>
              <a:rPr lang="cs-CZ" sz="2100" dirty="0"/>
              <a:t>neleží v intervalu určených podmínkami, </a:t>
            </a:r>
            <a:r>
              <a:rPr lang="cs-CZ" sz="2100" dirty="0" smtClean="0"/>
              <a:t>tedy ani tato </a:t>
            </a:r>
            <a:r>
              <a:rPr lang="cs-CZ" sz="2100" dirty="0"/>
              <a:t>část nemá řešení</a:t>
            </a:r>
          </a:p>
          <a:p>
            <a:pPr marL="0" indent="0" algn="ctr">
              <a:buNone/>
            </a:pPr>
            <a:r>
              <a:rPr lang="cs-CZ" sz="2100" b="1" dirty="0" smtClean="0">
                <a:solidFill>
                  <a:srgbClr val="C00000"/>
                </a:solidFill>
              </a:rPr>
              <a:t>P = {   }</a:t>
            </a:r>
          </a:p>
          <a:p>
            <a:pPr marL="0" indent="0">
              <a:buNone/>
            </a:pPr>
            <a:endParaRPr lang="cs-CZ" dirty="0"/>
          </a:p>
          <a:p>
            <a:endParaRPr lang="cs-CZ" dirty="0"/>
          </a:p>
        </p:txBody>
      </p:sp>
      <p:grpSp>
        <p:nvGrpSpPr>
          <p:cNvPr id="15" name="Skupina 14"/>
          <p:cNvGrpSpPr/>
          <p:nvPr/>
        </p:nvGrpSpPr>
        <p:grpSpPr>
          <a:xfrm>
            <a:off x="5030866" y="3050888"/>
            <a:ext cx="3240360" cy="715178"/>
            <a:chOff x="4932040" y="5085184"/>
            <a:chExt cx="3240360" cy="715178"/>
          </a:xfrm>
        </p:grpSpPr>
        <p:cxnSp>
          <p:nvCxnSpPr>
            <p:cNvPr id="3" name="Přímá spojnice 2"/>
            <p:cNvCxnSpPr/>
            <p:nvPr/>
          </p:nvCxnSpPr>
          <p:spPr>
            <a:xfrm>
              <a:off x="4932040" y="5229200"/>
              <a:ext cx="324036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Přímá spojnice 7"/>
            <p:cNvCxnSpPr/>
            <p:nvPr/>
          </p:nvCxnSpPr>
          <p:spPr>
            <a:xfrm>
              <a:off x="5652120" y="5085184"/>
              <a:ext cx="0" cy="36004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Přímá spojnice 9"/>
            <p:cNvCxnSpPr/>
            <p:nvPr/>
          </p:nvCxnSpPr>
          <p:spPr>
            <a:xfrm>
              <a:off x="6732240" y="5085184"/>
              <a:ext cx="0" cy="36004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Přímá spojnice se šipkou 11"/>
            <p:cNvCxnSpPr/>
            <p:nvPr/>
          </p:nvCxnSpPr>
          <p:spPr>
            <a:xfrm>
              <a:off x="6732240" y="5085184"/>
              <a:ext cx="1440160" cy="0"/>
            </a:xfrm>
            <a:prstGeom prst="straightConnector1">
              <a:avLst/>
            </a:prstGeom>
            <a:ln w="38100">
              <a:solidFill>
                <a:srgbClr val="C00000"/>
              </a:solidFill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ovéPole 12"/>
            <p:cNvSpPr txBox="1"/>
            <p:nvPr/>
          </p:nvSpPr>
          <p:spPr>
            <a:xfrm>
              <a:off x="5436096" y="5431030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-9</a:t>
              </a:r>
              <a:endParaRPr lang="cs-CZ" dirty="0"/>
            </a:p>
          </p:txBody>
        </p:sp>
        <p:sp>
          <p:nvSpPr>
            <p:cNvPr id="14" name="TextovéPole 13"/>
            <p:cNvSpPr txBox="1"/>
            <p:nvPr/>
          </p:nvSpPr>
          <p:spPr>
            <a:xfrm>
              <a:off x="6732240" y="5383252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/>
                <a:t>3</a:t>
              </a:r>
            </a:p>
          </p:txBody>
        </p:sp>
      </p:grpSp>
      <p:grpSp>
        <p:nvGrpSpPr>
          <p:cNvPr id="16" name="Skupina 15"/>
          <p:cNvGrpSpPr/>
          <p:nvPr/>
        </p:nvGrpSpPr>
        <p:grpSpPr>
          <a:xfrm>
            <a:off x="4850846" y="4808845"/>
            <a:ext cx="3240360" cy="715178"/>
            <a:chOff x="4932040" y="5085184"/>
            <a:chExt cx="3240360" cy="715178"/>
          </a:xfrm>
        </p:grpSpPr>
        <p:cxnSp>
          <p:nvCxnSpPr>
            <p:cNvPr id="17" name="Přímá spojnice 16"/>
            <p:cNvCxnSpPr/>
            <p:nvPr/>
          </p:nvCxnSpPr>
          <p:spPr>
            <a:xfrm>
              <a:off x="4932040" y="5229200"/>
              <a:ext cx="324036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Přímá spojnice 17"/>
            <p:cNvCxnSpPr/>
            <p:nvPr/>
          </p:nvCxnSpPr>
          <p:spPr>
            <a:xfrm>
              <a:off x="5652120" y="5085184"/>
              <a:ext cx="0" cy="36004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Přímá spojnice 18"/>
            <p:cNvCxnSpPr/>
            <p:nvPr/>
          </p:nvCxnSpPr>
          <p:spPr>
            <a:xfrm>
              <a:off x="6732240" y="5085184"/>
              <a:ext cx="0" cy="36004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Přímá spojnice se šipkou 19"/>
            <p:cNvCxnSpPr/>
            <p:nvPr/>
          </p:nvCxnSpPr>
          <p:spPr>
            <a:xfrm flipH="1">
              <a:off x="4932040" y="5085184"/>
              <a:ext cx="733908" cy="0"/>
            </a:xfrm>
            <a:prstGeom prst="straightConnector1">
              <a:avLst/>
            </a:prstGeom>
            <a:ln w="38100">
              <a:solidFill>
                <a:srgbClr val="C00000"/>
              </a:solidFill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ovéPole 20"/>
            <p:cNvSpPr txBox="1"/>
            <p:nvPr/>
          </p:nvSpPr>
          <p:spPr>
            <a:xfrm>
              <a:off x="5436096" y="5431030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/>
                <a:t>3</a:t>
              </a:r>
            </a:p>
          </p:txBody>
        </p:sp>
        <p:sp>
          <p:nvSpPr>
            <p:cNvPr id="22" name="TextovéPole 21"/>
            <p:cNvSpPr txBox="1"/>
            <p:nvPr/>
          </p:nvSpPr>
          <p:spPr>
            <a:xfrm>
              <a:off x="6732240" y="5383252"/>
              <a:ext cx="5424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15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8268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/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3312368" cy="1656184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cs-CZ" sz="2800" dirty="0" smtClean="0"/>
              <a:t>Nerovnice s absolutní hodnotou</a:t>
            </a:r>
            <a:endParaRPr lang="cs-CZ" sz="2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2132856"/>
            <a:ext cx="3250704" cy="4104456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cs-CZ" dirty="0"/>
              <a:t>Musíme vždy počítat dvakrát a to pro </a:t>
            </a:r>
          </a:p>
          <a:p>
            <a:pPr marL="0" indent="0">
              <a:buNone/>
            </a:pPr>
            <a:r>
              <a:rPr lang="cs-CZ" dirty="0"/>
              <a:t>a) výraz v absolutní hodnotě je větší jak  nula</a:t>
            </a:r>
          </a:p>
          <a:p>
            <a:pPr marL="0" indent="0">
              <a:buNone/>
            </a:pPr>
            <a:r>
              <a:rPr lang="cs-CZ" dirty="0"/>
              <a:t>b) výraz v absolutní hodnotě je menší než nula</a:t>
            </a:r>
          </a:p>
          <a:p>
            <a:pPr marL="0" indent="0">
              <a:buNone/>
            </a:pPr>
            <a:r>
              <a:rPr lang="cs-CZ" dirty="0"/>
              <a:t>Pak musíme zakreslit </a:t>
            </a:r>
            <a:r>
              <a:rPr lang="cs-CZ" dirty="0" smtClean="0"/>
              <a:t>v obou případech oba intervaly na číselnou osu a provést jejich průnik</a:t>
            </a:r>
          </a:p>
          <a:p>
            <a:pPr marL="0" indent="0">
              <a:buNone/>
            </a:pPr>
            <a:r>
              <a:rPr lang="cs-CZ" dirty="0" smtClean="0"/>
              <a:t>Celé řešení je pak sjednocení obou intervalů</a:t>
            </a:r>
            <a:endParaRPr lang="cs-CZ" dirty="0"/>
          </a:p>
          <a:p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3995936" y="332656"/>
                <a:ext cx="4752528" cy="6408712"/>
              </a:xfrm>
            </p:spPr>
            <p:txBody>
              <a:bodyPr>
                <a:normAutofit fontScale="55000" lnSpcReduction="20000"/>
              </a:bodyPr>
              <a:lstStyle/>
              <a:p>
                <a:pPr marL="0" indent="0" algn="ctr">
                  <a:buNone/>
                </a:pPr>
                <a:r>
                  <a:rPr lang="cs-CZ" sz="3600" b="1" dirty="0" smtClean="0"/>
                  <a:t>3 – 5.I x – 7I ˂ 3x + 6</a:t>
                </a:r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r>
                  <a:rPr lang="cs-CZ" dirty="0" smtClean="0"/>
                  <a:t>a</a:t>
                </a:r>
                <a:r>
                  <a:rPr lang="cs-CZ" dirty="0"/>
                  <a:t>) x – </a:t>
                </a:r>
                <a:r>
                  <a:rPr lang="cs-CZ" dirty="0" smtClean="0"/>
                  <a:t>7 </a:t>
                </a:r>
                <a:r>
                  <a:rPr lang="cs-CZ" dirty="0"/>
                  <a:t>≥ 0 </a:t>
                </a:r>
                <a:r>
                  <a:rPr lang="cs-CZ" dirty="0" smtClean="0"/>
                  <a:t>˄ 3 - </a:t>
                </a:r>
                <a:r>
                  <a:rPr lang="cs-CZ" dirty="0"/>
                  <a:t>5 </a:t>
                </a:r>
                <a:r>
                  <a:rPr lang="cs-CZ" dirty="0" smtClean="0"/>
                  <a:t>.(</a:t>
                </a:r>
                <a:r>
                  <a:rPr lang="cs-CZ" dirty="0"/>
                  <a:t>x – </a:t>
                </a:r>
                <a:r>
                  <a:rPr lang="cs-CZ" dirty="0" smtClean="0"/>
                  <a:t>7) ˂ 3x + 6</a:t>
                </a:r>
                <a:endParaRPr lang="cs-CZ" dirty="0"/>
              </a:p>
              <a:p>
                <a:pPr marL="0" indent="0">
                  <a:buNone/>
                </a:pPr>
                <a:r>
                  <a:rPr lang="cs-CZ" dirty="0"/>
                  <a:t>b) x – </a:t>
                </a:r>
                <a:r>
                  <a:rPr lang="cs-CZ" dirty="0" smtClean="0"/>
                  <a:t>7 </a:t>
                </a:r>
                <a:r>
                  <a:rPr lang="cs-CZ" dirty="0"/>
                  <a:t>≤ 0 ˄ </a:t>
                </a:r>
                <a:r>
                  <a:rPr lang="cs-CZ" dirty="0" smtClean="0"/>
                  <a:t> 3 - 5 .( </a:t>
                </a:r>
                <a:r>
                  <a:rPr lang="cs-CZ" dirty="0"/>
                  <a:t>-x + </a:t>
                </a:r>
                <a:r>
                  <a:rPr lang="cs-CZ" dirty="0" smtClean="0"/>
                  <a:t>7) ˂ 3x + 6</a:t>
                </a:r>
                <a:endParaRPr lang="cs-CZ" dirty="0"/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r>
                  <a:rPr lang="cs-CZ" dirty="0"/>
                  <a:t>Oba zápisy tvoří </a:t>
                </a:r>
                <a:r>
                  <a:rPr lang="cs-CZ" dirty="0" smtClean="0"/>
                  <a:t>vždy dvě nerovnice. </a:t>
                </a:r>
                <a:r>
                  <a:rPr lang="cs-CZ" dirty="0"/>
                  <a:t>Vyřešíme je. </a:t>
                </a:r>
                <a:r>
                  <a:rPr lang="cs-CZ" dirty="0" smtClean="0"/>
                  <a:t>Oba intervaly pak zakreslíme </a:t>
                </a:r>
                <a:r>
                  <a:rPr lang="cs-CZ" dirty="0"/>
                  <a:t>na číselnou </a:t>
                </a:r>
                <a:r>
                  <a:rPr lang="cs-CZ" dirty="0" smtClean="0"/>
                  <a:t>osu a provedeme průnik</a:t>
                </a:r>
                <a:endParaRPr lang="cs-CZ" dirty="0"/>
              </a:p>
              <a:p>
                <a:pPr marL="0" indent="0">
                  <a:buNone/>
                </a:pPr>
                <a:r>
                  <a:rPr lang="cs-CZ" dirty="0"/>
                  <a:t>a) x ≥ </a:t>
                </a:r>
                <a:r>
                  <a:rPr lang="cs-CZ" dirty="0" smtClean="0"/>
                  <a:t>7 ˄   3 -  5x </a:t>
                </a:r>
                <a:r>
                  <a:rPr lang="cs-CZ" dirty="0"/>
                  <a:t>– x  </a:t>
                </a:r>
                <a:r>
                  <a:rPr lang="cs-CZ" dirty="0" smtClean="0"/>
                  <a:t>+ 35 ˂ 3x + 6</a:t>
                </a:r>
                <a:endParaRPr lang="cs-CZ" dirty="0"/>
              </a:p>
              <a:p>
                <a:pPr marL="0" indent="0">
                  <a:buNone/>
                </a:pPr>
                <a:r>
                  <a:rPr lang="cs-CZ" dirty="0"/>
                  <a:t>                              </a:t>
                </a:r>
                <a:r>
                  <a:rPr lang="cs-CZ" dirty="0" smtClean="0"/>
                  <a:t>-9x ˂ - 32</a:t>
                </a:r>
              </a:p>
              <a:p>
                <a:pPr marL="0" indent="0">
                  <a:buNone/>
                </a:pPr>
                <a:r>
                  <a:rPr lang="cs-CZ" dirty="0"/>
                  <a:t>	 </a:t>
                </a:r>
                <a:r>
                  <a:rPr lang="cs-CZ" dirty="0" smtClean="0"/>
                  <a:t>           x ˃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32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9</m:t>
                        </m:r>
                      </m:den>
                    </m:f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r>
                  <a:rPr lang="cs-CZ" dirty="0"/>
                  <a:t>			</a:t>
                </a:r>
                <a:r>
                  <a:rPr lang="cs-CZ" dirty="0" smtClean="0"/>
                  <a:t> </a:t>
                </a:r>
                <a:r>
                  <a:rPr lang="cs-CZ" dirty="0"/>
                  <a:t>	</a:t>
                </a:r>
              </a:p>
              <a:p>
                <a:pPr marL="0" indent="0">
                  <a:buNone/>
                </a:pPr>
                <a:r>
                  <a:rPr lang="cs-CZ" dirty="0" smtClean="0"/>
                  <a:t>Průnikem je interval   x</a:t>
                </a:r>
                <a:r>
                  <a:rPr lang="az-Cyrl-AZ" dirty="0" smtClean="0">
                    <a:latin typeface="Calibri"/>
                  </a:rPr>
                  <a:t>є</a:t>
                </a:r>
                <a:r>
                  <a:rPr lang="cs-CZ" dirty="0" smtClean="0"/>
                  <a:t> ˂ 7; </a:t>
                </a:r>
                <a:r>
                  <a:rPr lang="cs-CZ" dirty="0" smtClean="0">
                    <a:latin typeface="Calibri"/>
                  </a:rPr>
                  <a:t>∞ )</a:t>
                </a:r>
                <a:endParaRPr lang="cs-CZ" dirty="0"/>
              </a:p>
              <a:p>
                <a:pPr marL="0" indent="0">
                  <a:buNone/>
                </a:pPr>
                <a:r>
                  <a:rPr lang="cs-CZ" dirty="0"/>
                  <a:t>b) x ≤ </a:t>
                </a:r>
                <a:r>
                  <a:rPr lang="cs-CZ" dirty="0" smtClean="0"/>
                  <a:t>7 </a:t>
                </a:r>
                <a:r>
                  <a:rPr lang="cs-CZ" dirty="0"/>
                  <a:t>˄ </a:t>
                </a:r>
                <a:r>
                  <a:rPr lang="cs-CZ" dirty="0" smtClean="0"/>
                  <a:t>    3 + 5x – 35 ˂ 3x + 6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                                2x ˂ 38</a:t>
                </a:r>
                <a:endParaRPr lang="cs-CZ" dirty="0"/>
              </a:p>
              <a:p>
                <a:pPr marL="0" indent="0">
                  <a:buNone/>
                </a:pPr>
                <a:r>
                  <a:rPr lang="cs-CZ" dirty="0"/>
                  <a:t>		</a:t>
                </a:r>
                <a:r>
                  <a:rPr lang="cs-CZ" sz="2400" dirty="0"/>
                  <a:t>x </a:t>
                </a:r>
                <a:r>
                  <a:rPr lang="cs-CZ" sz="2400" dirty="0" smtClean="0"/>
                  <a:t>˂ 19</a:t>
                </a:r>
                <a:endParaRPr lang="cs-CZ" sz="2400" dirty="0"/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r>
                  <a:rPr lang="cs-CZ" dirty="0" smtClean="0"/>
                  <a:t>Průnikem je interval    x</a:t>
                </a:r>
                <a:r>
                  <a:rPr lang="az-Cyrl-AZ" dirty="0" smtClean="0">
                    <a:latin typeface="Calibri"/>
                  </a:rPr>
                  <a:t>є</a:t>
                </a:r>
                <a:r>
                  <a:rPr lang="cs-CZ" dirty="0" smtClean="0">
                    <a:latin typeface="Calibri"/>
                  </a:rPr>
                  <a:t> ( -</a:t>
                </a:r>
                <a:r>
                  <a:rPr lang="az-Cyrl-AZ" dirty="0" smtClean="0">
                    <a:latin typeface="Calibri"/>
                  </a:rPr>
                  <a:t>∞</a:t>
                </a:r>
                <a:r>
                  <a:rPr lang="cs-CZ" dirty="0" smtClean="0">
                    <a:latin typeface="Calibri"/>
                  </a:rPr>
                  <a:t>;  7 ˃</a:t>
                </a:r>
                <a:endParaRPr lang="cs-CZ" dirty="0"/>
              </a:p>
              <a:p>
                <a:pPr marL="0" indent="0">
                  <a:buNone/>
                </a:pPr>
                <a:r>
                  <a:rPr lang="cs-CZ" b="1" dirty="0" smtClean="0">
                    <a:solidFill>
                      <a:srgbClr val="C00000"/>
                    </a:solidFill>
                  </a:rPr>
                  <a:t> </a:t>
                </a:r>
              </a:p>
              <a:p>
                <a:pPr marL="0" indent="0">
                  <a:buNone/>
                </a:pPr>
                <a:r>
                  <a:rPr lang="cs-CZ" b="1" dirty="0" smtClean="0">
                    <a:solidFill>
                      <a:srgbClr val="C00000"/>
                    </a:solidFill>
                  </a:rPr>
                  <a:t>Celkové řešení je sjednocení těchto  průniků</a:t>
                </a:r>
              </a:p>
              <a:p>
                <a:pPr marL="0" indent="0" algn="ctr">
                  <a:buNone/>
                </a:pPr>
                <a:r>
                  <a:rPr lang="cs-CZ" b="1" dirty="0">
                    <a:solidFill>
                      <a:srgbClr val="C00000"/>
                    </a:solidFill>
                  </a:rPr>
                  <a:t> </a:t>
                </a:r>
                <a:r>
                  <a:rPr lang="cs-CZ" b="1" dirty="0" smtClean="0">
                    <a:solidFill>
                      <a:srgbClr val="C00000"/>
                    </a:solidFill>
                  </a:rPr>
                  <a:t>P </a:t>
                </a:r>
                <a:r>
                  <a:rPr lang="cs-CZ" b="1" dirty="0">
                    <a:solidFill>
                      <a:srgbClr val="C00000"/>
                    </a:solidFill>
                  </a:rPr>
                  <a:t>= </a:t>
                </a:r>
                <a:r>
                  <a:rPr lang="cs-CZ" b="1" dirty="0" smtClean="0">
                    <a:solidFill>
                      <a:srgbClr val="C00000"/>
                    </a:solidFill>
                  </a:rPr>
                  <a:t>( -</a:t>
                </a:r>
                <a:r>
                  <a:rPr lang="cs-CZ" b="1" dirty="0" smtClean="0">
                    <a:solidFill>
                      <a:srgbClr val="C00000"/>
                    </a:solidFill>
                    <a:latin typeface="Calibri"/>
                  </a:rPr>
                  <a:t>∞; 7 ˃</a:t>
                </a:r>
                <a:r>
                  <a:rPr lang="cs-CZ" b="1" dirty="0">
                    <a:solidFill>
                      <a:srgbClr val="C00000"/>
                    </a:solidFill>
                  </a:rPr>
                  <a:t> </a:t>
                </a:r>
                <a:r>
                  <a:rPr lang="cs-CZ" b="1" dirty="0" smtClean="0">
                    <a:solidFill>
                      <a:srgbClr val="C00000"/>
                    </a:solidFill>
                  </a:rPr>
                  <a:t>U ˂ 7;  </a:t>
                </a:r>
                <a:r>
                  <a:rPr lang="cs-CZ" b="1" dirty="0" smtClean="0">
                    <a:solidFill>
                      <a:srgbClr val="C00000"/>
                    </a:solidFill>
                    <a:latin typeface="Calibri"/>
                  </a:rPr>
                  <a:t>∞ )</a:t>
                </a:r>
              </a:p>
              <a:p>
                <a:pPr marL="0" indent="0" algn="ctr">
                  <a:buNone/>
                </a:pPr>
                <a:r>
                  <a:rPr lang="cs-CZ" b="1" dirty="0" smtClean="0">
                    <a:solidFill>
                      <a:srgbClr val="C00000"/>
                    </a:solidFill>
                    <a:latin typeface="Calibri"/>
                  </a:rPr>
                  <a:t>V našem případě intervaly navazují →P = R</a:t>
                </a:r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3995936" y="332656"/>
                <a:ext cx="4752528" cy="6408712"/>
              </a:xfrm>
              <a:blipFill rotWithShape="1">
                <a:blip r:embed="rId2"/>
                <a:stretch>
                  <a:fillRect l="-513" t="-133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6" name="Skupina 15"/>
          <p:cNvGrpSpPr/>
          <p:nvPr/>
        </p:nvGrpSpPr>
        <p:grpSpPr>
          <a:xfrm>
            <a:off x="4572000" y="3068960"/>
            <a:ext cx="3096344" cy="576064"/>
            <a:chOff x="4572000" y="3068960"/>
            <a:chExt cx="3096344" cy="576064"/>
          </a:xfrm>
        </p:grpSpPr>
        <p:cxnSp>
          <p:nvCxnSpPr>
            <p:cNvPr id="6" name="Přímá spojnice 5"/>
            <p:cNvCxnSpPr/>
            <p:nvPr/>
          </p:nvCxnSpPr>
          <p:spPr>
            <a:xfrm>
              <a:off x="4572000" y="3429000"/>
              <a:ext cx="3096344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Přímá spojnice 7"/>
            <p:cNvCxnSpPr/>
            <p:nvPr/>
          </p:nvCxnSpPr>
          <p:spPr>
            <a:xfrm>
              <a:off x="5436096" y="3212976"/>
              <a:ext cx="0" cy="43204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Přímá spojnice 9"/>
            <p:cNvCxnSpPr/>
            <p:nvPr/>
          </p:nvCxnSpPr>
          <p:spPr>
            <a:xfrm>
              <a:off x="6660232" y="3068960"/>
              <a:ext cx="0" cy="43204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Přímá spojnice se šipkou 11"/>
            <p:cNvCxnSpPr/>
            <p:nvPr/>
          </p:nvCxnSpPr>
          <p:spPr>
            <a:xfrm>
              <a:off x="5436096" y="3212976"/>
              <a:ext cx="2088232" cy="0"/>
            </a:xfrm>
            <a:prstGeom prst="straightConnector1">
              <a:avLst/>
            </a:prstGeom>
            <a:ln w="28575">
              <a:solidFill>
                <a:schemeClr val="accent6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Přímá spojnice se šipkou 13"/>
            <p:cNvCxnSpPr/>
            <p:nvPr/>
          </p:nvCxnSpPr>
          <p:spPr>
            <a:xfrm>
              <a:off x="6660232" y="3068960"/>
              <a:ext cx="1008112" cy="0"/>
            </a:xfrm>
            <a:prstGeom prst="straightConnector1">
              <a:avLst/>
            </a:prstGeom>
            <a:ln w="38100">
              <a:solidFill>
                <a:schemeClr val="accent2">
                  <a:lumMod val="75000"/>
                </a:schemeClr>
              </a:solidFill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Vývojový diagram: spojnice 14"/>
            <p:cNvSpPr/>
            <p:nvPr/>
          </p:nvSpPr>
          <p:spPr>
            <a:xfrm>
              <a:off x="5364088" y="3140968"/>
              <a:ext cx="114301" cy="144016"/>
            </a:xfrm>
            <a:prstGeom prst="flowChartConnector">
              <a:avLst/>
            </a:prstGeom>
            <a:noFill/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  <p:grpSp>
        <p:nvGrpSpPr>
          <p:cNvPr id="17" name="Skupina 16"/>
          <p:cNvGrpSpPr/>
          <p:nvPr/>
        </p:nvGrpSpPr>
        <p:grpSpPr>
          <a:xfrm>
            <a:off x="4758889" y="4672492"/>
            <a:ext cx="3096344" cy="671558"/>
            <a:chOff x="4572000" y="3054989"/>
            <a:chExt cx="3096344" cy="671558"/>
          </a:xfrm>
        </p:grpSpPr>
        <p:cxnSp>
          <p:nvCxnSpPr>
            <p:cNvPr id="18" name="Přímá spojnice 17"/>
            <p:cNvCxnSpPr/>
            <p:nvPr/>
          </p:nvCxnSpPr>
          <p:spPr>
            <a:xfrm>
              <a:off x="4572000" y="3429000"/>
              <a:ext cx="3096344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Přímá spojnice 18"/>
            <p:cNvCxnSpPr/>
            <p:nvPr/>
          </p:nvCxnSpPr>
          <p:spPr>
            <a:xfrm>
              <a:off x="5436096" y="3078475"/>
              <a:ext cx="0" cy="43204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Přímá spojnice 19"/>
            <p:cNvCxnSpPr/>
            <p:nvPr/>
          </p:nvCxnSpPr>
          <p:spPr>
            <a:xfrm>
              <a:off x="6690917" y="3294499"/>
              <a:ext cx="0" cy="43204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Přímá spojnice se šipkou 20"/>
            <p:cNvCxnSpPr/>
            <p:nvPr/>
          </p:nvCxnSpPr>
          <p:spPr>
            <a:xfrm flipH="1">
              <a:off x="5134907" y="3212976"/>
              <a:ext cx="1483033" cy="0"/>
            </a:xfrm>
            <a:prstGeom prst="straightConnector1">
              <a:avLst/>
            </a:prstGeom>
            <a:ln w="28575">
              <a:solidFill>
                <a:schemeClr val="accent6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Přímá spojnice se šipkou 21"/>
            <p:cNvCxnSpPr/>
            <p:nvPr/>
          </p:nvCxnSpPr>
          <p:spPr>
            <a:xfrm flipH="1">
              <a:off x="4864877" y="3054989"/>
              <a:ext cx="540060" cy="0"/>
            </a:xfrm>
            <a:prstGeom prst="straightConnector1">
              <a:avLst/>
            </a:prstGeom>
            <a:ln w="38100">
              <a:solidFill>
                <a:schemeClr val="accent2">
                  <a:lumMod val="75000"/>
                </a:schemeClr>
              </a:solidFill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Vývojový diagram: spojnice 22"/>
            <p:cNvSpPr/>
            <p:nvPr/>
          </p:nvSpPr>
          <p:spPr>
            <a:xfrm>
              <a:off x="6602125" y="3140968"/>
              <a:ext cx="114300" cy="144016"/>
            </a:xfrm>
            <a:prstGeom prst="flowChartConnector">
              <a:avLst/>
            </a:prstGeom>
            <a:noFill/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  <p:sp>
        <p:nvSpPr>
          <p:cNvPr id="26" name="TextovéPole 25"/>
          <p:cNvSpPr txBox="1"/>
          <p:nvPr/>
        </p:nvSpPr>
        <p:spPr>
          <a:xfrm>
            <a:off x="6624640" y="3460358"/>
            <a:ext cx="3287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chemeClr val="accent2">
                    <a:lumMod val="75000"/>
                  </a:schemeClr>
                </a:solidFill>
              </a:rPr>
              <a:t>7</a:t>
            </a:r>
            <a:endParaRPr lang="cs-CZ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7" name="TextovéPole 26"/>
          <p:cNvSpPr txBox="1"/>
          <p:nvPr/>
        </p:nvSpPr>
        <p:spPr>
          <a:xfrm>
            <a:off x="5271722" y="5061636"/>
            <a:ext cx="3287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chemeClr val="accent2">
                    <a:lumMod val="75000"/>
                  </a:schemeClr>
                </a:solidFill>
              </a:rPr>
              <a:t>7</a:t>
            </a:r>
            <a:endParaRPr lang="cs-CZ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8" name="TextovéPole 27"/>
          <p:cNvSpPr txBox="1"/>
          <p:nvPr/>
        </p:nvSpPr>
        <p:spPr>
          <a:xfrm>
            <a:off x="6819281" y="5085541"/>
            <a:ext cx="4727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chemeClr val="accent6">
                    <a:lumMod val="75000"/>
                  </a:schemeClr>
                </a:solidFill>
              </a:rPr>
              <a:t>19</a:t>
            </a:r>
            <a:endParaRPr lang="cs-CZ" b="1" dirty="0">
              <a:solidFill>
                <a:schemeClr val="accent6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ovéPole 28"/>
              <p:cNvSpPr txBox="1"/>
              <p:nvPr/>
            </p:nvSpPr>
            <p:spPr>
              <a:xfrm>
                <a:off x="4849033" y="3083659"/>
                <a:ext cx="472763" cy="4392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sz="1200" b="1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1200" b="1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𝟑𝟐</m:t>
                          </m:r>
                        </m:num>
                        <m:den>
                          <m:r>
                            <a:rPr lang="cs-CZ" sz="1200" b="1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𝟗</m:t>
                          </m:r>
                        </m:den>
                      </m:f>
                    </m:oMath>
                  </m:oMathPara>
                </a14:m>
                <a:endParaRPr lang="cs-CZ" sz="1200" b="1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9" name="TextovéPole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49033" y="3083659"/>
                <a:ext cx="472763" cy="439223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82701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000"/>
                            </p:stCondLst>
                            <p:childTnLst>
                              <p:par>
                                <p:cTn id="8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000"/>
                            </p:stCondLst>
                            <p:childTnLst>
                              <p:par>
                                <p:cTn id="9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0"/>
                            </p:stCondLst>
                            <p:childTnLst>
                              <p:par>
                                <p:cTn id="9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4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4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4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4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4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4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4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7859216" cy="490066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cs-CZ" sz="2800" dirty="0" smtClean="0"/>
              <a:t>Další rovnice a nerovnice s absolutní hodnotou</a:t>
            </a:r>
            <a:endParaRPr lang="cs-CZ" sz="2800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79512" y="620688"/>
            <a:ext cx="4040188" cy="639762"/>
          </a:xfrm>
        </p:spPr>
        <p:txBody>
          <a:bodyPr/>
          <a:lstStyle/>
          <a:p>
            <a:r>
              <a:rPr lang="cs-CZ" dirty="0" smtClean="0"/>
              <a:t>2x + 4.I 5 – x I = 6x - 7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179512" y="1268760"/>
                <a:ext cx="4317876" cy="5328592"/>
              </a:xfrm>
            </p:spPr>
            <p:txBody>
              <a:bodyPr>
                <a:normAutofit fontScale="70000" lnSpcReduction="2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a) 5 </a:t>
                </a:r>
                <a:r>
                  <a:rPr lang="cs-CZ" dirty="0"/>
                  <a:t>– </a:t>
                </a:r>
                <a:r>
                  <a:rPr lang="cs-CZ" dirty="0" smtClean="0"/>
                  <a:t>x </a:t>
                </a:r>
                <a:r>
                  <a:rPr lang="cs-CZ" dirty="0"/>
                  <a:t>≥ 0 ˄ </a:t>
                </a:r>
                <a:r>
                  <a:rPr lang="cs-CZ" dirty="0" smtClean="0"/>
                  <a:t>2x + 4. (5 - x) </a:t>
                </a:r>
                <a:r>
                  <a:rPr lang="cs-CZ" dirty="0"/>
                  <a:t>= </a:t>
                </a:r>
                <a:r>
                  <a:rPr lang="cs-CZ" dirty="0" smtClean="0"/>
                  <a:t>6x - 7</a:t>
                </a:r>
                <a:endParaRPr lang="cs-CZ" dirty="0"/>
              </a:p>
              <a:p>
                <a:pPr marL="0" indent="0">
                  <a:buNone/>
                </a:pPr>
                <a:r>
                  <a:rPr lang="cs-CZ" dirty="0" smtClean="0"/>
                  <a:t>b) 5 – x ≤ </a:t>
                </a:r>
                <a:r>
                  <a:rPr lang="cs-CZ" dirty="0"/>
                  <a:t>0 ˄ </a:t>
                </a:r>
                <a:r>
                  <a:rPr lang="cs-CZ" dirty="0" smtClean="0"/>
                  <a:t>2x + 4.(-5 + x ) = 6x - 7</a:t>
                </a:r>
                <a:endParaRPr lang="cs-CZ" dirty="0"/>
              </a:p>
              <a:p>
                <a:pPr marL="0" indent="0">
                  <a:buNone/>
                </a:pPr>
                <a:r>
                  <a:rPr lang="cs-CZ" dirty="0"/>
                  <a:t>Oba zápisy tvoří nerovnici a rovnici. Vyřešíme je. Oba vztahy pak zakreslíme na číselnou osu</a:t>
                </a:r>
              </a:p>
              <a:p>
                <a:pPr marL="457200" indent="-457200">
                  <a:buAutoNum type="alphaLcParenR"/>
                </a:pPr>
                <a:r>
                  <a:rPr lang="cs-CZ" dirty="0" smtClean="0"/>
                  <a:t>– </a:t>
                </a:r>
                <a:r>
                  <a:rPr lang="cs-CZ" dirty="0"/>
                  <a:t>x ≥ </a:t>
                </a:r>
                <a:r>
                  <a:rPr lang="cs-CZ" dirty="0" smtClean="0"/>
                  <a:t>-5 </a:t>
                </a:r>
                <a:r>
                  <a:rPr lang="cs-CZ" dirty="0"/>
                  <a:t>˄ 2x + </a:t>
                </a:r>
                <a:r>
                  <a:rPr lang="cs-CZ" dirty="0" smtClean="0"/>
                  <a:t>20 </a:t>
                </a:r>
                <a:r>
                  <a:rPr lang="cs-CZ" dirty="0"/>
                  <a:t>- </a:t>
                </a:r>
                <a:r>
                  <a:rPr lang="cs-CZ" dirty="0" smtClean="0"/>
                  <a:t>4x </a:t>
                </a:r>
                <a:r>
                  <a:rPr lang="cs-CZ" dirty="0"/>
                  <a:t>= 6x </a:t>
                </a:r>
                <a:r>
                  <a:rPr lang="cs-CZ" dirty="0" smtClean="0"/>
                  <a:t>– 7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      x ≤ 5  </a:t>
                </a:r>
                <a:r>
                  <a:rPr lang="cs-CZ" dirty="0"/>
                  <a:t>˄ </a:t>
                </a:r>
                <a:r>
                  <a:rPr lang="cs-CZ" dirty="0" smtClean="0"/>
                  <a:t> -8x = - 27</a:t>
                </a:r>
                <a:endParaRPr lang="cs-CZ" dirty="0"/>
              </a:p>
              <a:p>
                <a:pPr marL="0" indent="0">
                  <a:buNone/>
                </a:pPr>
                <a:r>
                  <a:rPr lang="cs-CZ" dirty="0" smtClean="0"/>
                  <a:t>                           </a:t>
                </a:r>
                <a:r>
                  <a:rPr lang="cs-CZ" dirty="0"/>
                  <a:t>x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27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8</m:t>
                        </m:r>
                      </m:den>
                    </m:f>
                  </m:oMath>
                </a14:m>
                <a:r>
                  <a:rPr lang="cs-CZ" dirty="0"/>
                  <a:t>				</a:t>
                </a:r>
                <a:endParaRPr lang="cs-CZ" dirty="0" smtClean="0"/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r>
                  <a:rPr lang="cs-CZ" dirty="0" smtClean="0"/>
                  <a:t>Vypočtená </a:t>
                </a:r>
                <a:r>
                  <a:rPr lang="cs-CZ" dirty="0"/>
                  <a:t>hodnota x </a:t>
                </a:r>
                <a:r>
                  <a:rPr lang="cs-CZ" dirty="0" smtClean="0"/>
                  <a:t> leží </a:t>
                </a:r>
                <a:r>
                  <a:rPr lang="cs-CZ" dirty="0"/>
                  <a:t>v intervalu určených podmínkami, tedy tato část </a:t>
                </a:r>
                <a:r>
                  <a:rPr lang="cs-CZ" dirty="0" smtClean="0"/>
                  <a:t>má řešení x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i="1">
                            <a:latin typeface="Cambria Math"/>
                          </a:rPr>
                          <m:t>27</m:t>
                        </m:r>
                      </m:num>
                      <m:den>
                        <m:r>
                          <a:rPr lang="cs-CZ" i="1">
                            <a:latin typeface="Cambria Math"/>
                          </a:rPr>
                          <m:t>8</m:t>
                        </m:r>
                      </m:den>
                    </m:f>
                  </m:oMath>
                </a14:m>
                <a:endParaRPr lang="cs-CZ" dirty="0"/>
              </a:p>
              <a:p>
                <a:pPr marL="457200" indent="-457200">
                  <a:buAutoNum type="alphaLcParenR" startAt="2"/>
                </a:pPr>
                <a:endParaRPr lang="cs-CZ" dirty="0" smtClean="0"/>
              </a:p>
              <a:p>
                <a:pPr marL="457200" indent="-457200">
                  <a:buAutoNum type="alphaLcParenR" startAt="2"/>
                </a:pPr>
                <a:r>
                  <a:rPr lang="cs-CZ" dirty="0" smtClean="0"/>
                  <a:t>– </a:t>
                </a:r>
                <a:r>
                  <a:rPr lang="cs-CZ" dirty="0"/>
                  <a:t>x ≤ </a:t>
                </a:r>
                <a:r>
                  <a:rPr lang="cs-CZ" dirty="0" smtClean="0"/>
                  <a:t>-5 </a:t>
                </a:r>
                <a:r>
                  <a:rPr lang="cs-CZ" dirty="0"/>
                  <a:t>˄ 2x </a:t>
                </a:r>
                <a:r>
                  <a:rPr lang="cs-CZ" dirty="0" smtClean="0"/>
                  <a:t>- 20 </a:t>
                </a:r>
                <a:r>
                  <a:rPr lang="cs-CZ" dirty="0"/>
                  <a:t>+ </a:t>
                </a:r>
                <a:r>
                  <a:rPr lang="cs-CZ" dirty="0" smtClean="0"/>
                  <a:t>4x  </a:t>
                </a:r>
                <a:r>
                  <a:rPr lang="cs-CZ" dirty="0"/>
                  <a:t>= 6x </a:t>
                </a:r>
                <a:r>
                  <a:rPr lang="cs-CZ" dirty="0" smtClean="0"/>
                  <a:t>– 7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        x ≥ 5 </a:t>
                </a:r>
                <a:r>
                  <a:rPr lang="cs-CZ" dirty="0" smtClean="0">
                    <a:latin typeface="Calibri"/>
                  </a:rPr>
                  <a:t>˄                    0 = 13</a:t>
                </a:r>
                <a:endParaRPr lang="cs-CZ" dirty="0"/>
              </a:p>
              <a:p>
                <a:pPr marL="0" indent="0">
                  <a:buNone/>
                </a:pPr>
                <a:r>
                  <a:rPr lang="cs-CZ" dirty="0"/>
                  <a:t>		</a:t>
                </a:r>
                <a:r>
                  <a:rPr lang="cs-CZ" sz="2000" dirty="0"/>
                  <a:t> </a:t>
                </a:r>
                <a:r>
                  <a:rPr lang="cs-CZ" sz="2000" dirty="0" smtClean="0"/>
                  <a:t>  rovnice nemá řešení</a:t>
                </a:r>
                <a:endParaRPr lang="cs-CZ" sz="2000" dirty="0"/>
              </a:p>
              <a:p>
                <a:pPr marL="0" indent="0" algn="ctr">
                  <a:buNone/>
                </a:pPr>
                <a:r>
                  <a:rPr lang="cs-CZ" b="1" dirty="0" smtClean="0">
                    <a:solidFill>
                      <a:srgbClr val="C00000"/>
                    </a:solidFill>
                  </a:rPr>
                  <a:t>Tedy řešením je pouze  P </a:t>
                </a:r>
                <a:r>
                  <a:rPr lang="cs-CZ" b="1" dirty="0">
                    <a:solidFill>
                      <a:srgbClr val="C00000"/>
                    </a:solidFill>
                  </a:rPr>
                  <a:t>= {</a:t>
                </a:r>
                <a:r>
                  <a:rPr lang="cs-CZ" b="1" dirty="0" smtClean="0">
                    <a:solidFill>
                      <a:srgbClr val="C000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>
                            <a:solidFill>
                              <a:srgbClr val="C00000"/>
                            </a:solidFill>
                            <a:latin typeface="Cambria Math"/>
                          </a:rPr>
                          <m:t>𝟐𝟕</m:t>
                        </m:r>
                      </m:num>
                      <m:den>
                        <m:r>
                          <a:rPr lang="cs-CZ" b="1" i="1">
                            <a:solidFill>
                              <a:srgbClr val="C00000"/>
                            </a:solidFill>
                            <a:latin typeface="Cambria Math"/>
                          </a:rPr>
                          <m:t>𝟖</m:t>
                        </m:r>
                      </m:den>
                    </m:f>
                  </m:oMath>
                </a14:m>
                <a:r>
                  <a:rPr lang="cs-CZ" b="1" dirty="0">
                    <a:solidFill>
                      <a:srgbClr val="C00000"/>
                    </a:solidFill>
                  </a:rPr>
                  <a:t>  }</a:t>
                </a:r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179512" y="1268760"/>
                <a:ext cx="4317876" cy="5328592"/>
              </a:xfrm>
              <a:blipFill rotWithShape="1">
                <a:blip r:embed="rId2"/>
                <a:stretch>
                  <a:fillRect l="-846" t="-1144" r="-42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88133" y="332656"/>
            <a:ext cx="4041775" cy="639762"/>
          </a:xfrm>
        </p:spPr>
        <p:txBody>
          <a:bodyPr/>
          <a:lstStyle/>
          <a:p>
            <a:r>
              <a:rPr lang="cs-CZ" dirty="0" smtClean="0"/>
              <a:t>4x – 3.I 5x – 10 I ˃ 3x - 11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ástupný symbol pro obsah 5"/>
              <p:cNvSpPr>
                <a:spLocks noGrp="1"/>
              </p:cNvSpPr>
              <p:nvPr>
                <p:ph sz="quarter" idx="4"/>
              </p:nvPr>
            </p:nvSpPr>
            <p:spPr>
              <a:xfrm>
                <a:off x="4427984" y="1052736"/>
                <a:ext cx="4392488" cy="5688632"/>
              </a:xfrm>
            </p:spPr>
            <p:txBody>
              <a:bodyPr>
                <a:normAutofit fontScale="62500" lnSpcReduction="2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a) 5x </a:t>
                </a:r>
                <a:r>
                  <a:rPr lang="cs-CZ" dirty="0"/>
                  <a:t>– </a:t>
                </a:r>
                <a:r>
                  <a:rPr lang="cs-CZ" dirty="0" smtClean="0"/>
                  <a:t>10 </a:t>
                </a:r>
                <a:r>
                  <a:rPr lang="cs-CZ" dirty="0"/>
                  <a:t>≥ 0 ˄ </a:t>
                </a:r>
                <a:r>
                  <a:rPr lang="cs-CZ" dirty="0" smtClean="0"/>
                  <a:t>4x - 3. </a:t>
                </a:r>
                <a:r>
                  <a:rPr lang="cs-CZ" dirty="0"/>
                  <a:t>(</a:t>
                </a:r>
                <a:r>
                  <a:rPr lang="cs-CZ" dirty="0" smtClean="0"/>
                  <a:t>5x </a:t>
                </a:r>
                <a:r>
                  <a:rPr lang="cs-CZ" dirty="0"/>
                  <a:t>- </a:t>
                </a:r>
                <a:r>
                  <a:rPr lang="cs-CZ" dirty="0" smtClean="0"/>
                  <a:t>10) </a:t>
                </a:r>
                <a:r>
                  <a:rPr lang="cs-CZ" dirty="0"/>
                  <a:t>˃</a:t>
                </a:r>
                <a:r>
                  <a:rPr lang="cs-CZ" dirty="0" smtClean="0"/>
                  <a:t> 3x </a:t>
                </a:r>
                <a:r>
                  <a:rPr lang="cs-CZ" dirty="0"/>
                  <a:t>- </a:t>
                </a:r>
                <a:r>
                  <a:rPr lang="cs-CZ" dirty="0" smtClean="0"/>
                  <a:t>11</a:t>
                </a:r>
                <a:endParaRPr lang="cs-CZ" dirty="0"/>
              </a:p>
              <a:p>
                <a:pPr marL="0" indent="0">
                  <a:buNone/>
                </a:pPr>
                <a:r>
                  <a:rPr lang="cs-CZ" dirty="0"/>
                  <a:t>b) </a:t>
                </a:r>
                <a:r>
                  <a:rPr lang="cs-CZ" dirty="0" smtClean="0"/>
                  <a:t>5x </a:t>
                </a:r>
                <a:r>
                  <a:rPr lang="cs-CZ" dirty="0"/>
                  <a:t>– </a:t>
                </a:r>
                <a:r>
                  <a:rPr lang="cs-CZ" dirty="0" smtClean="0"/>
                  <a:t>10 </a:t>
                </a:r>
                <a:r>
                  <a:rPr lang="cs-CZ" dirty="0"/>
                  <a:t>≤ 0 ˄ </a:t>
                </a:r>
                <a:r>
                  <a:rPr lang="cs-CZ" dirty="0" smtClean="0"/>
                  <a:t>4x - 3.(-5x </a:t>
                </a:r>
                <a:r>
                  <a:rPr lang="cs-CZ" dirty="0"/>
                  <a:t>+ </a:t>
                </a:r>
                <a:r>
                  <a:rPr lang="cs-CZ" dirty="0" smtClean="0"/>
                  <a:t>10 </a:t>
                </a:r>
                <a:r>
                  <a:rPr lang="cs-CZ" dirty="0"/>
                  <a:t>) </a:t>
                </a:r>
                <a:r>
                  <a:rPr lang="cs-CZ" dirty="0" smtClean="0"/>
                  <a:t>˃ 3x </a:t>
                </a:r>
                <a:r>
                  <a:rPr lang="cs-CZ" dirty="0"/>
                  <a:t>- </a:t>
                </a:r>
                <a:r>
                  <a:rPr lang="cs-CZ" dirty="0" smtClean="0"/>
                  <a:t>11</a:t>
                </a:r>
                <a:endParaRPr lang="cs-CZ" dirty="0"/>
              </a:p>
              <a:p>
                <a:pPr marL="0" indent="0">
                  <a:buNone/>
                </a:pPr>
                <a:r>
                  <a:rPr lang="cs-CZ" dirty="0"/>
                  <a:t>Oba zápisy tvoří </a:t>
                </a:r>
                <a:r>
                  <a:rPr lang="cs-CZ" dirty="0" smtClean="0"/>
                  <a:t>dvě nerovnice. </a:t>
                </a:r>
                <a:r>
                  <a:rPr lang="cs-CZ" dirty="0"/>
                  <a:t>Vyřešíme je. Oba vztahy pak zakreslíme na číselnou </a:t>
                </a:r>
                <a:r>
                  <a:rPr lang="cs-CZ" dirty="0" smtClean="0"/>
                  <a:t>osu, řešením je průnik obou intervalů</a:t>
                </a:r>
                <a:endParaRPr lang="cs-CZ" dirty="0"/>
              </a:p>
              <a:p>
                <a:pPr marL="457200" indent="-457200">
                  <a:buAutoNum type="alphaLcParenR"/>
                </a:pPr>
                <a:r>
                  <a:rPr lang="cs-CZ" dirty="0" smtClean="0"/>
                  <a:t>5x </a:t>
                </a:r>
                <a:r>
                  <a:rPr lang="cs-CZ" dirty="0"/>
                  <a:t>≥ </a:t>
                </a:r>
                <a:r>
                  <a:rPr lang="cs-CZ" dirty="0" smtClean="0"/>
                  <a:t>10 </a:t>
                </a:r>
                <a:r>
                  <a:rPr lang="cs-CZ" dirty="0"/>
                  <a:t>˄ </a:t>
                </a:r>
                <a:r>
                  <a:rPr lang="cs-CZ" dirty="0" smtClean="0"/>
                  <a:t>4x – 15x + 30 ˃ 3x - 11</a:t>
                </a:r>
                <a:endParaRPr lang="cs-CZ" dirty="0"/>
              </a:p>
              <a:p>
                <a:pPr marL="0" indent="0">
                  <a:buNone/>
                </a:pPr>
                <a:r>
                  <a:rPr lang="cs-CZ" dirty="0"/>
                  <a:t>            x </a:t>
                </a:r>
                <a:r>
                  <a:rPr lang="cs-CZ" dirty="0" smtClean="0"/>
                  <a:t>≥ 2  </a:t>
                </a:r>
                <a:r>
                  <a:rPr lang="cs-CZ" dirty="0"/>
                  <a:t>˄  </a:t>
                </a:r>
                <a:r>
                  <a:rPr lang="cs-CZ" dirty="0" smtClean="0"/>
                  <a:t>-14x ˃ - 41</a:t>
                </a:r>
                <a:endParaRPr lang="cs-CZ" dirty="0"/>
              </a:p>
              <a:p>
                <a:pPr marL="0" indent="0">
                  <a:buNone/>
                </a:pPr>
                <a:r>
                  <a:rPr lang="cs-CZ" dirty="0"/>
                  <a:t>                           x </a:t>
                </a:r>
                <a:r>
                  <a:rPr lang="cs-CZ" dirty="0" smtClean="0"/>
                  <a:t>˂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41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14</m:t>
                        </m:r>
                      </m:den>
                    </m:f>
                  </m:oMath>
                </a14:m>
                <a:r>
                  <a:rPr lang="cs-CZ" dirty="0"/>
                  <a:t>				</a:t>
                </a:r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r>
                  <a:rPr lang="cs-CZ" dirty="0" smtClean="0"/>
                  <a:t>Řešením je průnik intervalů, tedy </a:t>
                </a:r>
                <a:r>
                  <a:rPr lang="cs-CZ" b="1" dirty="0" smtClean="0">
                    <a:solidFill>
                      <a:schemeClr val="accent1">
                        <a:lumMod val="75000"/>
                      </a:schemeClr>
                    </a:solidFill>
                  </a:rPr>
                  <a:t>x </a:t>
                </a:r>
                <a:r>
                  <a:rPr lang="az-Cyrl-AZ" b="1" dirty="0" smtClean="0">
                    <a:solidFill>
                      <a:schemeClr val="accent1">
                        <a:lumMod val="75000"/>
                      </a:schemeClr>
                    </a:solidFill>
                    <a:latin typeface="Calibri"/>
                  </a:rPr>
                  <a:t>є˂</a:t>
                </a:r>
                <a:r>
                  <a:rPr lang="cs-CZ" b="1" dirty="0" smtClean="0">
                    <a:solidFill>
                      <a:schemeClr val="accent1">
                        <a:lumMod val="75000"/>
                      </a:schemeClr>
                    </a:solidFill>
                    <a:latin typeface="Calibri"/>
                  </a:rPr>
                  <a:t> 2;</a:t>
                </a:r>
                <a:r>
                  <a:rPr lang="cs-CZ" b="1" dirty="0" smtClean="0">
                    <a:solidFill>
                      <a:schemeClr val="accent1">
                        <a:lumMod val="75000"/>
                      </a:schemeClr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</a:rPr>
                          <m:t>𝟒𝟏</m:t>
                        </m:r>
                      </m:num>
                      <m:den>
                        <m:r>
                          <a:rPr lang="cs-CZ" b="1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</a:rPr>
                          <m:t>𝟏𝟒</m:t>
                        </m:r>
                      </m:den>
                    </m:f>
                  </m:oMath>
                </a14:m>
                <a:r>
                  <a:rPr lang="cs-CZ" b="1" dirty="0" smtClean="0">
                    <a:solidFill>
                      <a:schemeClr val="accent1">
                        <a:lumMod val="75000"/>
                      </a:schemeClr>
                    </a:solidFill>
                  </a:rPr>
                  <a:t> )</a:t>
                </a:r>
              </a:p>
              <a:p>
                <a:pPr marL="0" indent="0">
                  <a:buNone/>
                </a:pPr>
                <a:r>
                  <a:rPr lang="cs-CZ" dirty="0" smtClean="0"/>
                  <a:t>b) 5x </a:t>
                </a:r>
                <a:r>
                  <a:rPr lang="cs-CZ" dirty="0"/>
                  <a:t>≤ </a:t>
                </a:r>
                <a:r>
                  <a:rPr lang="cs-CZ" dirty="0" smtClean="0"/>
                  <a:t>10 </a:t>
                </a:r>
                <a:r>
                  <a:rPr lang="cs-CZ" dirty="0"/>
                  <a:t>˄ </a:t>
                </a:r>
                <a:r>
                  <a:rPr lang="cs-CZ" dirty="0" smtClean="0"/>
                  <a:t>4x + 15x - 30  ˃  3x - 11      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   </a:t>
                </a:r>
                <a:r>
                  <a:rPr lang="cs-CZ" dirty="0"/>
                  <a:t>x </a:t>
                </a:r>
                <a:r>
                  <a:rPr lang="cs-CZ" dirty="0" smtClean="0"/>
                  <a:t>≤ 2 </a:t>
                </a:r>
                <a:r>
                  <a:rPr lang="cs-CZ" dirty="0"/>
                  <a:t>˄                   </a:t>
                </a:r>
                <a:r>
                  <a:rPr lang="cs-CZ" dirty="0" smtClean="0"/>
                  <a:t>16x  ˃ 19</a:t>
                </a:r>
                <a:endParaRPr lang="cs-CZ" dirty="0"/>
              </a:p>
              <a:p>
                <a:pPr marL="0" indent="0">
                  <a:buNone/>
                </a:pPr>
                <a:r>
                  <a:rPr lang="cs-CZ" dirty="0"/>
                  <a:t>		</a:t>
                </a:r>
                <a:r>
                  <a:rPr lang="cs-CZ" dirty="0" smtClean="0"/>
                  <a:t>     x ˃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19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16</m:t>
                        </m:r>
                      </m:den>
                    </m:f>
                  </m:oMath>
                </a14:m>
                <a:endParaRPr lang="cs-CZ" sz="2000" dirty="0" smtClean="0"/>
              </a:p>
              <a:p>
                <a:pPr marL="0" indent="0">
                  <a:buNone/>
                </a:pPr>
                <a:endParaRPr lang="cs-CZ" sz="2000" dirty="0"/>
              </a:p>
              <a:p>
                <a:pPr marL="0" indent="0">
                  <a:buNone/>
                </a:pPr>
                <a:endParaRPr lang="cs-CZ" sz="2000" dirty="0"/>
              </a:p>
              <a:p>
                <a:pPr marL="0" indent="0" algn="r">
                  <a:buNone/>
                </a:pPr>
                <a:r>
                  <a:rPr lang="cs-CZ" b="1" dirty="0" smtClean="0">
                    <a:solidFill>
                      <a:srgbClr val="C00000"/>
                    </a:solidFill>
                  </a:rPr>
                  <a:t>    </a:t>
                </a:r>
                <a:r>
                  <a:rPr lang="cs-CZ" b="1" dirty="0" smtClean="0">
                    <a:solidFill>
                      <a:schemeClr val="accent1">
                        <a:lumMod val="75000"/>
                      </a:schemeClr>
                    </a:solidFill>
                  </a:rPr>
                  <a:t>průnik x </a:t>
                </a:r>
                <a:r>
                  <a:rPr lang="az-Cyrl-AZ" b="1" dirty="0" smtClean="0">
                    <a:solidFill>
                      <a:schemeClr val="accent1">
                        <a:lumMod val="75000"/>
                      </a:schemeClr>
                    </a:solidFill>
                    <a:latin typeface="Calibri"/>
                  </a:rPr>
                  <a:t>є</a:t>
                </a:r>
                <a:r>
                  <a:rPr lang="cs-CZ" b="1" dirty="0" smtClean="0">
                    <a:solidFill>
                      <a:schemeClr val="accent1">
                        <a:lumMod val="75000"/>
                      </a:schemeClr>
                    </a:solidFill>
                    <a:latin typeface="Calibri"/>
                  </a:rPr>
                  <a:t> (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</a:rPr>
                          <m:t>𝟏𝟗</m:t>
                        </m:r>
                      </m:num>
                      <m:den>
                        <m:r>
                          <a:rPr lang="cs-CZ" b="1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</a:rPr>
                          <m:t>𝟏𝟔</m:t>
                        </m:r>
                      </m:den>
                    </m:f>
                  </m:oMath>
                </a14:m>
                <a:r>
                  <a:rPr lang="cs-CZ" b="1" dirty="0" smtClean="0">
                    <a:solidFill>
                      <a:schemeClr val="accent1">
                        <a:lumMod val="75000"/>
                      </a:schemeClr>
                    </a:solidFill>
                    <a:latin typeface="Calibri"/>
                  </a:rPr>
                  <a:t>; 2 </a:t>
                </a:r>
                <a:r>
                  <a:rPr lang="az-Cyrl-AZ" b="1" dirty="0" smtClean="0">
                    <a:solidFill>
                      <a:schemeClr val="accent1">
                        <a:lumMod val="75000"/>
                      </a:schemeClr>
                    </a:solidFill>
                    <a:latin typeface="Calibri"/>
                  </a:rPr>
                  <a:t>˃</a:t>
                </a:r>
                <a:r>
                  <a:rPr lang="cs-CZ" b="1" dirty="0" smtClean="0">
                    <a:solidFill>
                      <a:schemeClr val="accent1">
                        <a:lumMod val="75000"/>
                      </a:schemeClr>
                    </a:solidFill>
                    <a:latin typeface="Calibri"/>
                  </a:rPr>
                  <a:t> </a:t>
                </a:r>
                <a:r>
                  <a:rPr lang="cs-CZ" b="1" dirty="0" smtClean="0">
                    <a:solidFill>
                      <a:schemeClr val="accent1">
                        <a:lumMod val="75000"/>
                      </a:schemeClr>
                    </a:solidFill>
                  </a:rPr>
                  <a:t> </a:t>
                </a:r>
                <a:endParaRPr lang="cs-CZ" b="1" dirty="0" smtClean="0">
                  <a:solidFill>
                    <a:srgbClr val="C00000"/>
                  </a:solidFill>
                </a:endParaRPr>
              </a:p>
              <a:p>
                <a:pPr marL="0" indent="0" algn="ctr">
                  <a:buNone/>
                </a:pPr>
                <a:endParaRPr lang="cs-CZ" b="1" dirty="0">
                  <a:solidFill>
                    <a:srgbClr val="C00000"/>
                  </a:solidFill>
                </a:endParaRPr>
              </a:p>
              <a:p>
                <a:pPr marL="0" indent="0" algn="ctr">
                  <a:buNone/>
                </a:pPr>
                <a:r>
                  <a:rPr lang="cs-CZ" b="1" dirty="0" smtClean="0">
                    <a:solidFill>
                      <a:srgbClr val="C00000"/>
                    </a:solidFill>
                  </a:rPr>
                  <a:t>Tedy </a:t>
                </a:r>
                <a:r>
                  <a:rPr lang="cs-CZ" b="1" dirty="0">
                    <a:solidFill>
                      <a:srgbClr val="C00000"/>
                    </a:solidFill>
                  </a:rPr>
                  <a:t>řešením </a:t>
                </a:r>
                <a:r>
                  <a:rPr lang="cs-CZ" b="1" dirty="0" smtClean="0">
                    <a:solidFill>
                      <a:srgbClr val="C00000"/>
                    </a:solidFill>
                  </a:rPr>
                  <a:t>je sjednocení   </a:t>
                </a:r>
                <a:r>
                  <a:rPr lang="cs-CZ" b="1" dirty="0">
                    <a:solidFill>
                      <a:srgbClr val="C00000"/>
                    </a:solidFill>
                  </a:rPr>
                  <a:t>P </a:t>
                </a:r>
                <a:r>
                  <a:rPr lang="cs-CZ" b="1" dirty="0" smtClean="0">
                    <a:solidFill>
                      <a:srgbClr val="C00000"/>
                    </a:solidFill>
                  </a:rPr>
                  <a:t>= </a:t>
                </a:r>
                <a:r>
                  <a:rPr lang="az-Cyrl-AZ" b="1" dirty="0" smtClean="0">
                    <a:solidFill>
                      <a:srgbClr val="C00000"/>
                    </a:solidFill>
                  </a:rPr>
                  <a:t>˂</a:t>
                </a:r>
                <a:r>
                  <a:rPr lang="cs-CZ" b="1" dirty="0">
                    <a:solidFill>
                      <a:srgbClr val="C00000"/>
                    </a:solidFill>
                  </a:rPr>
                  <a:t> 2;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>
                            <a:solidFill>
                              <a:srgbClr val="C00000"/>
                            </a:solidFill>
                            <a:latin typeface="Cambria Math"/>
                          </a:rPr>
                          <m:t>𝟒𝟏</m:t>
                        </m:r>
                      </m:num>
                      <m:den>
                        <m:r>
                          <a:rPr lang="cs-CZ" b="1" i="1">
                            <a:solidFill>
                              <a:srgbClr val="C00000"/>
                            </a:solidFill>
                            <a:latin typeface="Cambria Math"/>
                          </a:rPr>
                          <m:t>𝟏𝟒</m:t>
                        </m:r>
                      </m:den>
                    </m:f>
                  </m:oMath>
                </a14:m>
                <a:r>
                  <a:rPr lang="cs-CZ" b="1" dirty="0">
                    <a:solidFill>
                      <a:srgbClr val="C00000"/>
                    </a:solidFill>
                  </a:rPr>
                  <a:t> </a:t>
                </a:r>
                <a:r>
                  <a:rPr lang="cs-CZ" b="1" dirty="0" smtClean="0">
                    <a:solidFill>
                      <a:srgbClr val="C00000"/>
                    </a:solidFill>
                  </a:rPr>
                  <a:t>) U  </a:t>
                </a:r>
                <a:r>
                  <a:rPr lang="cs-CZ" b="1" dirty="0">
                    <a:solidFill>
                      <a:srgbClr val="C00000"/>
                    </a:solidFill>
                  </a:rPr>
                  <a:t>(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>
                            <a:solidFill>
                              <a:srgbClr val="C00000"/>
                            </a:solidFill>
                            <a:latin typeface="Cambria Math"/>
                          </a:rPr>
                          <m:t>𝟏𝟗</m:t>
                        </m:r>
                      </m:num>
                      <m:den>
                        <m:r>
                          <a:rPr lang="cs-CZ" b="1" i="1">
                            <a:solidFill>
                              <a:srgbClr val="C00000"/>
                            </a:solidFill>
                            <a:latin typeface="Cambria Math"/>
                          </a:rPr>
                          <m:t>𝟏𝟔</m:t>
                        </m:r>
                      </m:den>
                    </m:f>
                  </m:oMath>
                </a14:m>
                <a:r>
                  <a:rPr lang="cs-CZ" b="1" dirty="0">
                    <a:solidFill>
                      <a:srgbClr val="C00000"/>
                    </a:solidFill>
                  </a:rPr>
                  <a:t>; 2 </a:t>
                </a:r>
                <a:r>
                  <a:rPr lang="az-Cyrl-AZ" b="1" dirty="0" smtClean="0">
                    <a:solidFill>
                      <a:srgbClr val="C00000"/>
                    </a:solidFill>
                  </a:rPr>
                  <a:t>˃</a:t>
                </a:r>
                <a:endParaRPr lang="cs-CZ" b="1" dirty="0" smtClean="0">
                  <a:solidFill>
                    <a:srgbClr val="C00000"/>
                  </a:solidFill>
                </a:endParaRPr>
              </a:p>
              <a:p>
                <a:pPr marL="0" indent="0" algn="ctr">
                  <a:buNone/>
                </a:pPr>
                <a:r>
                  <a:rPr lang="cs-CZ" b="1" dirty="0" smtClean="0">
                    <a:solidFill>
                      <a:srgbClr val="C00000"/>
                    </a:solidFill>
                  </a:rPr>
                  <a:t>Lze zapsat jako jeden interval P =  (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>
                            <a:solidFill>
                              <a:srgbClr val="C00000"/>
                            </a:solidFill>
                            <a:latin typeface="Cambria Math"/>
                          </a:rPr>
                          <m:t>𝟏𝟗</m:t>
                        </m:r>
                      </m:num>
                      <m:den>
                        <m:r>
                          <a:rPr lang="cs-CZ" b="1" i="1">
                            <a:solidFill>
                              <a:srgbClr val="C00000"/>
                            </a:solidFill>
                            <a:latin typeface="Cambria Math"/>
                          </a:rPr>
                          <m:t>𝟏𝟔</m:t>
                        </m:r>
                      </m:den>
                    </m:f>
                  </m:oMath>
                </a14:m>
                <a:r>
                  <a:rPr lang="cs-CZ" b="1" dirty="0">
                    <a:solidFill>
                      <a:srgbClr val="C00000"/>
                    </a:solidFill>
                  </a:rPr>
                  <a:t>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dirty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dirty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𝟒𝟏</m:t>
                        </m:r>
                      </m:num>
                      <m:den>
                        <m:r>
                          <a:rPr lang="cs-CZ" b="1" i="1" dirty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𝟏𝟒</m:t>
                        </m:r>
                      </m:den>
                    </m:f>
                  </m:oMath>
                </a14:m>
                <a:r>
                  <a:rPr lang="cs-CZ" b="1" dirty="0" smtClean="0">
                    <a:solidFill>
                      <a:srgbClr val="C00000"/>
                    </a:solidFill>
                  </a:rPr>
                  <a:t> )</a:t>
                </a:r>
                <a:endParaRPr lang="cs-CZ" dirty="0"/>
              </a:p>
              <a:p>
                <a:pPr marL="0" indent="0" algn="ctr">
                  <a:buNone/>
                </a:pPr>
                <a:endParaRPr lang="cs-CZ" dirty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6" name="Zástupný symbol pro obsah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"/>
              </p:nvPr>
            </p:nvSpPr>
            <p:spPr>
              <a:xfrm>
                <a:off x="4427984" y="1052736"/>
                <a:ext cx="4392488" cy="5688632"/>
              </a:xfrm>
              <a:blipFill rotWithShape="1">
                <a:blip r:embed="rId3"/>
                <a:stretch>
                  <a:fillRect l="-555" t="-857" r="-55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" name="Skupina 12"/>
          <p:cNvGrpSpPr/>
          <p:nvPr/>
        </p:nvGrpSpPr>
        <p:grpSpPr>
          <a:xfrm>
            <a:off x="521741" y="3068960"/>
            <a:ext cx="3366183" cy="918205"/>
            <a:chOff x="521741" y="3068960"/>
            <a:chExt cx="3366183" cy="918205"/>
          </a:xfrm>
        </p:grpSpPr>
        <p:grpSp>
          <p:nvGrpSpPr>
            <p:cNvPr id="7" name="Skupina 6"/>
            <p:cNvGrpSpPr/>
            <p:nvPr/>
          </p:nvGrpSpPr>
          <p:grpSpPr>
            <a:xfrm>
              <a:off x="521741" y="3068960"/>
              <a:ext cx="3366183" cy="918205"/>
              <a:chOff x="4806217" y="4941678"/>
              <a:chExt cx="3366183" cy="918205"/>
            </a:xfrm>
          </p:grpSpPr>
          <p:cxnSp>
            <p:nvCxnSpPr>
              <p:cNvPr id="8" name="Přímá spojnice 7"/>
              <p:cNvCxnSpPr/>
              <p:nvPr/>
            </p:nvCxnSpPr>
            <p:spPr>
              <a:xfrm>
                <a:off x="4932040" y="5229200"/>
                <a:ext cx="3240360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Přímá spojnice 8"/>
              <p:cNvCxnSpPr/>
              <p:nvPr/>
            </p:nvCxnSpPr>
            <p:spPr>
              <a:xfrm>
                <a:off x="5652120" y="5085184"/>
                <a:ext cx="0" cy="36004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Přímá spojnice 9"/>
              <p:cNvCxnSpPr/>
              <p:nvPr/>
            </p:nvCxnSpPr>
            <p:spPr>
              <a:xfrm>
                <a:off x="6732240" y="5085184"/>
                <a:ext cx="0" cy="36004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Přímá spojnice se šipkou 10"/>
              <p:cNvCxnSpPr/>
              <p:nvPr/>
            </p:nvCxnSpPr>
            <p:spPr>
              <a:xfrm flipH="1">
                <a:off x="4806217" y="4941678"/>
                <a:ext cx="1908212" cy="0"/>
              </a:xfrm>
              <a:prstGeom prst="straightConnector1">
                <a:avLst/>
              </a:prstGeom>
              <a:ln w="38100">
                <a:solidFill>
                  <a:srgbClr val="C00000"/>
                </a:solidFill>
                <a:headEnd type="oval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TextovéPole 11"/>
              <p:cNvSpPr txBox="1"/>
              <p:nvPr/>
            </p:nvSpPr>
            <p:spPr>
              <a:xfrm>
                <a:off x="6555147" y="5490551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/>
                  <a:t>5</a:t>
                </a: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Obdélník 14"/>
                <p:cNvSpPr/>
                <p:nvPr/>
              </p:nvSpPr>
              <p:spPr>
                <a:xfrm>
                  <a:off x="1259281" y="3464351"/>
                  <a:ext cx="433132" cy="48590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cs-CZ" dirty="0"/>
                    <a:t>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cs-CZ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i="1">
                              <a:latin typeface="Cambria Math"/>
                            </a:rPr>
                            <m:t>27</m:t>
                          </m:r>
                        </m:num>
                        <m:den>
                          <m:r>
                            <a:rPr lang="cs-CZ" i="1">
                              <a:latin typeface="Cambria Math"/>
                            </a:rPr>
                            <m:t>8</m:t>
                          </m:r>
                        </m:den>
                      </m:f>
                    </m:oMath>
                  </a14:m>
                  <a:endParaRPr lang="cs-CZ" dirty="0"/>
                </a:p>
              </p:txBody>
            </p:sp>
          </mc:Choice>
          <mc:Fallback xmlns="">
            <p:sp>
              <p:nvSpPr>
                <p:cNvPr id="15" name="Obdélník 1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259281" y="3464351"/>
                  <a:ext cx="433132" cy="485902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 b="-1250"/>
                  </a:stretch>
                </a:blipFill>
              </p:spPr>
              <p:txBody>
                <a:bodyPr/>
                <a:lstStyle/>
                <a:p>
                  <a:r>
                    <a:rPr lang="cs-CZ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8" name="Skupina 27"/>
          <p:cNvGrpSpPr/>
          <p:nvPr/>
        </p:nvGrpSpPr>
        <p:grpSpPr>
          <a:xfrm>
            <a:off x="4464207" y="4549885"/>
            <a:ext cx="3348372" cy="930566"/>
            <a:chOff x="4464207" y="4549885"/>
            <a:chExt cx="3348372" cy="930566"/>
          </a:xfrm>
        </p:grpSpPr>
        <p:grpSp>
          <p:nvGrpSpPr>
            <p:cNvPr id="26" name="Skupina 25"/>
            <p:cNvGrpSpPr/>
            <p:nvPr/>
          </p:nvGrpSpPr>
          <p:grpSpPr>
            <a:xfrm>
              <a:off x="4464207" y="4549885"/>
              <a:ext cx="3348372" cy="765376"/>
              <a:chOff x="4464207" y="4549885"/>
              <a:chExt cx="3348372" cy="765376"/>
            </a:xfrm>
          </p:grpSpPr>
          <p:grpSp>
            <p:nvGrpSpPr>
              <p:cNvPr id="41" name="Skupina 40"/>
              <p:cNvGrpSpPr/>
              <p:nvPr/>
            </p:nvGrpSpPr>
            <p:grpSpPr>
              <a:xfrm>
                <a:off x="4464207" y="4549885"/>
                <a:ext cx="3348372" cy="504056"/>
                <a:chOff x="4860032" y="5445224"/>
                <a:chExt cx="3348372" cy="504056"/>
              </a:xfrm>
            </p:grpSpPr>
            <p:cxnSp>
              <p:nvCxnSpPr>
                <p:cNvPr id="27" name="Přímá spojnice 26"/>
                <p:cNvCxnSpPr/>
                <p:nvPr/>
              </p:nvCxnSpPr>
              <p:spPr>
                <a:xfrm>
                  <a:off x="4860032" y="5805264"/>
                  <a:ext cx="3348372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Přímá spojnice 28"/>
                <p:cNvCxnSpPr/>
                <p:nvPr/>
              </p:nvCxnSpPr>
              <p:spPr>
                <a:xfrm>
                  <a:off x="5940152" y="5661248"/>
                  <a:ext cx="0" cy="288032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Přímá spojnice 30"/>
                <p:cNvCxnSpPr/>
                <p:nvPr/>
              </p:nvCxnSpPr>
              <p:spPr>
                <a:xfrm>
                  <a:off x="6709021" y="5445224"/>
                  <a:ext cx="0" cy="504056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Přímá spojnice se šipkou 32"/>
                <p:cNvCxnSpPr/>
                <p:nvPr/>
              </p:nvCxnSpPr>
              <p:spPr>
                <a:xfrm>
                  <a:off x="6023458" y="5589240"/>
                  <a:ext cx="1860910" cy="0"/>
                </a:xfrm>
                <a:prstGeom prst="straightConnector1">
                  <a:avLst/>
                </a:prstGeom>
                <a:ln w="38100">
                  <a:solidFill>
                    <a:srgbClr val="C0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Přímá spojnice se šipkou 34"/>
                <p:cNvCxnSpPr/>
                <p:nvPr/>
              </p:nvCxnSpPr>
              <p:spPr>
                <a:xfrm flipH="1">
                  <a:off x="5220072" y="5445224"/>
                  <a:ext cx="1494166" cy="0"/>
                </a:xfrm>
                <a:prstGeom prst="straightConnector1">
                  <a:avLst/>
                </a:prstGeom>
                <a:ln w="38100">
                  <a:solidFill>
                    <a:schemeClr val="accent2">
                      <a:lumMod val="75000"/>
                    </a:schemeClr>
                  </a:solidFill>
                  <a:headEnd type="oval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7" name="Vývojový diagram: spojnice 36"/>
                <p:cNvSpPr/>
                <p:nvPr/>
              </p:nvSpPr>
              <p:spPr>
                <a:xfrm>
                  <a:off x="5872615" y="5528946"/>
                  <a:ext cx="150843" cy="168306"/>
                </a:xfrm>
                <a:prstGeom prst="flowChartConnector">
                  <a:avLst/>
                </a:prstGeom>
                <a:noFill/>
                <a:ln w="381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cs-CZ"/>
                </a:p>
              </p:txBody>
            </p:sp>
          </p:grpSp>
          <p:sp>
            <p:nvSpPr>
              <p:cNvPr id="38" name="TextovéPole 37"/>
              <p:cNvSpPr txBox="1"/>
              <p:nvPr/>
            </p:nvSpPr>
            <p:spPr>
              <a:xfrm>
                <a:off x="6318413" y="4945929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b="1" dirty="0" smtClean="0">
                    <a:solidFill>
                      <a:schemeClr val="accent2">
                        <a:lumMod val="75000"/>
                      </a:schemeClr>
                    </a:solidFill>
                  </a:rPr>
                  <a:t>2</a:t>
                </a:r>
                <a:endParaRPr lang="cs-CZ" b="1" dirty="0">
                  <a:solidFill>
                    <a:schemeClr val="accent2">
                      <a:lumMod val="75000"/>
                    </a:schemeClr>
                  </a:solidFill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9" name="TextovéPole 38"/>
                <p:cNvSpPr txBox="1"/>
                <p:nvPr/>
              </p:nvSpPr>
              <p:spPr>
                <a:xfrm>
                  <a:off x="5062841" y="4966208"/>
                  <a:ext cx="432048" cy="51424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cs-CZ" sz="1400" b="1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cs-CZ" sz="1400" b="1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𝟏𝟗</m:t>
                            </m:r>
                          </m:num>
                          <m:den>
                            <m:r>
                              <a:rPr lang="cs-CZ" sz="1400" b="1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𝟏𝟔</m:t>
                            </m:r>
                          </m:den>
                        </m:f>
                      </m:oMath>
                    </m:oMathPara>
                  </a14:m>
                  <a:endParaRPr lang="cs-CZ" sz="1400" b="1" dirty="0"/>
                </a:p>
              </p:txBody>
            </p:sp>
          </mc:Choice>
          <mc:Fallback xmlns="">
            <p:sp>
              <p:nvSpPr>
                <p:cNvPr id="39" name="TextovéPole 3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62841" y="4966208"/>
                  <a:ext cx="432048" cy="514243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cs-CZ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3" name="Skupina 22"/>
          <p:cNvGrpSpPr/>
          <p:nvPr/>
        </p:nvGrpSpPr>
        <p:grpSpPr>
          <a:xfrm>
            <a:off x="5139202" y="2780928"/>
            <a:ext cx="3348372" cy="850611"/>
            <a:chOff x="5139202" y="2780928"/>
            <a:chExt cx="3348372" cy="850611"/>
          </a:xfrm>
        </p:grpSpPr>
        <p:sp>
          <p:nvSpPr>
            <p:cNvPr id="25" name="Vývojový diagram: spojnice 24"/>
            <p:cNvSpPr/>
            <p:nvPr/>
          </p:nvSpPr>
          <p:spPr>
            <a:xfrm>
              <a:off x="6948264" y="2780928"/>
              <a:ext cx="144016" cy="144016"/>
            </a:xfrm>
            <a:prstGeom prst="flowChartConnector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grpSp>
          <p:nvGrpSpPr>
            <p:cNvPr id="14" name="Skupina 13"/>
            <p:cNvGrpSpPr/>
            <p:nvPr/>
          </p:nvGrpSpPr>
          <p:grpSpPr>
            <a:xfrm>
              <a:off x="5139202" y="2900799"/>
              <a:ext cx="3348372" cy="730740"/>
              <a:chOff x="5148716" y="2900799"/>
              <a:chExt cx="3348372" cy="730740"/>
            </a:xfrm>
          </p:grpSpPr>
          <p:grpSp>
            <p:nvGrpSpPr>
              <p:cNvPr id="40" name="Skupina 39"/>
              <p:cNvGrpSpPr/>
              <p:nvPr/>
            </p:nvGrpSpPr>
            <p:grpSpPr>
              <a:xfrm>
                <a:off x="5148716" y="2900799"/>
                <a:ext cx="3348372" cy="730740"/>
                <a:chOff x="4860032" y="3229913"/>
                <a:chExt cx="3348372" cy="730740"/>
              </a:xfrm>
            </p:grpSpPr>
            <p:grpSp>
              <p:nvGrpSpPr>
                <p:cNvPr id="16" name="Skupina 15"/>
                <p:cNvGrpSpPr/>
                <p:nvPr/>
              </p:nvGrpSpPr>
              <p:grpSpPr>
                <a:xfrm>
                  <a:off x="4860032" y="3229913"/>
                  <a:ext cx="3348372" cy="730740"/>
                  <a:chOff x="4824028" y="5004649"/>
                  <a:chExt cx="3348372" cy="730740"/>
                </a:xfrm>
              </p:grpSpPr>
              <p:cxnSp>
                <p:nvCxnSpPr>
                  <p:cNvPr id="17" name="Přímá spojnice 16"/>
                  <p:cNvCxnSpPr/>
                  <p:nvPr/>
                </p:nvCxnSpPr>
                <p:spPr>
                  <a:xfrm>
                    <a:off x="4932040" y="5229200"/>
                    <a:ext cx="3240360" cy="0"/>
                  </a:xfrm>
                  <a:prstGeom prst="line">
                    <a:avLst/>
                  </a:prstGeom>
                  <a:ln w="381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Přímá spojnice 17"/>
                  <p:cNvCxnSpPr/>
                  <p:nvPr/>
                </p:nvCxnSpPr>
                <p:spPr>
                  <a:xfrm>
                    <a:off x="5652120" y="5085184"/>
                    <a:ext cx="0" cy="360040"/>
                  </a:xfrm>
                  <a:prstGeom prst="line">
                    <a:avLst/>
                  </a:prstGeom>
                  <a:ln w="38100">
                    <a:solidFill>
                      <a:schemeClr val="accent2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" name="Přímá spojnice 18"/>
                  <p:cNvCxnSpPr/>
                  <p:nvPr/>
                </p:nvCxnSpPr>
                <p:spPr>
                  <a:xfrm>
                    <a:off x="6695584" y="5028794"/>
                    <a:ext cx="9514" cy="416430"/>
                  </a:xfrm>
                  <a:prstGeom prst="line">
                    <a:avLst/>
                  </a:prstGeom>
                  <a:ln w="38100">
                    <a:solidFill>
                      <a:srgbClr val="C0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" name="Přímá spojnice se šipkou 19"/>
                  <p:cNvCxnSpPr/>
                  <p:nvPr/>
                </p:nvCxnSpPr>
                <p:spPr>
                  <a:xfrm flipH="1">
                    <a:off x="4824028" y="5004649"/>
                    <a:ext cx="1908212" cy="0"/>
                  </a:xfrm>
                  <a:prstGeom prst="straightConnector1">
                    <a:avLst/>
                  </a:prstGeom>
                  <a:ln w="38100">
                    <a:solidFill>
                      <a:srgbClr val="C00000"/>
                    </a:solidFill>
                    <a:headEnd type="none" w="med" len="med"/>
                    <a:tailEnd type="arrow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21" name="TextovéPole 20"/>
                      <p:cNvSpPr txBox="1"/>
                      <p:nvPr/>
                    </p:nvSpPr>
                    <p:spPr>
                      <a:xfrm>
                        <a:off x="6763028" y="5239740"/>
                        <a:ext cx="432048" cy="495649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f>
                                <m:fPr>
                                  <m:ctrlPr>
                                    <a:rPr lang="cs-CZ" sz="1400" b="1" i="1" smtClean="0">
                                      <a:solidFill>
                                        <a:srgbClr val="C00000"/>
                                      </a:solidFill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cs-CZ" sz="1400" b="1" i="1" smtClean="0">
                                      <a:solidFill>
                                        <a:srgbClr val="C00000"/>
                                      </a:solidFill>
                                      <a:latin typeface="Cambria Math"/>
                                    </a:rPr>
                                    <m:t>𝟒𝟏</m:t>
                                  </m:r>
                                </m:num>
                                <m:den>
                                  <m:r>
                                    <a:rPr lang="cs-CZ" sz="1400" b="1" i="1" smtClean="0">
                                      <a:solidFill>
                                        <a:srgbClr val="C00000"/>
                                      </a:solidFill>
                                      <a:latin typeface="Cambria Math"/>
                                    </a:rPr>
                                    <m:t>𝟏𝟒</m:t>
                                  </m:r>
                                </m:den>
                              </m:f>
                            </m:oMath>
                          </m:oMathPara>
                        </a14:m>
                        <a:endParaRPr lang="cs-CZ" sz="1400" b="1" dirty="0"/>
                      </a:p>
                    </p:txBody>
                  </p:sp>
                </mc:Choice>
                <mc:Fallback xmlns="">
                  <p:sp>
                    <p:nvSpPr>
                      <p:cNvPr id="21" name="TextovéPole 20"/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6763028" y="5239740"/>
                        <a:ext cx="432048" cy="495649"/>
                      </a:xfrm>
                      <a:prstGeom prst="rect">
                        <a:avLst/>
                      </a:prstGeom>
                      <a:blipFill rotWithShape="1">
                        <a:blip r:embed="rId5"/>
                        <a:stretch>
                          <a:fillRect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cs-CZ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</p:grpSp>
            <p:sp>
              <p:nvSpPr>
                <p:cNvPr id="22" name="TextovéPole 21"/>
                <p:cNvSpPr txBox="1"/>
                <p:nvPr/>
              </p:nvSpPr>
              <p:spPr>
                <a:xfrm>
                  <a:off x="5707694" y="3535594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cs-CZ" b="1" dirty="0" smtClean="0">
                      <a:solidFill>
                        <a:schemeClr val="accent2">
                          <a:lumMod val="75000"/>
                        </a:schemeClr>
                      </a:solidFill>
                    </a:rPr>
                    <a:t>2</a:t>
                  </a:r>
                  <a:endParaRPr lang="cs-CZ" b="1" dirty="0">
                    <a:solidFill>
                      <a:schemeClr val="accent2">
                        <a:lumMod val="75000"/>
                      </a:schemeClr>
                    </a:solidFill>
                  </a:endParaRPr>
                </a:p>
              </p:txBody>
            </p:sp>
            <p:cxnSp>
              <p:nvCxnSpPr>
                <p:cNvPr id="24" name="Přímá spojnice se šipkou 23"/>
                <p:cNvCxnSpPr/>
                <p:nvPr/>
              </p:nvCxnSpPr>
              <p:spPr>
                <a:xfrm flipV="1">
                  <a:off x="5737115" y="3326984"/>
                  <a:ext cx="2196244" cy="27620"/>
                </a:xfrm>
                <a:prstGeom prst="straightConnector1">
                  <a:avLst/>
                </a:prstGeom>
                <a:ln w="38100">
                  <a:solidFill>
                    <a:schemeClr val="accent2">
                      <a:lumMod val="75000"/>
                    </a:schemeClr>
                  </a:solidFill>
                  <a:headEnd type="oval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3" name="Přímá spojnice se šipkou 42"/>
              <p:cNvCxnSpPr/>
              <p:nvPr/>
            </p:nvCxnSpPr>
            <p:spPr>
              <a:xfrm>
                <a:off x="5976808" y="3212466"/>
                <a:ext cx="1080120" cy="0"/>
              </a:xfrm>
              <a:prstGeom prst="straightConnector1">
                <a:avLst/>
              </a:prstGeom>
              <a:ln w="28575">
                <a:solidFill>
                  <a:schemeClr val="accent5">
                    <a:lumMod val="50000"/>
                  </a:schemeClr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45" name="Přímá spojnice se šipkou 44"/>
          <p:cNvCxnSpPr/>
          <p:nvPr/>
        </p:nvCxnSpPr>
        <p:spPr>
          <a:xfrm>
            <a:off x="5544327" y="5013176"/>
            <a:ext cx="753737" cy="0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0578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4" grpId="0" uiExpand="1" build="p"/>
      <p:bldP spid="5" grpId="0" build="p"/>
      <p:bldP spid="6" grpId="0" uiExpand="1" build="p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991</Words>
  <Application>Microsoft Office PowerPoint</Application>
  <PresentationFormat>Předvádění na obrazovce (4:3)</PresentationFormat>
  <Paragraphs>154</Paragraphs>
  <Slides>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Motiv systému Office</vt:lpstr>
      <vt:lpstr>Prezentace aplikace PowerPoint</vt:lpstr>
      <vt:lpstr>Rovnice a nerovnice s absolutní hodnotou I</vt:lpstr>
      <vt:lpstr>Podstata absolutní hodnoty</vt:lpstr>
      <vt:lpstr>Procvičení absolutní hodnoty</vt:lpstr>
      <vt:lpstr>Rovnice s absolutní hodnotou</vt:lpstr>
      <vt:lpstr>Nerovnice s absolutní hodnotou</vt:lpstr>
      <vt:lpstr>Další rovnice a nerovnice s absolutní hodnotou</vt:lpstr>
    </vt:vector>
  </TitlesOfParts>
  <Company>SŠT Most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Rovnice a nerovnice s absolutní hodnotou</dc:title>
  <dc:creator>Jiřina Rychtářová</dc:creator>
  <cp:lastModifiedBy>Admin</cp:lastModifiedBy>
  <cp:revision>23</cp:revision>
  <dcterms:created xsi:type="dcterms:W3CDTF">2014-01-05T16:48:22Z</dcterms:created>
  <dcterms:modified xsi:type="dcterms:W3CDTF">2014-05-29T12:26:55Z</dcterms:modified>
</cp:coreProperties>
</file>