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0"/>
  </p:notesMasterIdLst>
  <p:sldIdLst>
    <p:sldId id="256" r:id="rId3"/>
    <p:sldId id="258" r:id="rId4"/>
    <p:sldId id="277" r:id="rId5"/>
    <p:sldId id="284" r:id="rId6"/>
    <p:sldId id="285" r:id="rId7"/>
    <p:sldId id="286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Světlý styl 2 – zvýrazněn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Styl s motivem 1 – zvýraznění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c/c2/Big_abacus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File:Lochkarte_Tanzorgel.jpg" TargetMode="External"/><Relationship Id="rId2" Type="http://schemas.openxmlformats.org/officeDocument/2006/relationships/hyperlink" Target="http://upload.wikimedia.org/wikipedia/commons/c/c2/Big_abacus.jpg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cs.wikipedia.org/wiki/D%C4%9Bjiny_po%C4%8D%C3%ADta%C4%8D%C5%A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Historie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3447082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VY_32_INOVACE_1317 Historie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4.6.2013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Ohlédnutí do historie počítačů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</a:rPr>
              <a:t>Vývoj počítačů</a:t>
            </a:r>
            <a:endParaRPr lang="cs-CZ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412776"/>
            <a:ext cx="7498080" cy="511256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První počítací pomůcka – Abakus (asi 600 let, Čína)</a:t>
            </a:r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endParaRPr lang="cs-CZ" sz="2000" i="1" dirty="0"/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endParaRPr lang="cs-CZ" sz="2000" i="1" dirty="0" smtClean="0"/>
          </a:p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Mechanické kalkulátory </a:t>
            </a:r>
          </a:p>
          <a:p>
            <a:pPr marL="82296" indent="0">
              <a:buNone/>
            </a:pPr>
            <a:r>
              <a:rPr lang="cs-CZ" sz="2000" i="1" dirty="0"/>
              <a:t>	</a:t>
            </a:r>
            <a:r>
              <a:rPr lang="cs-CZ" sz="2000" i="1" dirty="0" smtClean="0"/>
              <a:t>Wilhelm </a:t>
            </a:r>
            <a:r>
              <a:rPr lang="cs-CZ" sz="2000" i="1" dirty="0" err="1" smtClean="0"/>
              <a:t>Schickard</a:t>
            </a:r>
            <a:r>
              <a:rPr lang="cs-CZ" sz="2000" i="1" dirty="0"/>
              <a:t> </a:t>
            </a:r>
            <a:r>
              <a:rPr lang="cs-CZ" sz="2000" i="1" dirty="0" smtClean="0"/>
              <a:t>(počítací hodiny/násobení a dělení)</a:t>
            </a:r>
          </a:p>
          <a:p>
            <a:pPr marL="82296" indent="0">
              <a:buNone/>
            </a:pPr>
            <a:r>
              <a:rPr lang="cs-CZ" sz="2000" i="1" dirty="0"/>
              <a:t>	</a:t>
            </a:r>
            <a:r>
              <a:rPr lang="cs-CZ" sz="2000" i="1" dirty="0" err="1" smtClean="0"/>
              <a:t>Blais</a:t>
            </a:r>
            <a:r>
              <a:rPr lang="cs-CZ" sz="2000" i="1" dirty="0" smtClean="0"/>
              <a:t> Pascal (funkční model kalkulačky)</a:t>
            </a:r>
          </a:p>
          <a:p>
            <a:pPr marL="82296" indent="0">
              <a:buNone/>
            </a:pPr>
            <a:r>
              <a:rPr lang="cs-CZ" sz="2000" i="1" dirty="0"/>
              <a:t>	</a:t>
            </a:r>
            <a:r>
              <a:rPr lang="cs-CZ" sz="2000" i="1" dirty="0" smtClean="0"/>
              <a:t>Thomas de </a:t>
            </a:r>
            <a:r>
              <a:rPr lang="cs-CZ" sz="2000" i="1" dirty="0" err="1" smtClean="0"/>
              <a:t>Colmar</a:t>
            </a:r>
            <a:r>
              <a:rPr lang="cs-CZ" sz="2000" i="1" dirty="0" smtClean="0"/>
              <a:t> (hromadně vyráběný kalkulátor)</a:t>
            </a:r>
          </a:p>
        </p:txBody>
      </p:sp>
      <p:pic>
        <p:nvPicPr>
          <p:cNvPr id="1026" name="Picture 2" descr="File:Big abacus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132856"/>
            <a:ext cx="3960440" cy="233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6300192" y="4195310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03648" y="332656"/>
            <a:ext cx="7498080" cy="61926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Děrné štítky – Joseph Marie </a:t>
            </a:r>
            <a:r>
              <a:rPr lang="cs-CZ" sz="2000" i="1" dirty="0" err="1" smtClean="0"/>
              <a:t>Jacquard</a:t>
            </a:r>
            <a:r>
              <a:rPr lang="cs-CZ" sz="2000" i="1" dirty="0" smtClean="0"/>
              <a:t>  (tkalcovský stav řízený děrnými štítky)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/>
          </a:p>
          <a:p>
            <a:pPr marL="82296" indent="0">
              <a:buNone/>
            </a:pPr>
            <a:endParaRPr lang="cs-CZ" sz="2400" i="1" dirty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endParaRPr lang="cs-CZ" sz="2000" i="1" dirty="0"/>
          </a:p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Elektromechanické počítací stroje (1890 -1945)</a:t>
            </a:r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r>
              <a:rPr lang="cs-CZ" sz="2000" i="1" dirty="0" smtClean="0"/>
              <a:t>Herman </a:t>
            </a:r>
            <a:r>
              <a:rPr lang="cs-CZ" sz="2000" i="1" dirty="0" err="1" smtClean="0"/>
              <a:t>Hollerith</a:t>
            </a:r>
            <a:r>
              <a:rPr lang="cs-CZ" sz="2000" i="1" dirty="0" smtClean="0"/>
              <a:t> – sčítací stroj,  který snímal otvory v děrných štítcích, </a:t>
            </a:r>
            <a:br>
              <a:rPr lang="cs-CZ" sz="2000" i="1" dirty="0" smtClean="0"/>
            </a:br>
            <a:r>
              <a:rPr lang="cs-CZ" sz="2000" i="1" dirty="0" smtClean="0"/>
              <a:t>u každého otvoru se sepnul motorek a posunul číselník,  to umožnilo v roce 1890 v USA urychlit a zjednodušit sčítání obyvatel</a:t>
            </a:r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442" y="1340768"/>
            <a:ext cx="2071117" cy="2761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bdélník 5"/>
          <p:cNvSpPr>
            <a:spLocks noChangeArrowheads="1"/>
          </p:cNvSpPr>
          <p:nvPr/>
        </p:nvSpPr>
        <p:spPr bwMode="auto">
          <a:xfrm>
            <a:off x="5607559" y="3826032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80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03648" y="332656"/>
            <a:ext cx="7498080" cy="6336704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Reléové počítače – období 2. sv. války</a:t>
            </a:r>
          </a:p>
          <a:p>
            <a:pPr marL="82296" indent="0">
              <a:buNone/>
            </a:pPr>
            <a:endParaRPr lang="cs-CZ" sz="2000" i="1" dirty="0"/>
          </a:p>
          <a:p>
            <a:pPr marL="82296" indent="0">
              <a:buNone/>
            </a:pPr>
            <a:r>
              <a:rPr lang="cs-CZ" sz="2000" i="1" dirty="0" smtClean="0">
                <a:solidFill>
                  <a:schemeClr val="tx2"/>
                </a:solidFill>
              </a:rPr>
              <a:t>Konrad </a:t>
            </a:r>
            <a:r>
              <a:rPr lang="cs-CZ" sz="2000" i="1" dirty="0" err="1" smtClean="0">
                <a:solidFill>
                  <a:schemeClr val="tx2"/>
                </a:solidFill>
              </a:rPr>
              <a:t>Zuse</a:t>
            </a:r>
            <a:r>
              <a:rPr lang="cs-CZ" sz="2000" i="1" dirty="0" smtClean="0">
                <a:solidFill>
                  <a:schemeClr val="tx2"/>
                </a:solidFill>
              </a:rPr>
              <a:t> v Německu</a:t>
            </a:r>
          </a:p>
          <a:p>
            <a:pPr marL="82296" indent="0">
              <a:buNone/>
            </a:pPr>
            <a:r>
              <a:rPr lang="cs-CZ" sz="2000" i="1" dirty="0" err="1" smtClean="0">
                <a:solidFill>
                  <a:schemeClr val="tx2"/>
                </a:solidFill>
              </a:rPr>
              <a:t>Howard</a:t>
            </a:r>
            <a:r>
              <a:rPr lang="cs-CZ" sz="2000" i="1" dirty="0" smtClean="0">
                <a:solidFill>
                  <a:schemeClr val="tx2"/>
                </a:solidFill>
              </a:rPr>
              <a:t> </a:t>
            </a:r>
            <a:r>
              <a:rPr lang="cs-CZ" sz="2000" i="1" dirty="0" err="1" smtClean="0">
                <a:solidFill>
                  <a:schemeClr val="tx2"/>
                </a:solidFill>
              </a:rPr>
              <a:t>Aiken</a:t>
            </a:r>
            <a:r>
              <a:rPr lang="cs-CZ" sz="2000" i="1" dirty="0" smtClean="0">
                <a:solidFill>
                  <a:schemeClr val="tx2"/>
                </a:solidFill>
              </a:rPr>
              <a:t> v USA – Mark I</a:t>
            </a:r>
          </a:p>
          <a:p>
            <a:pPr marL="82296" indent="0">
              <a:buNone/>
            </a:pPr>
            <a:r>
              <a:rPr lang="cs-CZ" sz="2000" i="1" dirty="0" smtClean="0">
                <a:solidFill>
                  <a:schemeClr val="tx2"/>
                </a:solidFill>
              </a:rPr>
              <a:t>Alan </a:t>
            </a:r>
            <a:r>
              <a:rPr lang="cs-CZ" sz="2000" i="1" dirty="0" err="1" smtClean="0">
                <a:solidFill>
                  <a:schemeClr val="tx2"/>
                </a:solidFill>
              </a:rPr>
              <a:t>Turing</a:t>
            </a:r>
            <a:r>
              <a:rPr lang="cs-CZ" sz="2000" i="1" dirty="0" smtClean="0">
                <a:solidFill>
                  <a:schemeClr val="tx2"/>
                </a:solidFill>
              </a:rPr>
              <a:t> ve Velké Británii – luštění šifer</a:t>
            </a:r>
          </a:p>
          <a:p>
            <a:pPr marL="82296" indent="0">
              <a:buNone/>
            </a:pPr>
            <a:endParaRPr lang="cs-CZ" sz="2000" i="1" dirty="0">
              <a:solidFill>
                <a:schemeClr val="tx2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Elektronkové počítače</a:t>
            </a:r>
          </a:p>
          <a:p>
            <a:pPr marL="82296" indent="0">
              <a:buNone/>
            </a:pPr>
            <a:endParaRPr lang="cs-CZ" sz="2000" i="1" dirty="0" smtClean="0"/>
          </a:p>
          <a:p>
            <a:pPr marL="82296" indent="0">
              <a:buNone/>
            </a:pPr>
            <a:r>
              <a:rPr lang="cs-CZ" sz="2000" i="1" dirty="0" smtClean="0"/>
              <a:t>První počítač – </a:t>
            </a:r>
            <a:r>
              <a:rPr lang="cs-CZ" sz="2000" b="1" i="1" dirty="0" smtClean="0"/>
              <a:t>ENIAC</a:t>
            </a:r>
            <a:r>
              <a:rPr lang="cs-CZ" sz="2000" i="1" dirty="0" smtClean="0"/>
              <a:t> (1946 Pensylvánská univerzita, zabíral celou halu </a:t>
            </a:r>
            <a:br>
              <a:rPr lang="cs-CZ" sz="2000" i="1" dirty="0" smtClean="0"/>
            </a:br>
            <a:r>
              <a:rPr lang="cs-CZ" sz="2000" i="1" dirty="0" smtClean="0"/>
              <a:t>a byl chlazen leteckými motory)</a:t>
            </a:r>
          </a:p>
          <a:p>
            <a:pPr marL="82296" indent="0">
              <a:buNone/>
            </a:pPr>
            <a:endParaRPr lang="cs-CZ" sz="1000" i="1" dirty="0" smtClean="0"/>
          </a:p>
          <a:p>
            <a:pPr marL="82296" indent="0">
              <a:buNone/>
            </a:pPr>
            <a:r>
              <a:rPr lang="cs-CZ" sz="2000" i="1" dirty="0" smtClean="0"/>
              <a:t>John von Neumann – von Neumannova koncepce počítače, podle ní byl roku 1951 vyroben počítač </a:t>
            </a:r>
            <a:r>
              <a:rPr lang="cs-CZ" sz="2000" b="1" i="1" dirty="0" err="1" smtClean="0"/>
              <a:t>Edvac</a:t>
            </a:r>
            <a:endParaRPr lang="cs-CZ" sz="2000" b="1" i="1" dirty="0" smtClean="0"/>
          </a:p>
          <a:p>
            <a:pPr marL="82296" indent="0">
              <a:buNone/>
            </a:pPr>
            <a:endParaRPr lang="cs-CZ" sz="2000" i="1" dirty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/>
          </a:p>
          <a:p>
            <a:pPr marL="82296" indent="0">
              <a:buNone/>
            </a:pPr>
            <a:endParaRPr lang="cs-CZ" sz="2400" i="1" dirty="0"/>
          </a:p>
          <a:p>
            <a:pPr marL="82296" indent="0">
              <a:buNone/>
            </a:pPr>
            <a:endParaRPr lang="cs-CZ" sz="2000" i="1" dirty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213620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>
            <a:off x="1403648" y="332656"/>
            <a:ext cx="7498080" cy="6192688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>
              <a:buFont typeface="Wingdings" panose="05000000000000000000" pitchFamily="2" charset="2"/>
              <a:buChar char="q"/>
            </a:pPr>
            <a:r>
              <a:rPr lang="cs-CZ" sz="2000" i="1" dirty="0" smtClean="0"/>
              <a:t>V dalších letech došlo k urychlení vývoje, elektronky nahradily tranzistory, aby je následně nahradily integrované obvody.</a:t>
            </a:r>
            <a:endParaRPr lang="cs-CZ" sz="2000" i="1" dirty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/>
          </a:p>
          <a:p>
            <a:pPr marL="82296" indent="0">
              <a:buNone/>
            </a:pPr>
            <a:endParaRPr lang="cs-CZ" sz="2400" i="1" dirty="0"/>
          </a:p>
          <a:p>
            <a:pPr marL="82296" indent="0">
              <a:buNone/>
            </a:pPr>
            <a:endParaRPr lang="cs-CZ" sz="2000" i="1" dirty="0"/>
          </a:p>
          <a:p>
            <a:pPr>
              <a:buFont typeface="Wingdings" panose="05000000000000000000" pitchFamily="2" charset="2"/>
              <a:buChar char="q"/>
            </a:pPr>
            <a:endParaRPr lang="cs-CZ" sz="2000" i="1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296" y="1268760"/>
            <a:ext cx="4398036" cy="336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688" y="3810162"/>
            <a:ext cx="3408884" cy="2705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602148" y="4793562"/>
            <a:ext cx="144016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b="1" dirty="0" smtClean="0"/>
              <a:t>ENIAC</a:t>
            </a: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117067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cs-CZ" b="1" dirty="0" smtClean="0">
                <a:solidFill>
                  <a:schemeClr val="accent3">
                    <a:lumMod val="50000"/>
                  </a:schemeClr>
                </a:solidFill>
              </a:rPr>
              <a:t>Vývoj osobních počítačů</a:t>
            </a:r>
            <a:endParaRPr lang="cs-CZ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285928"/>
              </p:ext>
            </p:extLst>
          </p:nvPr>
        </p:nvGraphicFramePr>
        <p:xfrm>
          <a:off x="1524000" y="1397000"/>
          <a:ext cx="6096000" cy="1925320"/>
        </p:xfrm>
        <a:graphic>
          <a:graphicData uri="http://schemas.openxmlformats.org/drawingml/2006/table">
            <a:tbl>
              <a:tblPr bandRow="1">
                <a:tableStyleId>{284E427A-3D55-4303-BF80-6455036E1DE7}</a:tableStyleId>
              </a:tblPr>
              <a:tblGrid>
                <a:gridCol w="1535832"/>
                <a:gridCol w="4560168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Altair</a:t>
                      </a:r>
                      <a:r>
                        <a:rPr lang="cs-CZ" baseline="0" dirty="0" smtClean="0"/>
                        <a:t> 8800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cs-CZ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pravděpodobně první počítač, 1975 v USA, bez klávesnice i obrazovky,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Apple 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err="1" smtClean="0"/>
                        <a:t>Steve</a:t>
                      </a:r>
                      <a:r>
                        <a:rPr lang="cs-CZ" dirty="0" smtClean="0"/>
                        <a:t> </a:t>
                      </a:r>
                      <a:r>
                        <a:rPr lang="cs-CZ" dirty="0" err="1" smtClean="0"/>
                        <a:t>Jobs</a:t>
                      </a:r>
                      <a:r>
                        <a:rPr lang="cs-CZ" dirty="0" smtClean="0"/>
                        <a:t> a Steven </a:t>
                      </a:r>
                      <a:r>
                        <a:rPr lang="cs-CZ" dirty="0" err="1" smtClean="0"/>
                        <a:t>Wozniak</a:t>
                      </a:r>
                      <a:r>
                        <a:rPr lang="cs-CZ" baseline="0" dirty="0" smtClean="0"/>
                        <a:t>, 1977 Apple II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IBM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IBM PC přišel na trh v roce 1981, měl operační paměť</a:t>
                      </a:r>
                      <a:r>
                        <a:rPr lang="cs-CZ" baseline="0" dirty="0" smtClean="0"/>
                        <a:t> 16 KB, procesor Intel a byl vybaven operačním systémem DOS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ovéPole 4"/>
          <p:cNvSpPr txBox="1"/>
          <p:nvPr/>
        </p:nvSpPr>
        <p:spPr>
          <a:xfrm>
            <a:off x="1435608" y="4437112"/>
            <a:ext cx="7240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První osobní počítače se ovládaly pomocí vypisování textových příkazů,  </a:t>
            </a:r>
            <a:br>
              <a:rPr lang="cs-CZ" dirty="0" smtClean="0"/>
            </a:br>
            <a:r>
              <a:rPr lang="cs-CZ" dirty="0" smtClean="0"/>
              <a:t>s prvním grafickým rozhraním (GUI) přišel Apple Macintosh v roce 1984.  Konkurenční Windows se objevily až o osm let později v použitelné a velmi rozšířené verzi 3.1.  a o rok později 3.11, podporující práci v síti.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835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91879"/>
              </p:ext>
            </p:extLst>
          </p:nvPr>
        </p:nvGraphicFramePr>
        <p:xfrm>
          <a:off x="1259632" y="2039247"/>
          <a:ext cx="7560840" cy="1749793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41533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/>
                </a:tc>
              </a:tr>
              <a:tr h="654130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effectLst/>
                        </a:rPr>
                        <a:t>1) SMARTNEDDY. </a:t>
                      </a:r>
                      <a:r>
                        <a:rPr lang="cs-CZ" sz="1800" i="1" dirty="0" smtClean="0">
                          <a:effectLst/>
                        </a:rPr>
                        <a:t>wikimedia.org</a:t>
                      </a:r>
                      <a:r>
                        <a:rPr lang="cs-CZ" sz="1800" dirty="0" smtClean="0">
                          <a:effectLst/>
                        </a:rPr>
                        <a:t> [online]. [cit. 4.6.2013]. Dostupný na WWW: </a:t>
                      </a:r>
                      <a:r>
                        <a:rPr lang="cs-CZ" sz="1800" dirty="0" smtClean="0">
                          <a:effectLst/>
                          <a:hlinkClick r:id="rId2"/>
                        </a:rPr>
                        <a:t>http://upload.wikimedia.org/wikipedia/commons/c/c2/Big_abacus.jpg</a:t>
                      </a:r>
                      <a:endParaRPr lang="cs-CZ" sz="1800" dirty="0"/>
                    </a:p>
                  </a:txBody>
                  <a:tcPr/>
                </a:tc>
              </a:tr>
              <a:tr h="654130">
                <a:tc>
                  <a:txBody>
                    <a:bodyPr/>
                    <a:lstStyle/>
                    <a:p>
                      <a:r>
                        <a:rPr lang="cs-CZ" sz="1800" dirty="0" smtClean="0">
                          <a:effectLst/>
                        </a:rPr>
                        <a:t>2) STEFAN KÜHN. </a:t>
                      </a:r>
                      <a:r>
                        <a:rPr lang="cs-CZ" sz="1800" i="1" dirty="0" smtClean="0">
                          <a:effectLst/>
                        </a:rPr>
                        <a:t>wikimedia.org</a:t>
                      </a:r>
                      <a:r>
                        <a:rPr lang="cs-CZ" sz="1800" dirty="0" smtClean="0">
                          <a:effectLst/>
                        </a:rPr>
                        <a:t> [online]. [cit. 4.6.2013]. Dostupný na WWW: </a:t>
                      </a:r>
                      <a:r>
                        <a:rPr lang="cs-CZ" sz="1800" dirty="0" smtClean="0">
                          <a:effectLst/>
                          <a:hlinkClick r:id="rId3"/>
                        </a:rPr>
                        <a:t>http://commons.wikimedia.org/wiki/File%3ALochkarte_Tanzorgel.jpg</a:t>
                      </a:r>
                      <a:endParaRPr lang="cs-CZ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527274"/>
              </p:ext>
            </p:extLst>
          </p:nvPr>
        </p:nvGraphicFramePr>
        <p:xfrm>
          <a:off x="1259632" y="455071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hlinkClick r:id="rId4"/>
                        </a:rPr>
                        <a:t>http://cs.wikipedia.org/wiki/D%C4%9Bjiny_po%C4%8D%C3%ADta%C4%8D%C5%AF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6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292</Words>
  <Application>Microsoft Office PowerPoint</Application>
  <PresentationFormat>Předvádění na obrazovce (4:3)</PresentationFormat>
  <Paragraphs>80</Paragraphs>
  <Slides>7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TrainingPresentation</vt:lpstr>
      <vt:lpstr>Historie</vt:lpstr>
      <vt:lpstr>Vývoj počítačů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2014-10-25T06:32:40Z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