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4" r:id="rId2"/>
  </p:sldMasterIdLst>
  <p:notesMasterIdLst>
    <p:notesMasterId r:id="rId16"/>
  </p:notesMasterIdLst>
  <p:sldIdLst>
    <p:sldId id="260" r:id="rId3"/>
    <p:sldId id="261" r:id="rId4"/>
    <p:sldId id="262" r:id="rId5"/>
    <p:sldId id="263" r:id="rId6"/>
    <p:sldId id="264" r:id="rId7"/>
    <p:sldId id="266" r:id="rId8"/>
    <p:sldId id="267" r:id="rId9"/>
    <p:sldId id="268" r:id="rId10"/>
    <p:sldId id="276" r:id="rId11"/>
    <p:sldId id="269" r:id="rId12"/>
    <p:sldId id="270" r:id="rId13"/>
    <p:sldId id="271" r:id="rId14"/>
    <p:sldId id="273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Bez stylu, bez mří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Styl s motivem 1 – zvýraznění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Styl s motivem 1 – zvýraznění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8799B23B-EC83-4686-B30A-512413B5E67A}" styleName="Světlý styl 3 – zvýraznění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DBED569-4797-4DF1-A0F4-6AAB3CD982D8}" styleName="Světlý styl 3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599" autoAdjust="0"/>
  </p:normalViewPr>
  <p:slideViewPr>
    <p:cSldViewPr>
      <p:cViewPr varScale="1">
        <p:scale>
          <a:sx n="81" d="100"/>
          <a:sy n="81" d="100"/>
        </p:scale>
        <p:origin x="-1013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A7A704-9F1C-4FD3-85D1-57AF2D7FD0E8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EBFB8C-BBFF-4397-A51C-1E92596422A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93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Tip: Sem přidejte vlastní poznámky k prezentaci.</a:t>
            </a:r>
            <a:endParaRPr lang="cs-CZ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5608" y="435936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cs-CZ" noProof="1" smtClean="0"/>
              <a:t>Kliknutím lze upravit styl.</a:t>
            </a:r>
            <a:endParaRPr lang="en-US" dirty="0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/>
          <a:lstStyle>
            <a:lvl1pPr marL="7315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cs-CZ" noProof="1" smtClean="0"/>
              <a:t>Kliknutím lze upravit styl předlohy.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100138"/>
            <a:ext cx="6400800" cy="1509712"/>
          </a:xfrm>
        </p:spPr>
        <p:txBody>
          <a:bodyPr anchor="b"/>
          <a:lstStyle>
            <a:lvl1pPr marL="27432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e 8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033974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35100"/>
            <a:ext cx="3810000" cy="698500"/>
          </a:xfrm>
        </p:spPr>
        <p:txBody>
          <a:bodyPr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0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latinLnBrk="0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Shape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/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cs-CZ" noProof="1" smtClean="0"/>
              <a:t>Kliknutím lze upravit styl.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/>
            <a:r>
              <a:rPr lang="cs-CZ" noProof="1" smtClean="0"/>
              <a:t>Kliknutím lze upravit styly předlohy textu.</a:t>
            </a:r>
          </a:p>
          <a:p>
            <a:pPr lvl="1"/>
            <a:r>
              <a:rPr lang="cs-CZ" noProof="1" smtClean="0"/>
              <a:t>Druhá úroveň</a:t>
            </a:r>
          </a:p>
          <a:p>
            <a:pPr lvl="2"/>
            <a:r>
              <a:rPr lang="cs-CZ" noProof="1" smtClean="0"/>
              <a:t>Třetí úroveň</a:t>
            </a:r>
          </a:p>
          <a:p>
            <a:pPr lvl="3"/>
            <a:r>
              <a:rPr lang="cs-CZ" noProof="1" smtClean="0"/>
              <a:t>Čtvrtá úroveň</a:t>
            </a:r>
          </a:p>
          <a:p>
            <a:pPr lvl="4"/>
            <a:r>
              <a:rPr lang="cs-CZ" noProof="1" smtClean="0"/>
              <a:t>Pátá úroveň</a:t>
            </a:r>
            <a:endParaRPr lang="en-US" dirty="0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 algn="r"/>
            <a:fld id="{D80A4771-C6EF-4B99-81F4-D30BE4E017A0}" type="datetimeFigureOut">
              <a:rPr lang="en-US" smtClean="0"/>
              <a:pPr algn="r"/>
              <a:t>10/25/2014</a:t>
            </a:fld>
            <a:endParaRPr lang="en-US" sz="120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algn="ctr"/>
            <a:fld id="{990B41CA-569D-40E7-8E58-026C0338B2C8}" type="slidenum">
              <a:rPr lang="en-US" smtClean="0"/>
              <a:pPr algn="ctr"/>
              <a:t>‹#›</a:t>
            </a:fld>
            <a:endParaRPr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sz="44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ts val="3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ts val="3000"/>
        </a:lnSpc>
        <a:spcBef>
          <a:spcPts val="550"/>
        </a:spcBef>
        <a:buClr>
          <a:schemeClr val="accent1"/>
        </a:buClr>
        <a:buFont typeface="Verdana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ts val="2800"/>
        </a:lnSpc>
        <a:spcBef>
          <a:spcPct val="20000"/>
        </a:spcBef>
        <a:buClr>
          <a:schemeClr val="accent2"/>
        </a:buClr>
        <a:buFont typeface="Wingdings 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spcBef>
          <a:spcPct val="20000"/>
        </a:spcBef>
        <a:buClr>
          <a:schemeClr val="accent5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3040" y="1628800"/>
            <a:ext cx="7498080" cy="1080120"/>
          </a:xfrm>
        </p:spPr>
        <p:txBody>
          <a:bodyPr>
            <a:normAutofit fontScale="90000"/>
          </a:bodyPr>
          <a:lstStyle/>
          <a:p>
            <a:pPr algn="ctr"/>
            <a:r>
              <a:rPr lang="cs-CZ" b="1" dirty="0" smtClean="0"/>
              <a:t/>
            </a:r>
            <a:br>
              <a:rPr lang="cs-CZ" b="1" dirty="0" smtClean="0"/>
            </a:br>
            <a:r>
              <a:rPr lang="cs-CZ" b="1" dirty="0" smtClean="0"/>
              <a:t>PC</a:t>
            </a:r>
            <a:br>
              <a:rPr lang="cs-CZ" b="1" dirty="0" smtClean="0"/>
            </a:br>
            <a:endParaRPr lang="cs-CZ" b="1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332656"/>
            <a:ext cx="5760720" cy="1258824"/>
          </a:xfrm>
          <a:prstGeom prst="rect">
            <a:avLst/>
          </a:prstGeom>
        </p:spPr>
      </p:pic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5442322"/>
              </p:ext>
            </p:extLst>
          </p:nvPr>
        </p:nvGraphicFramePr>
        <p:xfrm>
          <a:off x="1763688" y="2780928"/>
          <a:ext cx="6696744" cy="3708400"/>
        </p:xfrm>
        <a:graphic>
          <a:graphicData uri="http://schemas.openxmlformats.org/drawingml/2006/table">
            <a:tbl>
              <a:tblPr bandRow="1"/>
              <a:tblGrid>
                <a:gridCol w="1728192"/>
                <a:gridCol w="4968552"/>
              </a:tblGrid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VY_32_INOVACE_1302 PC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Základy ICT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1.ročník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Jan Hlavatý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1.11.2012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Seznámení s jednotlivými</a:t>
                      </a:r>
                      <a:r>
                        <a:rPr lang="cs-CZ" sz="1600" baseline="0" dirty="0" smtClean="0"/>
                        <a:t> </a:t>
                      </a:r>
                      <a:r>
                        <a:rPr lang="cs-CZ" sz="1600" dirty="0" smtClean="0"/>
                        <a:t>komponenty PC 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Prezentace prostřednictvím projektoru, samostudium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Publikované materiály pochází ze zdrojů autora.</a:t>
                      </a:r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cs-CZ" sz="4000" dirty="0" smtClean="0">
                <a:solidFill>
                  <a:srgbClr val="C00000"/>
                </a:solidFill>
              </a:rPr>
              <a:t>Pevný disk (HDD)</a:t>
            </a:r>
            <a:endParaRPr lang="cs-CZ" sz="40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916832"/>
            <a:ext cx="7746064" cy="4800600"/>
          </a:xfrm>
        </p:spPr>
        <p:txBody>
          <a:bodyPr>
            <a:normAutofit/>
          </a:bodyPr>
          <a:lstStyle/>
          <a:p>
            <a:pPr>
              <a:buClr>
                <a:schemeClr val="accent3">
                  <a:lumMod val="75000"/>
                </a:schemeClr>
              </a:buClr>
              <a:buFont typeface="Wingdings" pitchFamily="2" charset="2"/>
              <a:buChar char="§"/>
            </a:pPr>
            <a:r>
              <a:rPr lang="cs-CZ" sz="2000" dirty="0" smtClean="0"/>
              <a:t>slouží k uchování velkého množství dat</a:t>
            </a:r>
          </a:p>
          <a:p>
            <a:pPr>
              <a:buClr>
                <a:schemeClr val="accent3">
                  <a:lumMod val="75000"/>
                </a:schemeClr>
              </a:buClr>
              <a:buFont typeface="Wingdings" pitchFamily="2" charset="2"/>
              <a:buChar char="§"/>
            </a:pPr>
            <a:r>
              <a:rPr lang="cs-CZ" sz="2000" dirty="0" smtClean="0"/>
              <a:t>předchůdcem byla magnetická páska</a:t>
            </a:r>
          </a:p>
          <a:p>
            <a:pPr>
              <a:buClr>
                <a:schemeClr val="accent3">
                  <a:lumMod val="75000"/>
                </a:schemeClr>
              </a:buClr>
              <a:buFont typeface="Wingdings" pitchFamily="2" charset="2"/>
              <a:buChar char="§"/>
            </a:pPr>
            <a:r>
              <a:rPr lang="cs-CZ" sz="2000" dirty="0" smtClean="0"/>
              <a:t>data se zapisují na disk prostřednictvím magnetického záznamu</a:t>
            </a:r>
          </a:p>
          <a:p>
            <a:pPr>
              <a:buClr>
                <a:schemeClr val="accent3">
                  <a:lumMod val="75000"/>
                </a:schemeClr>
              </a:buClr>
              <a:buFont typeface="Wingdings" pitchFamily="2" charset="2"/>
              <a:buChar char="§"/>
            </a:pPr>
            <a:r>
              <a:rPr lang="cs-CZ" sz="2000" dirty="0" smtClean="0"/>
              <a:t>konkurent –SSD disky (data se ukládají do paměťových buněk)</a:t>
            </a:r>
          </a:p>
          <a:p>
            <a:pPr>
              <a:buClr>
                <a:schemeClr val="accent3">
                  <a:lumMod val="75000"/>
                </a:schemeClr>
              </a:buClr>
              <a:buFont typeface="Wingdings" pitchFamily="2" charset="2"/>
              <a:buChar char="§"/>
            </a:pPr>
            <a:r>
              <a:rPr lang="cs-CZ" sz="2000" dirty="0" smtClean="0"/>
              <a:t>velikost disku se udává v GB, rozměry v palcích (2,5“)</a:t>
            </a:r>
          </a:p>
          <a:p>
            <a:pPr>
              <a:buClr>
                <a:schemeClr val="accent3">
                  <a:lumMod val="75000"/>
                </a:schemeClr>
              </a:buClr>
              <a:buFont typeface="Wingdings" pitchFamily="2" charset="2"/>
              <a:buChar char="§"/>
            </a:pPr>
            <a:r>
              <a:rPr lang="cs-CZ" sz="2000" dirty="0" smtClean="0"/>
              <a:t>výkon určuje počet otáček, velikost vyrovnávací paměti, počet ploten a rozhraní (PATA, SATA)</a:t>
            </a:r>
          </a:p>
          <a:p>
            <a:pPr marL="82296" indent="0">
              <a:buNone/>
            </a:pPr>
            <a:endParaRPr lang="cs-CZ" sz="2800" dirty="0" smtClean="0"/>
          </a:p>
          <a:p>
            <a:endParaRPr lang="cs-CZ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1088" y="3717032"/>
            <a:ext cx="1684915" cy="1988840"/>
          </a:xfrm>
          <a:prstGeom prst="rect">
            <a:avLst/>
          </a:prstGeom>
        </p:spPr>
      </p:pic>
      <p:sp>
        <p:nvSpPr>
          <p:cNvPr id="5" name="Obdélník 4"/>
          <p:cNvSpPr/>
          <p:nvPr/>
        </p:nvSpPr>
        <p:spPr>
          <a:xfrm>
            <a:off x="3707904" y="3645024"/>
            <a:ext cx="4572000" cy="21698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25196" lvl="0" indent="-342900">
              <a:lnSpc>
                <a:spcPts val="3000"/>
              </a:lnSpc>
              <a:spcBef>
                <a:spcPts val="600"/>
              </a:spcBef>
              <a:buClr>
                <a:srgbClr val="C32D2E">
                  <a:lumMod val="75000"/>
                </a:srgbClr>
              </a:buClr>
              <a:buSzPct val="80000"/>
              <a:buBlip>
                <a:blip r:embed="rId3"/>
              </a:buBlip>
            </a:pPr>
            <a:r>
              <a:rPr lang="cs-CZ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disk se skládá z ploten, které se rychle otáčejí </a:t>
            </a:r>
            <a:endParaRPr lang="cs-CZ" sz="20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425196" lvl="0" indent="-342900">
              <a:lnSpc>
                <a:spcPts val="3000"/>
              </a:lnSpc>
              <a:spcBef>
                <a:spcPts val="600"/>
              </a:spcBef>
              <a:buClr>
                <a:srgbClr val="C32D2E">
                  <a:lumMod val="75000"/>
                </a:srgbClr>
              </a:buClr>
              <a:buSzPct val="80000"/>
              <a:buBlip>
                <a:blip r:embed="rId3"/>
              </a:buBlip>
            </a:pPr>
            <a:r>
              <a:rPr lang="cs-CZ" sz="20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plotnu tvoří jednotlivé sektory</a:t>
            </a:r>
          </a:p>
          <a:p>
            <a:pPr marL="425196" lvl="0" indent="-342900">
              <a:lnSpc>
                <a:spcPts val="3000"/>
              </a:lnSpc>
              <a:spcBef>
                <a:spcPts val="600"/>
              </a:spcBef>
              <a:buClr>
                <a:srgbClr val="C32D2E">
                  <a:lumMod val="75000"/>
                </a:srgbClr>
              </a:buClr>
              <a:buSzPct val="80000"/>
              <a:buBlip>
                <a:blip r:embed="rId3"/>
              </a:buBlip>
            </a:pPr>
            <a:r>
              <a:rPr lang="cs-CZ" sz="20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sektory v jedné kružnici se nazývají stopa </a:t>
            </a:r>
            <a:endParaRPr lang="cs-CZ" sz="2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5805" y="677438"/>
            <a:ext cx="3276575" cy="2159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556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cs-CZ" sz="4000" dirty="0" smtClean="0">
                <a:solidFill>
                  <a:srgbClr val="C00000"/>
                </a:solidFill>
              </a:rPr>
              <a:t>Optická mechanika</a:t>
            </a:r>
            <a:endParaRPr lang="cs-CZ" sz="4000" dirty="0">
              <a:solidFill>
                <a:srgbClr val="C0000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322392" y="1580728"/>
            <a:ext cx="7498080" cy="4800600"/>
          </a:xfrm>
        </p:spPr>
        <p:txBody>
          <a:bodyPr>
            <a:normAutofit/>
          </a:bodyPr>
          <a:lstStyle/>
          <a:p>
            <a:pPr marL="82296" indent="0" algn="ctr">
              <a:buClr>
                <a:schemeClr val="accent5">
                  <a:lumMod val="60000"/>
                  <a:lumOff val="40000"/>
                </a:schemeClr>
              </a:buClr>
              <a:buNone/>
            </a:pPr>
            <a:r>
              <a:rPr lang="cs-CZ" sz="3600" b="1" dirty="0" smtClean="0">
                <a:solidFill>
                  <a:schemeClr val="accent2">
                    <a:lumMod val="50000"/>
                  </a:schemeClr>
                </a:solidFill>
              </a:rPr>
              <a:t>DVD</a:t>
            </a:r>
          </a:p>
          <a:p>
            <a:pPr marL="82296" indent="0" algn="ctr">
              <a:buClr>
                <a:schemeClr val="accent5">
                  <a:lumMod val="60000"/>
                  <a:lumOff val="40000"/>
                </a:schemeClr>
              </a:buClr>
              <a:buNone/>
            </a:pPr>
            <a:endParaRPr lang="cs-CZ" sz="24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Clr>
                <a:schemeClr val="accent5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cs-CZ" sz="2000" dirty="0" smtClean="0">
                <a:solidFill>
                  <a:schemeClr val="accent2">
                    <a:lumMod val="50000"/>
                  </a:schemeClr>
                </a:solidFill>
              </a:rPr>
              <a:t>kapacita 4.7/8.5GB</a:t>
            </a:r>
          </a:p>
          <a:p>
            <a:pPr>
              <a:buClr>
                <a:schemeClr val="accent5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cs-CZ" sz="2000" dirty="0" smtClean="0">
                <a:solidFill>
                  <a:schemeClr val="accent2">
                    <a:lumMod val="50000"/>
                  </a:schemeClr>
                </a:solidFill>
              </a:rPr>
              <a:t>základní </a:t>
            </a:r>
            <a:r>
              <a:rPr lang="cs-CZ" sz="2000" dirty="0">
                <a:solidFill>
                  <a:schemeClr val="accent2">
                    <a:lumMod val="50000"/>
                  </a:schemeClr>
                </a:solidFill>
              </a:rPr>
              <a:t>rychlost 1350 </a:t>
            </a:r>
            <a:r>
              <a:rPr lang="cs-CZ" sz="2000" dirty="0" smtClean="0">
                <a:solidFill>
                  <a:schemeClr val="accent2">
                    <a:lumMod val="50000"/>
                  </a:schemeClr>
                </a:solidFill>
              </a:rPr>
              <a:t>kB/s</a:t>
            </a:r>
          </a:p>
          <a:p>
            <a:pPr>
              <a:buClr>
                <a:schemeClr val="accent5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cs-CZ" sz="2000" dirty="0" smtClean="0">
                <a:solidFill>
                  <a:schemeClr val="accent2">
                    <a:lumMod val="50000"/>
                  </a:schemeClr>
                </a:solidFill>
              </a:rPr>
              <a:t>DVD-ROM</a:t>
            </a:r>
          </a:p>
          <a:p>
            <a:pPr>
              <a:buClr>
                <a:schemeClr val="accent5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cs-CZ" sz="2000" dirty="0" smtClean="0">
                <a:solidFill>
                  <a:schemeClr val="accent2">
                    <a:lumMod val="50000"/>
                  </a:schemeClr>
                </a:solidFill>
              </a:rPr>
              <a:t>DVD+R/RW</a:t>
            </a:r>
          </a:p>
          <a:p>
            <a:pPr>
              <a:buClr>
                <a:schemeClr val="accent5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cs-CZ" sz="2000" dirty="0" smtClean="0">
                <a:solidFill>
                  <a:schemeClr val="accent2">
                    <a:lumMod val="50000"/>
                  </a:schemeClr>
                </a:solidFill>
              </a:rPr>
              <a:t>DVD-R/RW</a:t>
            </a:r>
          </a:p>
          <a:p>
            <a:pPr>
              <a:buClr>
                <a:schemeClr val="accent5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cs-CZ" sz="2000" dirty="0" smtClean="0">
                <a:solidFill>
                  <a:schemeClr val="accent2">
                    <a:lumMod val="50000"/>
                  </a:schemeClr>
                </a:solidFill>
              </a:rPr>
              <a:t>DVD-RAM</a:t>
            </a:r>
          </a:p>
          <a:p>
            <a:pPr>
              <a:buClr>
                <a:schemeClr val="accent5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cs-CZ" sz="2000" dirty="0" smtClean="0">
                <a:solidFill>
                  <a:schemeClr val="accent2">
                    <a:lumMod val="50000"/>
                  </a:schemeClr>
                </a:solidFill>
              </a:rPr>
              <a:t>data se při zápisu vypalují do spirály</a:t>
            </a:r>
          </a:p>
          <a:p>
            <a:pPr>
              <a:buClr>
                <a:schemeClr val="accent5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cs-CZ" sz="2000" i="1" dirty="0" err="1" smtClean="0">
                <a:solidFill>
                  <a:schemeClr val="accent2">
                    <a:lumMod val="50000"/>
                  </a:schemeClr>
                </a:solidFill>
              </a:rPr>
              <a:t>Lightscribe</a:t>
            </a:r>
            <a:r>
              <a:rPr lang="cs-CZ" sz="2000" dirty="0" smtClean="0">
                <a:solidFill>
                  <a:schemeClr val="accent2">
                    <a:lumMod val="50000"/>
                  </a:schemeClr>
                </a:solidFill>
              </a:rPr>
              <a:t> – vypálení obrazu na druhou stranu disku</a:t>
            </a:r>
            <a:endParaRPr lang="cs-CZ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426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obsah 2"/>
          <p:cNvSpPr txBox="1">
            <a:spLocks/>
          </p:cNvSpPr>
          <p:nvPr/>
        </p:nvSpPr>
        <p:spPr>
          <a:xfrm>
            <a:off x="1259632" y="908720"/>
            <a:ext cx="7498080" cy="3888432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ts val="3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ts val="28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 algn="ctr">
              <a:buClr>
                <a:schemeClr val="accent5">
                  <a:lumMod val="60000"/>
                  <a:lumOff val="40000"/>
                </a:schemeClr>
              </a:buClr>
              <a:buFont typeface="Wingdings 2"/>
              <a:buNone/>
            </a:pPr>
            <a:r>
              <a:rPr lang="cs-CZ" sz="3600" b="1" dirty="0" err="1" smtClean="0">
                <a:solidFill>
                  <a:schemeClr val="accent2">
                    <a:lumMod val="50000"/>
                  </a:schemeClr>
                </a:solidFill>
              </a:rPr>
              <a:t>Blu-ray</a:t>
            </a:r>
            <a:endParaRPr lang="cs-CZ" sz="36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82296" indent="0" algn="ctr">
              <a:buClr>
                <a:schemeClr val="accent5">
                  <a:lumMod val="60000"/>
                  <a:lumOff val="40000"/>
                </a:schemeClr>
              </a:buClr>
              <a:buFont typeface="Wingdings 2"/>
              <a:buNone/>
            </a:pPr>
            <a:endParaRPr lang="cs-CZ" sz="24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Clr>
                <a:schemeClr val="accent5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cs-CZ" sz="2000" dirty="0" smtClean="0">
                <a:solidFill>
                  <a:schemeClr val="accent2">
                    <a:lumMod val="50000"/>
                  </a:schemeClr>
                </a:solidFill>
              </a:rPr>
              <a:t>kapacita 25 GB</a:t>
            </a:r>
          </a:p>
          <a:p>
            <a:pPr>
              <a:buClr>
                <a:schemeClr val="accent5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cs-CZ" sz="2000" dirty="0">
                <a:solidFill>
                  <a:schemeClr val="accent2">
                    <a:lumMod val="50000"/>
                  </a:schemeClr>
                </a:solidFill>
              </a:rPr>
              <a:t>BD-ROM – disk pouze pro čtení</a:t>
            </a:r>
          </a:p>
          <a:p>
            <a:pPr>
              <a:buClr>
                <a:schemeClr val="accent5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cs-CZ" sz="2000" dirty="0">
                <a:solidFill>
                  <a:schemeClr val="accent2">
                    <a:lumMod val="50000"/>
                  </a:schemeClr>
                </a:solidFill>
              </a:rPr>
              <a:t>BD-R – disk k jednorázovému zápisu</a:t>
            </a:r>
          </a:p>
          <a:p>
            <a:pPr>
              <a:buClr>
                <a:schemeClr val="accent5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cs-CZ" sz="2000" dirty="0">
                <a:solidFill>
                  <a:schemeClr val="accent2">
                    <a:lumMod val="50000"/>
                  </a:schemeClr>
                </a:solidFill>
              </a:rPr>
              <a:t>BD-RE – přepisovatelný disk</a:t>
            </a:r>
          </a:p>
          <a:p>
            <a:pPr>
              <a:buClr>
                <a:schemeClr val="accent5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cs-CZ" sz="2000" dirty="0">
                <a:solidFill>
                  <a:schemeClr val="accent2">
                    <a:lumMod val="50000"/>
                  </a:schemeClr>
                </a:solidFill>
              </a:rPr>
              <a:t>BD-XL – disk se zvýšenou paměťovou kapacitou</a:t>
            </a:r>
          </a:p>
          <a:p>
            <a:pPr>
              <a:buClr>
                <a:schemeClr val="accent5">
                  <a:lumMod val="60000"/>
                  <a:lumOff val="40000"/>
                </a:schemeClr>
              </a:buClr>
              <a:buFont typeface="Wingdings" pitchFamily="2" charset="2"/>
              <a:buChar char="Ø"/>
            </a:pPr>
            <a:r>
              <a:rPr lang="cs-CZ" sz="2000" dirty="0">
                <a:solidFill>
                  <a:schemeClr val="accent2">
                    <a:lumMod val="50000"/>
                  </a:schemeClr>
                </a:solidFill>
              </a:rPr>
              <a:t>BD 3D – disk s 3D </a:t>
            </a:r>
            <a:r>
              <a:rPr lang="cs-CZ" sz="2000" dirty="0" smtClean="0">
                <a:solidFill>
                  <a:schemeClr val="accent2">
                    <a:lumMod val="50000"/>
                  </a:schemeClr>
                </a:solidFill>
              </a:rPr>
              <a:t>obsahem</a:t>
            </a:r>
            <a:endParaRPr lang="cs-CZ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5" name="Tabul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9396464"/>
              </p:ext>
            </p:extLst>
          </p:nvPr>
        </p:nvGraphicFramePr>
        <p:xfrm>
          <a:off x="1259632" y="5589240"/>
          <a:ext cx="7560840" cy="802889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7560840"/>
              </a:tblGrid>
              <a:tr h="432049">
                <a:tc>
                  <a:txBody>
                    <a:bodyPr/>
                    <a:lstStyle/>
                    <a:p>
                      <a:r>
                        <a:rPr lang="cs-CZ" baseline="0" dirty="0" smtClean="0"/>
                        <a:t>ZDROJE  A DALŠÍ INFORMACE</a:t>
                      </a:r>
                      <a:endParaRPr lang="cs-CZ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Mistrovství</a:t>
                      </a:r>
                      <a:r>
                        <a:rPr lang="cs-CZ" baseline="0" dirty="0" smtClean="0"/>
                        <a:t> v HARDWARE, Klaus </a:t>
                      </a:r>
                      <a:r>
                        <a:rPr lang="cs-CZ" baseline="0" dirty="0" err="1" smtClean="0"/>
                        <a:t>Dembowski</a:t>
                      </a:r>
                      <a:r>
                        <a:rPr lang="cs-CZ" baseline="0" dirty="0" smtClean="0"/>
                        <a:t>, ISBN 97-80-251-2310-2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1421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44624"/>
            <a:ext cx="7498080" cy="1210146"/>
          </a:xfrm>
        </p:spPr>
        <p:txBody>
          <a:bodyPr>
            <a:normAutofit/>
          </a:bodyPr>
          <a:lstStyle/>
          <a:p>
            <a:r>
              <a:rPr lang="cs-CZ" sz="3200" dirty="0" smtClean="0"/>
              <a:t>Skříň počítače obsahuje</a:t>
            </a:r>
            <a:endParaRPr lang="cs-CZ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648" y="908720"/>
            <a:ext cx="7498080" cy="4543500"/>
          </a:xfrm>
        </p:spPr>
        <p:txBody>
          <a:bodyPr>
            <a:noAutofit/>
          </a:bodyPr>
          <a:lstStyle/>
          <a:p>
            <a:r>
              <a:rPr lang="cs-CZ" sz="1800" dirty="0" smtClean="0"/>
              <a:t>Zdroj</a:t>
            </a:r>
          </a:p>
          <a:p>
            <a:r>
              <a:rPr lang="cs-CZ" sz="1800" dirty="0" smtClean="0"/>
              <a:t>Základní desku (MB)</a:t>
            </a:r>
          </a:p>
          <a:p>
            <a:r>
              <a:rPr lang="cs-CZ" sz="1800" dirty="0" smtClean="0"/>
              <a:t>Procesor (CPU)</a:t>
            </a:r>
          </a:p>
          <a:p>
            <a:r>
              <a:rPr lang="cs-CZ" sz="1800" dirty="0" smtClean="0"/>
              <a:t>Operační paměť (RAM)</a:t>
            </a:r>
          </a:p>
          <a:p>
            <a:r>
              <a:rPr lang="cs-CZ" sz="1800" dirty="0" smtClean="0"/>
              <a:t>Grafickou kartu</a:t>
            </a:r>
          </a:p>
          <a:p>
            <a:r>
              <a:rPr lang="cs-CZ" sz="1800" dirty="0" smtClean="0"/>
              <a:t>Pevný disk (HDD/SSD)</a:t>
            </a:r>
          </a:p>
          <a:p>
            <a:r>
              <a:rPr lang="cs-CZ" sz="1800" dirty="0" smtClean="0"/>
              <a:t>Optickou mechaniku (DVD/</a:t>
            </a:r>
            <a:r>
              <a:rPr lang="cs-CZ" sz="1800" dirty="0" err="1" smtClean="0"/>
              <a:t>Blu-ray</a:t>
            </a:r>
            <a:r>
              <a:rPr lang="cs-CZ" sz="1800" dirty="0" smtClean="0"/>
              <a:t>)</a:t>
            </a:r>
          </a:p>
          <a:p>
            <a:r>
              <a:rPr lang="cs-CZ" sz="1800" dirty="0" smtClean="0"/>
              <a:t>Zvukovou kartu</a:t>
            </a:r>
          </a:p>
          <a:p>
            <a:r>
              <a:rPr lang="cs-CZ" sz="1800" dirty="0"/>
              <a:t>S</a:t>
            </a:r>
            <a:r>
              <a:rPr lang="cs-CZ" sz="1800" dirty="0" smtClean="0"/>
              <a:t>íťovou kartu</a:t>
            </a:r>
          </a:p>
          <a:p>
            <a:pPr marL="82296" indent="0">
              <a:buNone/>
            </a:pPr>
            <a:r>
              <a:rPr lang="cs-CZ" sz="1800" dirty="0" smtClean="0"/>
              <a:t> </a:t>
            </a:r>
            <a:r>
              <a:rPr lang="cs-CZ" sz="1800" i="1" dirty="0" smtClean="0"/>
              <a:t>Grafická, zvuková a síťová karta bývá integrována na MB.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043608" y="5668243"/>
            <a:ext cx="7920880" cy="713085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cs-CZ" sz="1800" dirty="0" smtClean="0">
                <a:solidFill>
                  <a:srgbClr val="002060"/>
                </a:solidFill>
                <a:effectLst/>
              </a:rPr>
              <a:t>Dále v ní můžeme najít např. čtečku paměťových karet nebo Wi-Fi adaptér).</a:t>
            </a:r>
            <a:endParaRPr lang="cs-CZ" sz="1800" dirty="0">
              <a:solidFill>
                <a:srgbClr val="00206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2392" y="274638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cs-CZ" sz="4000" kern="1200" dirty="0" smtClean="0">
                <a:solidFill>
                  <a:srgbClr val="C0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Zdroj</a:t>
            </a:r>
            <a:endParaRPr lang="cs-CZ" sz="40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chemeClr val="accent3"/>
              </a:buClr>
              <a:buFont typeface="Wingdings" pitchFamily="2" charset="2"/>
              <a:buChar char="§"/>
            </a:pPr>
            <a:r>
              <a:rPr lang="cs-CZ" sz="2000" dirty="0" smtClean="0"/>
              <a:t>Nejdůležitější - z</a:t>
            </a:r>
            <a:r>
              <a:rPr lang="cs-CZ" sz="2000" kern="1200" dirty="0" smtClean="0"/>
              <a:t>abezpečuje napájení veškerých komponent uvnitř počítače,  z důvodu vadného zdroje může vyhořet celé PC</a:t>
            </a:r>
          </a:p>
          <a:p>
            <a:pPr>
              <a:buClr>
                <a:schemeClr val="accent3"/>
              </a:buClr>
              <a:buFont typeface="Wingdings" pitchFamily="2" charset="2"/>
              <a:buChar char="§"/>
            </a:pPr>
            <a:r>
              <a:rPr lang="cs-CZ" sz="2000" dirty="0" smtClean="0"/>
              <a:t>Starší AT – 12V, 5V</a:t>
            </a:r>
          </a:p>
          <a:p>
            <a:pPr>
              <a:buClr>
                <a:schemeClr val="accent3"/>
              </a:buClr>
              <a:buFont typeface="Wingdings" pitchFamily="2" charset="2"/>
              <a:buChar char="§"/>
            </a:pPr>
            <a:r>
              <a:rPr lang="cs-CZ" sz="2000" dirty="0" smtClean="0"/>
              <a:t>Nový ATX – 12V, 5V, 3.3V</a:t>
            </a:r>
            <a:r>
              <a:rPr lang="cs-CZ" sz="2000" dirty="0"/>
              <a:t>  </a:t>
            </a:r>
            <a:r>
              <a:rPr lang="cs-CZ" sz="2000" dirty="0" smtClean="0"/>
              <a:t>(od verze 2 navíc 4 piny)</a:t>
            </a:r>
          </a:p>
          <a:p>
            <a:pPr>
              <a:buClr>
                <a:schemeClr val="accent3"/>
              </a:buClr>
              <a:buFont typeface="Wingdings" pitchFamily="2" charset="2"/>
              <a:buChar char="§"/>
            </a:pPr>
            <a:r>
              <a:rPr lang="cs-CZ" sz="2000" dirty="0"/>
              <a:t>H</a:t>
            </a:r>
            <a:r>
              <a:rPr lang="cs-CZ" sz="2000" dirty="0" smtClean="0"/>
              <a:t>lavním parametrem je výkon – např. 400W</a:t>
            </a:r>
          </a:p>
          <a:p>
            <a:pPr>
              <a:buClr>
                <a:schemeClr val="accent3"/>
              </a:buClr>
              <a:buFont typeface="Wingdings" pitchFamily="2" charset="2"/>
              <a:buChar char="§"/>
            </a:pPr>
            <a:r>
              <a:rPr lang="cs-CZ" sz="2000" dirty="0"/>
              <a:t>A</a:t>
            </a:r>
            <a:r>
              <a:rPr lang="cs-CZ" sz="2000" dirty="0" smtClean="0"/>
              <a:t>ktivní PFC, pasivní PFC </a:t>
            </a:r>
          </a:p>
          <a:p>
            <a:pPr marL="82296" indent="0">
              <a:buNone/>
            </a:pPr>
            <a:endParaRPr lang="cs-CZ" sz="2800" dirty="0"/>
          </a:p>
          <a:p>
            <a:pPr marL="82296" indent="0">
              <a:buNone/>
            </a:pPr>
            <a:endParaRPr lang="cs-CZ" sz="2800" dirty="0" smtClean="0"/>
          </a:p>
          <a:p>
            <a:endParaRPr lang="cs-CZ" sz="2800" dirty="0" smtClean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4221088"/>
            <a:ext cx="2987824" cy="22408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27432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cs-CZ" sz="4000" kern="1200" dirty="0" smtClean="0">
                <a:solidFill>
                  <a:srgbClr val="C0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Základní deska (motherboard)</a:t>
            </a:r>
            <a:endParaRPr lang="cs-CZ" sz="40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7168840" cy="3201144"/>
          </a:xfrm>
        </p:spPr>
        <p:txBody>
          <a:bodyPr>
            <a:normAutofit/>
          </a:bodyPr>
          <a:lstStyle/>
          <a:p>
            <a:pPr>
              <a:buClr>
                <a:schemeClr val="accent3"/>
              </a:buClr>
              <a:buFont typeface="Wingdings" pitchFamily="2" charset="2"/>
              <a:buChar char="§"/>
            </a:pPr>
            <a:r>
              <a:rPr lang="cs-CZ" sz="2000" dirty="0"/>
              <a:t>D</a:t>
            </a:r>
            <a:r>
              <a:rPr lang="cs-CZ" sz="2000" dirty="0" smtClean="0"/>
              <a:t>eska plošného spoje s elektronickými obvody, sloty </a:t>
            </a:r>
            <a:br>
              <a:rPr lang="cs-CZ" sz="2000" dirty="0" smtClean="0"/>
            </a:br>
            <a:r>
              <a:rPr lang="cs-CZ" sz="2000" dirty="0" smtClean="0"/>
              <a:t>a konektory pro připojení dalších periferií počítače</a:t>
            </a:r>
          </a:p>
          <a:p>
            <a:pPr>
              <a:buClr>
                <a:schemeClr val="accent3"/>
              </a:buClr>
              <a:buFont typeface="Wingdings" pitchFamily="2" charset="2"/>
              <a:buChar char="§"/>
            </a:pPr>
            <a:r>
              <a:rPr lang="cs-CZ" sz="2000" dirty="0" smtClean="0"/>
              <a:t>Účelem základní desky je propojit jednotlivé komponenty do fungujícího celku (o komunikaci se stará čipová sada)</a:t>
            </a:r>
          </a:p>
          <a:p>
            <a:pPr>
              <a:buClr>
                <a:schemeClr val="accent3"/>
              </a:buClr>
              <a:buFont typeface="Wingdings" pitchFamily="2" charset="2"/>
              <a:buChar char="§"/>
            </a:pPr>
            <a:r>
              <a:rPr lang="cs-CZ" sz="2000" dirty="0" smtClean="0"/>
              <a:t>Přenos dat probíhá po tzv. sběrnici</a:t>
            </a:r>
          </a:p>
          <a:p>
            <a:pPr>
              <a:buClr>
                <a:schemeClr val="accent3"/>
              </a:buClr>
              <a:buFont typeface="Wingdings" pitchFamily="2" charset="2"/>
              <a:buChar char="§"/>
            </a:pPr>
            <a:r>
              <a:rPr lang="cs-CZ" sz="2000" dirty="0" smtClean="0"/>
              <a:t>Základní desky rozdělujeme podle typu patice na procesor, použitých pamětí, velikosti (ATX/ </a:t>
            </a:r>
            <a:r>
              <a:rPr lang="cs-CZ" sz="2000" dirty="0" err="1" smtClean="0"/>
              <a:t>micro</a:t>
            </a:r>
            <a:r>
              <a:rPr lang="cs-CZ" sz="2000" dirty="0" smtClean="0"/>
              <a:t> ATX)</a:t>
            </a:r>
          </a:p>
          <a:p>
            <a:pPr>
              <a:buClr>
                <a:schemeClr val="accent3"/>
              </a:buClr>
              <a:buFont typeface="Wingdings" pitchFamily="2" charset="2"/>
              <a:buChar char="§"/>
            </a:pPr>
            <a:endParaRPr lang="cs-CZ" sz="2000" dirty="0"/>
          </a:p>
          <a:p>
            <a:pPr>
              <a:buClr>
                <a:schemeClr val="accent3"/>
              </a:buClr>
              <a:buFont typeface="Wingdings" pitchFamily="2" charset="2"/>
              <a:buChar char="§"/>
            </a:pPr>
            <a:endParaRPr lang="cs-CZ" sz="2000" dirty="0" smtClean="0"/>
          </a:p>
          <a:p>
            <a:pPr marL="82296" indent="0">
              <a:buNone/>
            </a:pPr>
            <a:endParaRPr lang="cs-CZ" dirty="0" smtClean="0"/>
          </a:p>
          <a:p>
            <a:endParaRPr lang="cs-CZ" dirty="0" smtClean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4660574"/>
            <a:ext cx="2576279" cy="19064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476672"/>
            <a:ext cx="7498080" cy="3168352"/>
          </a:xfrm>
        </p:spPr>
        <p:txBody>
          <a:bodyPr>
            <a:normAutofit/>
          </a:bodyPr>
          <a:lstStyle/>
          <a:p>
            <a:pPr lvl="0">
              <a:buClr>
                <a:srgbClr val="C32D2E"/>
              </a:buClr>
              <a:buFont typeface="Wingdings" pitchFamily="2" charset="2"/>
              <a:buChar char="§"/>
            </a:pPr>
            <a:r>
              <a:rPr lang="cs-CZ" sz="2000" dirty="0">
                <a:solidFill>
                  <a:prstClr val="black"/>
                </a:solidFill>
              </a:rPr>
              <a:t>Z úsporných důvodů většina desek obsahuje grafický, zvukový </a:t>
            </a:r>
            <a:r>
              <a:rPr lang="cs-CZ" sz="2000" dirty="0" smtClean="0">
                <a:solidFill>
                  <a:prstClr val="black"/>
                </a:solidFill>
              </a:rPr>
              <a:t/>
            </a:r>
            <a:br>
              <a:rPr lang="cs-CZ" sz="2000" dirty="0" smtClean="0">
                <a:solidFill>
                  <a:prstClr val="black"/>
                </a:solidFill>
              </a:rPr>
            </a:br>
            <a:r>
              <a:rPr lang="cs-CZ" sz="2000" dirty="0" smtClean="0">
                <a:solidFill>
                  <a:prstClr val="black"/>
                </a:solidFill>
              </a:rPr>
              <a:t>a </a:t>
            </a:r>
            <a:r>
              <a:rPr lang="cs-CZ" sz="2000" dirty="0">
                <a:solidFill>
                  <a:prstClr val="black"/>
                </a:solidFill>
              </a:rPr>
              <a:t>síťový </a:t>
            </a:r>
            <a:r>
              <a:rPr lang="cs-CZ" sz="2000" dirty="0" smtClean="0">
                <a:solidFill>
                  <a:prstClr val="black"/>
                </a:solidFill>
              </a:rPr>
              <a:t>čip</a:t>
            </a:r>
          </a:p>
          <a:p>
            <a:pPr lvl="0">
              <a:buClr>
                <a:srgbClr val="C32D2E"/>
              </a:buClr>
              <a:buFont typeface="Wingdings" pitchFamily="2" charset="2"/>
              <a:buChar char="§"/>
            </a:pPr>
            <a:r>
              <a:rPr lang="cs-CZ" sz="2000" dirty="0" smtClean="0">
                <a:solidFill>
                  <a:prstClr val="black"/>
                </a:solidFill>
              </a:rPr>
              <a:t>Při spouštění PC se nejprve inicializují veškeré komponenty (o to se stará BIOS na základní desce), poté se teprve spouští operační systém</a:t>
            </a:r>
          </a:p>
          <a:p>
            <a:pPr lvl="0">
              <a:buClr>
                <a:srgbClr val="C32D2E"/>
              </a:buClr>
              <a:buFont typeface="Wingdings" pitchFamily="2" charset="2"/>
              <a:buChar char="§"/>
            </a:pPr>
            <a:r>
              <a:rPr lang="cs-CZ" sz="2000" dirty="0" smtClean="0">
                <a:solidFill>
                  <a:prstClr val="black"/>
                </a:solidFill>
              </a:rPr>
              <a:t>BIOS je uložen v paměti CMOS, při vybití zálohovací </a:t>
            </a:r>
            <a:r>
              <a:rPr lang="cs-CZ" sz="2000" dirty="0">
                <a:solidFill>
                  <a:prstClr val="black"/>
                </a:solidFill>
              </a:rPr>
              <a:t>baterie </a:t>
            </a:r>
            <a:r>
              <a:rPr lang="cs-CZ" sz="2000" dirty="0" smtClean="0">
                <a:solidFill>
                  <a:prstClr val="black"/>
                </a:solidFill>
              </a:rPr>
              <a:t>dojde ke ztrátě informací (např.  aktuálního data a času) </a:t>
            </a:r>
            <a:endParaRPr lang="cs-CZ" sz="2000" dirty="0">
              <a:solidFill>
                <a:prstClr val="black"/>
              </a:solidFill>
            </a:endParaRPr>
          </a:p>
          <a:p>
            <a:pPr marL="82296" indent="0">
              <a:buNone/>
            </a:pPr>
            <a:endParaRPr lang="cs-CZ" sz="2800" dirty="0"/>
          </a:p>
          <a:p>
            <a:endParaRPr lang="cs-CZ" sz="2800" dirty="0"/>
          </a:p>
          <a:p>
            <a:endParaRPr lang="cs-CZ" sz="2800" dirty="0"/>
          </a:p>
          <a:p>
            <a:endParaRPr lang="cs-CZ" dirty="0"/>
          </a:p>
        </p:txBody>
      </p:sp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2537315"/>
              </p:ext>
            </p:extLst>
          </p:nvPr>
        </p:nvGraphicFramePr>
        <p:xfrm>
          <a:off x="1619672" y="3789040"/>
          <a:ext cx="6840760" cy="2595880"/>
        </p:xfrm>
        <a:graphic>
          <a:graphicData uri="http://schemas.openxmlformats.org/drawingml/2006/table">
            <a:tbl>
              <a:tblPr bandRow="1">
                <a:tableStyleId>{BDBED569-4797-4DF1-A0F4-6AAB3CD982D8}</a:tableStyleId>
              </a:tblPr>
              <a:tblGrid>
                <a:gridCol w="3096344"/>
                <a:gridCol w="3744416"/>
              </a:tblGrid>
              <a:tr h="370840">
                <a:tc>
                  <a:txBody>
                    <a:bodyPr/>
                    <a:lstStyle/>
                    <a:p>
                      <a:r>
                        <a:rPr lang="cs-CZ" b="1" dirty="0" smtClean="0"/>
                        <a:t>Nejběžnější</a:t>
                      </a:r>
                      <a:r>
                        <a:rPr lang="cs-CZ" b="1" baseline="0" dirty="0" smtClean="0"/>
                        <a:t> sloty na desce</a:t>
                      </a:r>
                      <a:endParaRPr lang="cs-CZ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PCI-E, AGP</a:t>
                      </a:r>
                      <a:r>
                        <a:rPr lang="cs-CZ" baseline="0" dirty="0" smtClean="0"/>
                        <a:t> – grafická karta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PCI</a:t>
                      </a:r>
                      <a:r>
                        <a:rPr lang="cs-CZ" baseline="0" dirty="0" smtClean="0"/>
                        <a:t> – přídavné karty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b="1" dirty="0" smtClean="0"/>
                        <a:t>Nejběžnější</a:t>
                      </a:r>
                      <a:r>
                        <a:rPr lang="cs-CZ" b="1" baseline="0" dirty="0" smtClean="0"/>
                        <a:t> k</a:t>
                      </a:r>
                      <a:r>
                        <a:rPr lang="cs-CZ" b="1" dirty="0" smtClean="0"/>
                        <a:t>onektory</a:t>
                      </a:r>
                      <a:endParaRPr lang="cs-CZ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USB</a:t>
                      </a:r>
                      <a:r>
                        <a:rPr lang="cs-CZ" baseline="0" dirty="0" smtClean="0"/>
                        <a:t> - univerzální</a:t>
                      </a:r>
                      <a:endParaRPr lang="cs-CZ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PS/2 – myš, klávesnice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IDE, SATA - disky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VGA, DVI, HDMI - monitory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LAN - síť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2392" y="27432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cs-CZ" sz="4000" dirty="0">
                <a:solidFill>
                  <a:srgbClr val="C00000"/>
                </a:solidFill>
              </a:rPr>
              <a:t>P</a:t>
            </a:r>
            <a:r>
              <a:rPr lang="cs-CZ" sz="4000" kern="1200" dirty="0" smtClean="0">
                <a:solidFill>
                  <a:srgbClr val="C0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rocesor (CPU)</a:t>
            </a:r>
            <a:endParaRPr lang="cs-CZ" sz="40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7312856" cy="4663440"/>
          </a:xfrm>
        </p:spPr>
        <p:txBody>
          <a:bodyPr>
            <a:normAutofit/>
          </a:bodyPr>
          <a:lstStyle/>
          <a:p>
            <a:pPr>
              <a:buClr>
                <a:schemeClr val="accent3">
                  <a:lumMod val="75000"/>
                </a:schemeClr>
              </a:buClr>
              <a:buFont typeface="Wingdings" pitchFamily="2" charset="2"/>
              <a:buChar char="§"/>
            </a:pPr>
            <a:r>
              <a:rPr lang="cs-CZ" sz="2000" dirty="0" smtClean="0"/>
              <a:t>Mozek/jádro celého počítače</a:t>
            </a:r>
          </a:p>
          <a:p>
            <a:pPr>
              <a:buClr>
                <a:schemeClr val="accent3">
                  <a:lumMod val="75000"/>
                </a:schemeClr>
              </a:buClr>
              <a:buFont typeface="Wingdings" pitchFamily="2" charset="2"/>
              <a:buChar char="§"/>
            </a:pPr>
            <a:r>
              <a:rPr lang="cs-CZ" sz="2000" dirty="0"/>
              <a:t>S</a:t>
            </a:r>
            <a:r>
              <a:rPr lang="cs-CZ" sz="2000" dirty="0" smtClean="0"/>
              <a:t>oubor integrovaných obvodů na křemíkové destičce</a:t>
            </a:r>
          </a:p>
          <a:p>
            <a:pPr>
              <a:buClr>
                <a:schemeClr val="accent3">
                  <a:lumMod val="75000"/>
                </a:schemeClr>
              </a:buClr>
              <a:buFont typeface="Wingdings" pitchFamily="2" charset="2"/>
              <a:buChar char="§"/>
            </a:pPr>
            <a:r>
              <a:rPr lang="cs-CZ" sz="2000" dirty="0"/>
              <a:t>V</a:t>
            </a:r>
            <a:r>
              <a:rPr lang="cs-CZ" sz="2000" dirty="0" smtClean="0"/>
              <a:t>ýkon procesoru určuje </a:t>
            </a:r>
          </a:p>
          <a:p>
            <a:pPr marL="1117854" lvl="2" indent="-514350">
              <a:buFont typeface="+mj-lt"/>
              <a:buAutoNum type="arabicPeriod"/>
            </a:pPr>
            <a:r>
              <a:rPr lang="cs-CZ" dirty="0" smtClean="0"/>
              <a:t>rychlost jádra</a:t>
            </a:r>
          </a:p>
          <a:p>
            <a:pPr marL="1117854" lvl="2" indent="-514350">
              <a:buFont typeface="+mj-lt"/>
              <a:buAutoNum type="arabicPeriod"/>
            </a:pPr>
            <a:r>
              <a:rPr lang="cs-CZ" dirty="0" smtClean="0"/>
              <a:t>počet jader</a:t>
            </a:r>
          </a:p>
          <a:p>
            <a:pPr marL="1117854" lvl="2" indent="-514350">
              <a:buFont typeface="+mj-lt"/>
              <a:buAutoNum type="arabicPeriod"/>
            </a:pPr>
            <a:r>
              <a:rPr lang="cs-CZ" dirty="0" smtClean="0"/>
              <a:t>výrobní proces </a:t>
            </a:r>
          </a:p>
          <a:p>
            <a:pPr marL="1117854" lvl="2" indent="-514350">
              <a:buFont typeface="+mj-lt"/>
              <a:buAutoNum type="arabicPeriod"/>
            </a:pPr>
            <a:r>
              <a:rPr lang="cs-CZ" dirty="0" smtClean="0">
                <a:solidFill>
                  <a:prstClr val="black"/>
                </a:solidFill>
              </a:rPr>
              <a:t>interní </a:t>
            </a:r>
            <a:r>
              <a:rPr lang="cs-CZ" dirty="0">
                <a:solidFill>
                  <a:prstClr val="black"/>
                </a:solidFill>
              </a:rPr>
              <a:t>paměť </a:t>
            </a:r>
            <a:r>
              <a:rPr lang="cs-CZ" dirty="0" err="1" smtClean="0">
                <a:solidFill>
                  <a:prstClr val="black"/>
                </a:solidFill>
              </a:rPr>
              <a:t>cache</a:t>
            </a:r>
            <a:endParaRPr lang="cs-CZ" dirty="0" smtClean="0"/>
          </a:p>
          <a:p>
            <a:pPr marL="1117854" lvl="2" indent="-514350">
              <a:buFont typeface="+mj-lt"/>
              <a:buAutoNum type="arabicPeriod"/>
            </a:pPr>
            <a:r>
              <a:rPr lang="cs-CZ" dirty="0" smtClean="0"/>
              <a:t>frekvence datové sběrnice</a:t>
            </a:r>
          </a:p>
          <a:p>
            <a:pPr marL="1117854" lvl="2" indent="-514350">
              <a:buFont typeface="+mj-lt"/>
              <a:buAutoNum type="arabicPeriod"/>
            </a:pPr>
            <a:r>
              <a:rPr lang="cs-CZ" dirty="0" smtClean="0"/>
              <a:t>šířka externí datové sběrnice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2924944"/>
            <a:ext cx="2020999" cy="15608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9632" y="764704"/>
            <a:ext cx="7642096" cy="4800600"/>
          </a:xfrm>
        </p:spPr>
        <p:txBody>
          <a:bodyPr/>
          <a:lstStyle/>
          <a:p>
            <a:pPr lvl="0">
              <a:buClr>
                <a:srgbClr val="C32D2E">
                  <a:lumMod val="75000"/>
                </a:srgbClr>
              </a:buClr>
              <a:buFont typeface="Wingdings" pitchFamily="2" charset="2"/>
              <a:buChar char="§"/>
            </a:pPr>
            <a:r>
              <a:rPr lang="cs-CZ" sz="2000" dirty="0" smtClean="0">
                <a:solidFill>
                  <a:prstClr val="black"/>
                </a:solidFill>
              </a:rPr>
              <a:t>Dříve </a:t>
            </a:r>
            <a:r>
              <a:rPr lang="cs-CZ" sz="2000" dirty="0">
                <a:solidFill>
                  <a:prstClr val="black"/>
                </a:solidFill>
              </a:rPr>
              <a:t>se určoval výkon procesoru jen podle frekvence, dnes záleží </a:t>
            </a:r>
            <a:r>
              <a:rPr lang="cs-CZ" sz="2000" dirty="0" smtClean="0">
                <a:solidFill>
                  <a:prstClr val="black"/>
                </a:solidFill>
              </a:rPr>
              <a:t/>
            </a:r>
            <a:br>
              <a:rPr lang="cs-CZ" sz="2000" dirty="0" smtClean="0">
                <a:solidFill>
                  <a:prstClr val="black"/>
                </a:solidFill>
              </a:rPr>
            </a:br>
            <a:r>
              <a:rPr lang="cs-CZ" sz="2000" dirty="0" smtClean="0">
                <a:solidFill>
                  <a:prstClr val="black"/>
                </a:solidFill>
              </a:rPr>
              <a:t>i </a:t>
            </a:r>
            <a:r>
              <a:rPr lang="cs-CZ" sz="2000" dirty="0">
                <a:solidFill>
                  <a:prstClr val="black"/>
                </a:solidFill>
              </a:rPr>
              <a:t>na počtu jader a použité </a:t>
            </a:r>
            <a:r>
              <a:rPr lang="cs-CZ" sz="2000" dirty="0" err="1" smtClean="0">
                <a:solidFill>
                  <a:prstClr val="black"/>
                </a:solidFill>
              </a:rPr>
              <a:t>cache</a:t>
            </a:r>
            <a:endParaRPr lang="cs-CZ" sz="2000" dirty="0">
              <a:solidFill>
                <a:prstClr val="black"/>
              </a:solidFill>
            </a:endParaRPr>
          </a:p>
          <a:p>
            <a:pPr lvl="0">
              <a:buClr>
                <a:srgbClr val="C32D2E">
                  <a:lumMod val="75000"/>
                </a:srgbClr>
              </a:buClr>
              <a:buFont typeface="Wingdings" pitchFamily="2" charset="2"/>
              <a:buChar char="§"/>
            </a:pPr>
            <a:r>
              <a:rPr lang="cs-CZ" sz="2000" dirty="0" smtClean="0">
                <a:solidFill>
                  <a:prstClr val="black"/>
                </a:solidFill>
              </a:rPr>
              <a:t>Nezbytný chladič (otáčky regulovány podle teploty)</a:t>
            </a:r>
          </a:p>
          <a:p>
            <a:pPr lvl="0">
              <a:buClr>
                <a:srgbClr val="C32D2E">
                  <a:lumMod val="75000"/>
                </a:srgbClr>
              </a:buClr>
              <a:buFont typeface="Wingdings" pitchFamily="2" charset="2"/>
              <a:buChar char="§"/>
            </a:pPr>
            <a:r>
              <a:rPr lang="cs-CZ" sz="2000" dirty="0" smtClean="0">
                <a:solidFill>
                  <a:prstClr val="black"/>
                </a:solidFill>
              </a:rPr>
              <a:t>Příklad označení procesoru:</a:t>
            </a:r>
            <a:endParaRPr lang="cs-CZ" dirty="0"/>
          </a:p>
          <a:p>
            <a:pPr lvl="0">
              <a:buClr>
                <a:srgbClr val="C32D2E">
                  <a:lumMod val="75000"/>
                </a:srgbClr>
              </a:buClr>
              <a:buFont typeface="Wingdings" pitchFamily="2" charset="2"/>
              <a:buChar char="§"/>
            </a:pPr>
            <a:endParaRPr lang="cs-CZ" sz="2000" dirty="0">
              <a:solidFill>
                <a:prstClr val="black"/>
              </a:solidFill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1547664" y="2780928"/>
            <a:ext cx="4572000" cy="2308324"/>
          </a:xfrm>
          <a:prstGeom prst="rect">
            <a:avLst/>
          </a:prstGeom>
          <a:ln>
            <a:solidFill>
              <a:srgbClr val="FFC000"/>
            </a:solidFill>
          </a:ln>
        </p:spPr>
        <p:txBody>
          <a:bodyPr>
            <a:spAutoFit/>
          </a:bodyPr>
          <a:lstStyle/>
          <a:p>
            <a:r>
              <a:rPr lang="cs-CZ" dirty="0"/>
              <a:t>Označení řady: Ivy </a:t>
            </a:r>
            <a:r>
              <a:rPr lang="cs-CZ" dirty="0" err="1"/>
              <a:t>Bridge</a:t>
            </a:r>
            <a:r>
              <a:rPr lang="cs-CZ" dirty="0"/>
              <a:t> </a:t>
            </a:r>
            <a:br>
              <a:rPr lang="cs-CZ" dirty="0"/>
            </a:br>
            <a:r>
              <a:rPr lang="cs-CZ" dirty="0"/>
              <a:t>Výrobní proces: 22 </a:t>
            </a:r>
            <a:r>
              <a:rPr lang="cs-CZ" dirty="0" err="1"/>
              <a:t>nm</a:t>
            </a:r>
            <a:r>
              <a:rPr lang="cs-CZ" dirty="0"/>
              <a:t/>
            </a:r>
            <a:br>
              <a:rPr lang="cs-CZ" dirty="0"/>
            </a:br>
            <a:r>
              <a:rPr lang="cs-CZ" dirty="0"/>
              <a:t>Patice: LGA 1155</a:t>
            </a:r>
            <a:br>
              <a:rPr lang="cs-CZ" dirty="0"/>
            </a:br>
            <a:r>
              <a:rPr lang="cs-CZ" dirty="0"/>
              <a:t>Počet jader/vláken: 4/4</a:t>
            </a:r>
            <a:br>
              <a:rPr lang="cs-CZ" dirty="0"/>
            </a:br>
            <a:r>
              <a:rPr lang="cs-CZ" dirty="0"/>
              <a:t>Základní frekvence: 3,4 GHz</a:t>
            </a:r>
            <a:br>
              <a:rPr lang="cs-CZ" dirty="0"/>
            </a:br>
            <a:r>
              <a:rPr lang="cs-CZ" dirty="0"/>
              <a:t>Turbo frekvence: až 3,8 GHz</a:t>
            </a:r>
            <a:br>
              <a:rPr lang="cs-CZ" dirty="0"/>
            </a:br>
            <a:r>
              <a:rPr lang="cs-CZ" dirty="0"/>
              <a:t>Paměť </a:t>
            </a:r>
            <a:r>
              <a:rPr lang="cs-CZ" dirty="0" err="1"/>
              <a:t>cache</a:t>
            </a:r>
            <a:r>
              <a:rPr lang="cs-CZ" dirty="0"/>
              <a:t> L3: 6 MB </a:t>
            </a:r>
            <a:br>
              <a:rPr lang="cs-CZ" dirty="0"/>
            </a:br>
            <a:r>
              <a:rPr lang="cs-CZ" dirty="0" smtClean="0"/>
              <a:t>TDP</a:t>
            </a:r>
            <a:r>
              <a:rPr lang="cs-CZ" dirty="0"/>
              <a:t>: 77 </a:t>
            </a:r>
            <a:r>
              <a:rPr lang="cs-CZ" dirty="0" smtClean="0"/>
              <a:t>W</a:t>
            </a:r>
            <a:r>
              <a:rPr lang="cs-CZ" dirty="0"/>
              <a:t> </a:t>
            </a:r>
            <a:r>
              <a:rPr lang="cs-CZ" dirty="0" smtClean="0"/>
              <a:t>(spotřeba)</a:t>
            </a:r>
            <a:endParaRPr lang="cs-CZ" dirty="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5704" y="2780928"/>
            <a:ext cx="2496775" cy="2330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cs-CZ" sz="4000" kern="1200" dirty="0" smtClean="0">
                <a:solidFill>
                  <a:srgbClr val="C0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Operační paměť </a:t>
            </a:r>
            <a:r>
              <a:rPr lang="cs-CZ" sz="1600" kern="1200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(RANDOM ACCES MEMORY)</a:t>
            </a:r>
            <a:endParaRPr lang="cs-CZ" sz="1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916832"/>
            <a:ext cx="7992888" cy="4187552"/>
          </a:xfrm>
        </p:spPr>
        <p:txBody>
          <a:bodyPr>
            <a:normAutofit/>
          </a:bodyPr>
          <a:lstStyle/>
          <a:p>
            <a:pPr>
              <a:buClr>
                <a:schemeClr val="accent3">
                  <a:lumMod val="75000"/>
                </a:schemeClr>
              </a:buClr>
              <a:buFont typeface="Wingdings" pitchFamily="2" charset="2"/>
              <a:buChar char="§"/>
            </a:pPr>
            <a:r>
              <a:rPr lang="cs-CZ" sz="2000" dirty="0" smtClean="0"/>
              <a:t>Slouží k urychlení práce  – ukládají se do ní nejdůležitější data pro chod programů </a:t>
            </a:r>
            <a:endParaRPr lang="cs-CZ" sz="2000" dirty="0"/>
          </a:p>
          <a:p>
            <a:pPr>
              <a:buClr>
                <a:schemeClr val="accent3">
                  <a:lumMod val="75000"/>
                </a:schemeClr>
              </a:buClr>
              <a:buFont typeface="Wingdings" pitchFamily="2" charset="2"/>
              <a:buChar char="§"/>
            </a:pPr>
            <a:r>
              <a:rPr lang="cs-CZ" sz="2000" dirty="0" smtClean="0"/>
              <a:t>U operační paměti se uvádí frekvence, vybavovací doba, kapacita</a:t>
            </a:r>
          </a:p>
          <a:p>
            <a:pPr>
              <a:buClr>
                <a:schemeClr val="accent3">
                  <a:lumMod val="75000"/>
                </a:schemeClr>
              </a:buClr>
              <a:buFont typeface="Wingdings" pitchFamily="2" charset="2"/>
              <a:buChar char="§"/>
            </a:pPr>
            <a:r>
              <a:rPr lang="cs-CZ" sz="2000" dirty="0" smtClean="0"/>
              <a:t>Typy pamětí – SDRAM,DDR1,DDR2,DDR3</a:t>
            </a:r>
          </a:p>
          <a:p>
            <a:pPr>
              <a:buClr>
                <a:schemeClr val="accent3">
                  <a:lumMod val="75000"/>
                </a:schemeClr>
              </a:buClr>
              <a:buFont typeface="Wingdings" pitchFamily="2" charset="2"/>
              <a:buChar char="§"/>
            </a:pPr>
            <a:r>
              <a:rPr lang="cs-CZ" sz="2000" dirty="0" smtClean="0"/>
              <a:t>Používá se technologie DUAL CHANNEL – zvýšení propustnosti dat (instalace vždy 2 stejných pamětí)</a:t>
            </a:r>
          </a:p>
          <a:p>
            <a:endParaRPr lang="cs-CZ" sz="2800" dirty="0" smtClean="0"/>
          </a:p>
          <a:p>
            <a:endParaRPr lang="cs-CZ" sz="28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7" y="4653136"/>
            <a:ext cx="2431783" cy="1872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59632" y="27432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cs-CZ" sz="4000" dirty="0" smtClean="0">
                <a:solidFill>
                  <a:srgbClr val="C00000"/>
                </a:solidFill>
              </a:rPr>
              <a:t>Grafická karta</a:t>
            </a:r>
            <a:endParaRPr lang="cs-CZ" sz="4000" dirty="0">
              <a:solidFill>
                <a:srgbClr val="C00000"/>
              </a:solidFill>
            </a:endParaRP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4527122"/>
            <a:ext cx="2664296" cy="1998222"/>
          </a:xfrm>
          <a:prstGeom prst="rect">
            <a:avLst/>
          </a:prstGeom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043608" y="1574794"/>
            <a:ext cx="7992888" cy="2646294"/>
          </a:xfrm>
        </p:spPr>
        <p:txBody>
          <a:bodyPr>
            <a:normAutofit/>
          </a:bodyPr>
          <a:lstStyle/>
          <a:p>
            <a:pPr>
              <a:buClr>
                <a:schemeClr val="accent3">
                  <a:lumMod val="75000"/>
                </a:schemeClr>
              </a:buClr>
              <a:buFont typeface="Wingdings" pitchFamily="2" charset="2"/>
              <a:buChar char="§"/>
            </a:pPr>
            <a:r>
              <a:rPr lang="cs-CZ" sz="2000" dirty="0"/>
              <a:t>K</a:t>
            </a:r>
            <a:r>
              <a:rPr lang="cs-CZ" sz="2000" dirty="0" smtClean="0"/>
              <a:t> připojení zobrazovacího zařízení</a:t>
            </a:r>
          </a:p>
          <a:p>
            <a:pPr>
              <a:buClr>
                <a:schemeClr val="accent3">
                  <a:lumMod val="75000"/>
                </a:schemeClr>
              </a:buClr>
              <a:buFont typeface="Wingdings" pitchFamily="2" charset="2"/>
              <a:buChar char="§"/>
            </a:pPr>
            <a:r>
              <a:rPr lang="cs-CZ" sz="2000" dirty="0" smtClean="0"/>
              <a:t>Analogově přes VGA výstup nebo digitálně pomocí DVI, HDMI</a:t>
            </a:r>
          </a:p>
          <a:p>
            <a:pPr>
              <a:buClr>
                <a:schemeClr val="accent3">
                  <a:lumMod val="75000"/>
                </a:schemeClr>
              </a:buClr>
              <a:buFont typeface="Wingdings" pitchFamily="2" charset="2"/>
              <a:buChar char="§"/>
            </a:pPr>
            <a:r>
              <a:rPr lang="cs-CZ" sz="2000" dirty="0" smtClean="0"/>
              <a:t>Pro kancelářskou práci stačí integrovaná na základní desce, pro hry </a:t>
            </a:r>
            <a:br>
              <a:rPr lang="cs-CZ" sz="2000" dirty="0" smtClean="0"/>
            </a:br>
            <a:r>
              <a:rPr lang="cs-CZ" sz="2000" dirty="0" smtClean="0"/>
              <a:t>a grafické aplikace je nutné dokoupit výkonnější kartu</a:t>
            </a:r>
          </a:p>
          <a:p>
            <a:pPr>
              <a:buClr>
                <a:schemeClr val="accent3">
                  <a:lumMod val="75000"/>
                </a:schemeClr>
              </a:buClr>
              <a:buFont typeface="Wingdings" pitchFamily="2" charset="2"/>
              <a:buChar char="§"/>
            </a:pPr>
            <a:r>
              <a:rPr lang="cs-CZ" sz="2000" dirty="0"/>
              <a:t>H</a:t>
            </a:r>
            <a:r>
              <a:rPr lang="cs-CZ" sz="2000" dirty="0" smtClean="0"/>
              <a:t>erní grafika patří k největším odběratelům elektrického proudu v PC</a:t>
            </a:r>
            <a:endParaRPr lang="cs-CZ" sz="2800" dirty="0" smtClean="0"/>
          </a:p>
          <a:p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1032699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ainingPresentation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51000" t="-20000" r="2000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8B80878F-5308-4F84-9C07-20F7937C459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TrainingPresentation</Template>
  <TotalTime>0</TotalTime>
  <Words>530</Words>
  <Application>Microsoft Office PowerPoint</Application>
  <PresentationFormat>Předvádění na obrazovce (4:3)</PresentationFormat>
  <Paragraphs>125</Paragraphs>
  <Slides>13</Slides>
  <Notes>9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4" baseType="lpstr">
      <vt:lpstr>TrainingPresentation</vt:lpstr>
      <vt:lpstr> PC </vt:lpstr>
      <vt:lpstr>Skříň počítače obsahuje</vt:lpstr>
      <vt:lpstr>Zdroj</vt:lpstr>
      <vt:lpstr>Základní deska (motherboard)</vt:lpstr>
      <vt:lpstr>Prezentace aplikace PowerPoint</vt:lpstr>
      <vt:lpstr>Procesor (CPU)</vt:lpstr>
      <vt:lpstr>Prezentace aplikace PowerPoint</vt:lpstr>
      <vt:lpstr>Operační paměť (RANDOM ACCES MEMORY)</vt:lpstr>
      <vt:lpstr>Grafická karta</vt:lpstr>
      <vt:lpstr>Pevný disk (HDD)</vt:lpstr>
      <vt:lpstr>Prezentace aplikace PowerPoint</vt:lpstr>
      <vt:lpstr>Optická mechanika</vt:lpstr>
      <vt:lpstr>Prezentace aplikace PowerPoint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2012-10-31T21:16:14Z</dcterms:created>
  <dcterms:modified xsi:type="dcterms:W3CDTF">2014-10-25T06:29:30Z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TC100822959990</vt:lpwstr>
  </property>
</Properties>
</file>