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1" r:id="rId3"/>
    <p:sldId id="257" r:id="rId4"/>
    <p:sldId id="258" r:id="rId5"/>
    <p:sldId id="259" r:id="rId6"/>
    <p:sldId id="261" r:id="rId7"/>
    <p:sldId id="260" r:id="rId8"/>
    <p:sldId id="262" r:id="rId9"/>
    <p:sldId id="263" r:id="rId10"/>
    <p:sldId id="264" r:id="rId11"/>
    <p:sldId id="266" r:id="rId12"/>
    <p:sldId id="267" r:id="rId13"/>
    <p:sldId id="268" r:id="rId14"/>
    <p:sldId id="269" r:id="rId15"/>
    <p:sldId id="265" r:id="rId16"/>
    <p:sldId id="270" r:id="rId17"/>
    <p:sldId id="273" r:id="rId18"/>
    <p:sldId id="274" r:id="rId19"/>
    <p:sldId id="275" r:id="rId20"/>
    <p:sldId id="272" r:id="rId21"/>
    <p:sldId id="276" r:id="rId2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Světlý styl 3 – zvýraznění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013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Přímá spojnice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Nadpis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25" name="Podnadpis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31" name="Zástupný symbol pro datum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5EC1D4A-A796-47C3-A63E-CE236FB377E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18" name="Zástupný symbol pro zápatí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EC1D4A-A796-47C3-A63E-CE236FB377E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95EC1D4A-A796-47C3-A63E-CE236FB377E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EC1D4A-A796-47C3-A63E-CE236FB377E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5EC1D4A-A796-47C3-A63E-CE236FB377E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EC1D4A-A796-47C3-A63E-CE236FB377E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EC1D4A-A796-47C3-A63E-CE236FB377E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EC1D4A-A796-47C3-A63E-CE236FB377E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5EC1D4A-A796-47C3-A63E-CE236FB377E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EC1D4A-A796-47C3-A63E-CE236FB377E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cs-CZ" smtClean="0"/>
              <a:t>Kliknutím lze upravit styl.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EC1D4A-A796-47C3-A63E-CE236FB377E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Zástupný symbol pro obrázek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cs-CZ" smtClean="0"/>
              <a:t>Kliknutím na ikonu přidáte obrázek.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Zástupný symbol pro nadpis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1" name="Zástupný symbol pro text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27" name="Zástupný symbol pro datum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95EC1D4A-A796-47C3-A63E-CE236FB377E2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DUM%20f&#225;ze%20kontroln&#237;ho%20procesu.pptx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commons.wikimedia.org/wiki/File:Z%C3%BCrich_hackathon_2014_-_Schedule_9561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upload.wikimedia.org/wikipedia/commons/0/05/Z%C3%BCrich_hackathon_2014_-_Schedule_9561.jp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ORGANIZACE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A </a:t>
            </a:r>
            <a:r>
              <a:rPr lang="cs-CZ" dirty="0" smtClean="0"/>
              <a:t>ORGANIZOVÁNÍ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02057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Neorganizovaný soubor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Jestliže mezi prvky systému nejsou žádné vztahy a vazby, jedná se o neorganizovaný soubor.</a:t>
            </a:r>
          </a:p>
          <a:p>
            <a:r>
              <a:rPr lang="cs-CZ" dirty="0" smtClean="0"/>
              <a:t>U neorganizovaného souboru nemůžeme přesně určit jeho chování, nemůžeme tento systém dobře řídit.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641768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Neformální stránka organizace je dána: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Vzájemnými sympatiemi a antipatiemi pracovníků</a:t>
            </a:r>
          </a:p>
          <a:p>
            <a:r>
              <a:rPr lang="cs-CZ" dirty="0" smtClean="0"/>
              <a:t>Uznáváním, respektováním schopností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a </a:t>
            </a:r>
            <a:r>
              <a:rPr lang="cs-CZ" dirty="0" smtClean="0"/>
              <a:t>dovedností jednotlivých lidí</a:t>
            </a:r>
          </a:p>
          <a:p>
            <a:r>
              <a:rPr lang="cs-CZ" dirty="0" smtClean="0"/>
              <a:t>Kamarádstvím, tolerancí, vzájemnými vztahy </a:t>
            </a:r>
            <a:r>
              <a:rPr lang="cs-CZ" dirty="0" smtClean="0"/>
              <a:t>(včetně </a:t>
            </a:r>
            <a:r>
              <a:rPr lang="cs-CZ" dirty="0" smtClean="0"/>
              <a:t>příbuzenských)</a:t>
            </a:r>
          </a:p>
          <a:p>
            <a:r>
              <a:rPr lang="cs-CZ" dirty="0" smtClean="0"/>
              <a:t>Konexemi pracovníků </a:t>
            </a:r>
            <a:r>
              <a:rPr lang="cs-CZ" dirty="0" smtClean="0"/>
              <a:t>(„ </a:t>
            </a:r>
            <a:r>
              <a:rPr lang="cs-CZ" dirty="0" smtClean="0"/>
              <a:t>kolega má strýce na </a:t>
            </a:r>
            <a:r>
              <a:rPr lang="cs-CZ" dirty="0" smtClean="0"/>
              <a:t>ministerstvu“)</a:t>
            </a:r>
            <a:endParaRPr lang="cs-CZ" dirty="0" smtClean="0"/>
          </a:p>
          <a:p>
            <a:r>
              <a:rPr lang="cs-CZ" dirty="0" smtClean="0"/>
              <a:t>Zájem o druhé lidi, péčí o pracovníky </a:t>
            </a:r>
            <a:r>
              <a:rPr lang="cs-CZ" dirty="0" smtClean="0"/>
              <a:t>(př</a:t>
            </a:r>
            <a:r>
              <a:rPr lang="cs-CZ" dirty="0" smtClean="0"/>
              <a:t>. </a:t>
            </a:r>
            <a:r>
              <a:rPr lang="cs-CZ" dirty="0" smtClean="0"/>
              <a:t>„Marečku</a:t>
            </a:r>
            <a:r>
              <a:rPr lang="cs-CZ" dirty="0" smtClean="0"/>
              <a:t>, podejte mi pero“)</a:t>
            </a:r>
          </a:p>
        </p:txBody>
      </p:sp>
    </p:spTree>
    <p:extLst>
      <p:ext uri="{BB962C8B-B14F-4D97-AF65-F5344CB8AC3E}">
        <p14:creationId xmlns:p14="http://schemas.microsoft.com/office/powerpoint/2010/main" val="394914424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Neformální stránka organizace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Neformální vzájemné vztahy mnohdy vyústí ve vznik jiné, souběžné neformální organizace, která působí uvnitř organizace </a:t>
            </a:r>
            <a:r>
              <a:rPr lang="cs-CZ" dirty="0" smtClean="0"/>
              <a:t>formální.</a:t>
            </a:r>
            <a:endParaRPr lang="cs-CZ" dirty="0" smtClean="0"/>
          </a:p>
          <a:p>
            <a:r>
              <a:rPr lang="cs-CZ" dirty="0" smtClean="0"/>
              <a:t>Neformální organizace má struktury vytvořené jinak než obecnými předepsanými normami a řády, má tedy svého přirozeného neformálního </a:t>
            </a:r>
            <a:r>
              <a:rPr lang="cs-CZ" dirty="0" smtClean="0"/>
              <a:t>šéfa.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55650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Výhody a nevýhody neformální organizace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smtClean="0"/>
              <a:t>Výhody</a:t>
            </a:r>
          </a:p>
          <a:p>
            <a:r>
              <a:rPr lang="cs-CZ" dirty="0" smtClean="0"/>
              <a:t>,,zdravé</a:t>
            </a:r>
            <a:r>
              <a:rPr lang="cs-CZ" dirty="0" smtClean="0"/>
              <a:t>“ neformální vztahy ve skupině jednoznačně přispívají k dobré pracovní </a:t>
            </a:r>
            <a:r>
              <a:rPr lang="cs-CZ" dirty="0" smtClean="0"/>
              <a:t>atmosféře, </a:t>
            </a:r>
            <a:r>
              <a:rPr lang="cs-CZ" dirty="0" smtClean="0"/>
              <a:t>a tím i k jejich výkonu.</a:t>
            </a:r>
          </a:p>
          <a:p>
            <a:pPr marL="0" indent="0">
              <a:buNone/>
            </a:pPr>
            <a:r>
              <a:rPr lang="cs-CZ" dirty="0" smtClean="0"/>
              <a:t>Nevýhody</a:t>
            </a:r>
          </a:p>
          <a:p>
            <a:r>
              <a:rPr lang="cs-CZ" dirty="0" smtClean="0"/>
              <a:t>Mnohdy se stává, že působí proti formální struktuře, že může snižovat autoritu vedoucích, či dokonce negovat rozhodnutí vedoucích </a:t>
            </a:r>
            <a:r>
              <a:rPr lang="cs-CZ" dirty="0" smtClean="0"/>
              <a:t>pracovníků.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09087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Cvičení na neformální organizaci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Zamyslete se nad příklady neformálních vazeb mezi lidmi, které znáte z literatury, filmu, či ve své škole. Stručně si </a:t>
            </a:r>
            <a:r>
              <a:rPr lang="cs-CZ" dirty="0" smtClean="0"/>
              <a:t>poznamenejte, </a:t>
            </a:r>
            <a:r>
              <a:rPr lang="cs-CZ" dirty="0" smtClean="0"/>
              <a:t>zda tyto neformální struktury působí souběžně či proti formálním vazbám. Jakým způsobem se to projevuje.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902526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Formální  organizace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Je základem každé </a:t>
            </a:r>
            <a:r>
              <a:rPr lang="cs-CZ" dirty="0" smtClean="0"/>
              <a:t>organizace.</a:t>
            </a:r>
            <a:endParaRPr lang="cs-CZ" dirty="0" smtClean="0"/>
          </a:p>
          <a:p>
            <a:r>
              <a:rPr lang="cs-CZ" dirty="0" smtClean="0"/>
              <a:t>Tvoří ji soubor řádů, předpisů, pravidel, směrnic, kterými  se lidé v dané organizaci řídí a které </a:t>
            </a:r>
            <a:r>
              <a:rPr lang="cs-CZ" dirty="0" smtClean="0"/>
              <a:t>upravují </a:t>
            </a:r>
            <a:r>
              <a:rPr lang="cs-CZ" dirty="0" smtClean="0"/>
              <a:t>způsoby jejich chování.</a:t>
            </a:r>
            <a:endParaRPr lang="cs-CZ" dirty="0"/>
          </a:p>
          <a:p>
            <a:r>
              <a:rPr lang="cs-CZ" dirty="0" smtClean="0"/>
              <a:t>Jedná se o organizační struktury, která upravuje všechny mocenské a pracovní vztahy lidí, jejich funkční a útvarové zařazení, pracovní náplň, pravomoc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a </a:t>
            </a:r>
            <a:r>
              <a:rPr lang="cs-CZ" dirty="0" smtClean="0"/>
              <a:t>odpovědnost, postavení, nadřízenost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a podřízenost.</a:t>
            </a:r>
            <a:endParaRPr lang="cs-CZ" dirty="0" smtClean="0"/>
          </a:p>
          <a:p>
            <a:r>
              <a:rPr lang="cs-CZ" dirty="0" smtClean="0"/>
              <a:t>Grafickým znázorněním všech těchto vazeb je organizační schéma </a:t>
            </a:r>
            <a:r>
              <a:rPr lang="cs-CZ" dirty="0" smtClean="0"/>
              <a:t>(diagram).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86169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Organizační schéma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má </a:t>
            </a:r>
            <a:r>
              <a:rPr lang="cs-CZ" dirty="0" smtClean="0"/>
              <a:t>v obecné rovině charakter pyramidy či stromu, je součástí každého rozboru formální struktury, je výsledkem určitého procesu vytváření vazeb.</a:t>
            </a:r>
          </a:p>
          <a:p>
            <a:endParaRPr lang="cs-CZ" dirty="0"/>
          </a:p>
        </p:txBody>
      </p:sp>
      <p:pic>
        <p:nvPicPr>
          <p:cNvPr id="2050" name="Picture 2" descr="C:\Users\Kantor\AppData\Local\Microsoft\Windows\INetCache\IE\T25HSB70\MC900441980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140968"/>
            <a:ext cx="1700803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2438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procvičování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Definice organizování</a:t>
            </a:r>
          </a:p>
          <a:p>
            <a:r>
              <a:rPr lang="cs-CZ" dirty="0" smtClean="0"/>
              <a:t>Postup organizování</a:t>
            </a:r>
          </a:p>
          <a:p>
            <a:r>
              <a:rPr lang="cs-CZ" dirty="0" smtClean="0"/>
              <a:t>Pojem </a:t>
            </a:r>
            <a:r>
              <a:rPr lang="cs-CZ" dirty="0" smtClean="0"/>
              <a:t>organizace</a:t>
            </a:r>
            <a:endParaRPr lang="cs-CZ" dirty="0" smtClean="0"/>
          </a:p>
          <a:p>
            <a:r>
              <a:rPr lang="cs-CZ" dirty="0" smtClean="0"/>
              <a:t>Pojem organizační systém</a:t>
            </a:r>
          </a:p>
          <a:p>
            <a:r>
              <a:rPr lang="cs-CZ" dirty="0" smtClean="0"/>
              <a:t>Formální organizace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057515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Tajenka 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10850473"/>
              </p:ext>
            </p:extLst>
          </p:nvPr>
        </p:nvGraphicFramePr>
        <p:xfrm>
          <a:off x="899596" y="1628802"/>
          <a:ext cx="6552726" cy="453650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9547"/>
                <a:gridCol w="335081"/>
                <a:gridCol w="418853"/>
                <a:gridCol w="409547"/>
                <a:gridCol w="530547"/>
                <a:gridCol w="372315"/>
                <a:gridCol w="409547"/>
                <a:gridCol w="418853"/>
                <a:gridCol w="409547"/>
                <a:gridCol w="418853"/>
                <a:gridCol w="530547"/>
                <a:gridCol w="418853"/>
                <a:gridCol w="418853"/>
                <a:gridCol w="335081"/>
                <a:gridCol w="418853"/>
                <a:gridCol w="297849"/>
              </a:tblGrid>
              <a:tr h="451393"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51393"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51393"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51393"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393"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í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393"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51393"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51393"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51393"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73964"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93621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Tajenka 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2848728"/>
              </p:ext>
            </p:extLst>
          </p:nvPr>
        </p:nvGraphicFramePr>
        <p:xfrm>
          <a:off x="899596" y="1628802"/>
          <a:ext cx="6552726" cy="47525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9547"/>
                <a:gridCol w="335081"/>
                <a:gridCol w="418853"/>
                <a:gridCol w="409547"/>
                <a:gridCol w="530547"/>
                <a:gridCol w="372315"/>
                <a:gridCol w="409547"/>
                <a:gridCol w="418853"/>
                <a:gridCol w="409547"/>
                <a:gridCol w="418853"/>
                <a:gridCol w="530547"/>
                <a:gridCol w="418853"/>
                <a:gridCol w="418853"/>
                <a:gridCol w="335081"/>
                <a:gridCol w="418853"/>
                <a:gridCol w="297849"/>
              </a:tblGrid>
              <a:tr h="472888"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p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r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o</a:t>
                      </a:r>
                      <a:endParaRPr lang="cs-CZ" sz="24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s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t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ř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e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d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í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72888"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f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o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r</a:t>
                      </a:r>
                      <a:endParaRPr lang="cs-CZ" sz="24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m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á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l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n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í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72888"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k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o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l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e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g</a:t>
                      </a:r>
                      <a:endParaRPr lang="cs-CZ" sz="24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a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 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72888"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p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r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a</a:t>
                      </a:r>
                      <a:endParaRPr lang="cs-CZ" sz="24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c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o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v 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n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í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k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72888"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n</a:t>
                      </a:r>
                      <a:endParaRPr lang="cs-CZ" sz="24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e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f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o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r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m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á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l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n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í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72888"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a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u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t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o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r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i</a:t>
                      </a:r>
                      <a:endParaRPr lang="cs-CZ" sz="24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t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a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72888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o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r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g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a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n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i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z</a:t>
                      </a:r>
                      <a:endParaRPr lang="cs-CZ" sz="24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a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c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e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 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72888"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f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i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r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m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a</a:t>
                      </a:r>
                      <a:endParaRPr lang="cs-CZ" sz="24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72888"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c</a:t>
                      </a:r>
                      <a:endParaRPr lang="cs-CZ" sz="24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h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o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v 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a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t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96534"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r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e</a:t>
                      </a:r>
                      <a:endParaRPr lang="cs-CZ" sz="24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s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p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e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k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t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3566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482" y="404664"/>
            <a:ext cx="5761037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930777"/>
              </p:ext>
            </p:extLst>
          </p:nvPr>
        </p:nvGraphicFramePr>
        <p:xfrm>
          <a:off x="1043608" y="2328221"/>
          <a:ext cx="7056784" cy="3693067"/>
        </p:xfrm>
        <a:graphic>
          <a:graphicData uri="http://schemas.openxmlformats.org/drawingml/2006/table">
            <a:tbl>
              <a:tblPr bandRow="1">
                <a:tableStyleId>{5DA37D80-6434-44D0-A028-1B22A696006F}</a:tableStyleId>
              </a:tblPr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školy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Soukromé střední odborné učiliště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LIVA s.r.o.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Projekt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CZ.1.07/1.5.00/34.1035 Elektronické studijní zdroje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materiálu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VY_32_INOVACE_1010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Podstata a funkce organizování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Tematická oblast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Management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1. 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Autor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Ing.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Jarmila Kabourková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Datum vzniku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9.2.2014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94459">
                <a:tc>
                  <a:txBody>
                    <a:bodyPr/>
                    <a:lstStyle>
                      <a:lvl1pPr marL="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Anotace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Materiál popisuje podstatu organizování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Metodika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Výklad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učiva prostřednictvím projektoru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ill Sans M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5093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BĚLOHLÁVEK</a:t>
            </a:r>
            <a:r>
              <a:rPr lang="en-US" dirty="0"/>
              <a:t>, F. a </a:t>
            </a:r>
            <a:r>
              <a:rPr lang="en-US" dirty="0" err="1"/>
              <a:t>kol</a:t>
            </a:r>
            <a:r>
              <a:rPr lang="en-US" dirty="0"/>
              <a:t>. Management. 1. </a:t>
            </a:r>
            <a:r>
              <a:rPr lang="en-US" dirty="0" err="1"/>
              <a:t>vyd</a:t>
            </a:r>
            <a:r>
              <a:rPr lang="en-US" dirty="0"/>
              <a:t>. Brno : </a:t>
            </a:r>
            <a:r>
              <a:rPr lang="en-US" dirty="0" err="1"/>
              <a:t>ComputerPress</a:t>
            </a:r>
            <a:r>
              <a:rPr lang="en-US" dirty="0"/>
              <a:t>, </a:t>
            </a:r>
            <a:r>
              <a:rPr lang="en-US" dirty="0" smtClean="0"/>
              <a:t>2006, </a:t>
            </a:r>
            <a:r>
              <a:rPr lang="en-US" dirty="0"/>
              <a:t>724 s.. ISBN 80-251-0396-X. </a:t>
            </a:r>
            <a:endParaRPr lang="cs-CZ" dirty="0" smtClean="0"/>
          </a:p>
          <a:p>
            <a:r>
              <a:rPr lang="cs-CZ" dirty="0"/>
              <a:t>MANAGEMENT: základy </a:t>
            </a:r>
            <a:r>
              <a:rPr lang="cs-CZ" b="1" dirty="0"/>
              <a:t>management</a:t>
            </a:r>
            <a:r>
              <a:rPr lang="cs-CZ" dirty="0"/>
              <a:t>u / Jaroslav Zlámal, Petr Bačík, Jana Bellová, Kralice na Hané : </a:t>
            </a:r>
            <a:r>
              <a:rPr lang="cs-CZ" dirty="0" err="1"/>
              <a:t>Computer</a:t>
            </a:r>
            <a:r>
              <a:rPr lang="cs-CZ" dirty="0"/>
              <a:t> Media, 2011, 104 s, ISBN : 978-80-7402-083-4 (brož</a:t>
            </a:r>
            <a:r>
              <a:rPr lang="cs-CZ" dirty="0" smtClean="0"/>
              <a:t>.)</a:t>
            </a:r>
          </a:p>
          <a:p>
            <a:r>
              <a:rPr lang="cs-CZ" dirty="0"/>
              <a:t>SYNEK, M. Manažerská ekonomika. 4. vyd. Praha : </a:t>
            </a:r>
            <a:r>
              <a:rPr lang="cs-CZ" dirty="0" err="1"/>
              <a:t>Grada</a:t>
            </a:r>
            <a:r>
              <a:rPr lang="cs-CZ" dirty="0"/>
              <a:t> </a:t>
            </a:r>
            <a:r>
              <a:rPr lang="cs-CZ" dirty="0" err="1"/>
              <a:t>Publishing</a:t>
            </a:r>
            <a:r>
              <a:rPr lang="cs-CZ" dirty="0"/>
              <a:t>, 2007. 464 s. ISBN 978-80-247-1992-4. </a:t>
            </a:r>
          </a:p>
          <a:p>
            <a:r>
              <a:rPr lang="cs-CZ" dirty="0"/>
              <a:t>ON-LINE: http:</a:t>
            </a:r>
            <a:r>
              <a:rPr lang="cs-CZ" dirty="0">
                <a:hlinkClick r:id="rId2" action="ppaction://hlinkpres?slideindex=1&amp;slidetitle="/>
              </a:rPr>
              <a:t>//www.univerzita-online.cz/</a:t>
            </a:r>
            <a:r>
              <a:rPr lang="cs-CZ" dirty="0" err="1">
                <a:hlinkClick r:id="rId2" action="ppaction://hlinkpres?slideindex=1&amp;slidetitle="/>
              </a:rPr>
              <a:t>mng</a:t>
            </a:r>
            <a:r>
              <a:rPr lang="cs-CZ" dirty="0">
                <a:hlinkClick r:id="rId2" action="ppaction://hlinkpres?slideindex=1&amp;slidetitle="/>
              </a:rPr>
              <a:t>.</a:t>
            </a:r>
            <a:endParaRPr lang="cs-CZ" dirty="0"/>
          </a:p>
          <a:p>
            <a:pPr marL="0" indent="0">
              <a:buNone/>
            </a:pP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482526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cs-CZ" sz="1800" dirty="0"/>
              <a:t>GUILLAUME PAUMIER. </a:t>
            </a:r>
            <a:r>
              <a:rPr lang="cs-CZ" sz="1800" i="1" dirty="0"/>
              <a:t>wikimedia.org</a:t>
            </a:r>
            <a:r>
              <a:rPr lang="cs-CZ" sz="1800" dirty="0"/>
              <a:t> [online]. [cit. 9</a:t>
            </a:r>
            <a:r>
              <a:rPr lang="cs-CZ" sz="1800" dirty="0" smtClean="0"/>
              <a:t>.2.2014</a:t>
            </a:r>
            <a:r>
              <a:rPr lang="cs-CZ" sz="1800" dirty="0"/>
              <a:t>]. Dostupný na WWW: </a:t>
            </a:r>
            <a:r>
              <a:rPr lang="cs-CZ" sz="1800" dirty="0">
                <a:hlinkClick r:id="rId2"/>
              </a:rPr>
              <a:t>http://commons.wikimedia.org/wiki/File%3AZ%C3%BCrich_hackathon_2014_-_</a:t>
            </a:r>
            <a:r>
              <a:rPr lang="cs-CZ" sz="1800" dirty="0" smtClean="0">
                <a:hlinkClick r:id="rId2"/>
              </a:rPr>
              <a:t>Schedule_9561.jpg</a:t>
            </a:r>
            <a:endParaRPr lang="cs-CZ" sz="1800" dirty="0" smtClean="0"/>
          </a:p>
          <a:p>
            <a:pPr marL="514350" indent="-514350">
              <a:buFont typeface="+mj-lt"/>
              <a:buAutoNum type="arabicParenR"/>
            </a:pPr>
            <a:r>
              <a:rPr lang="cs-CZ" sz="1800" dirty="0" smtClean="0"/>
              <a:t>Obrázky webu Office.org</a:t>
            </a:r>
            <a:endParaRPr lang="cs-CZ" sz="1800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650785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</a:t>
            </a:r>
            <a:r>
              <a:rPr lang="cs-CZ" dirty="0" smtClean="0"/>
              <a:t>rganizování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Je druhou základní funkcí a je v podstatě nepřetržitým procesem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Picture 2" descr="File:Zürich hackathon 2014 - Schedule 9561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5716" y="2780928"/>
            <a:ext cx="5712569" cy="38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7435537" y="6310703"/>
            <a:ext cx="80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Obr. </a:t>
            </a:r>
            <a:r>
              <a:rPr lang="cs-CZ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cs-CZ" altLang="cs-CZ" sz="1200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223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Organizování - definice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smtClean="0"/>
              <a:t>Procesem neustálého uspořádávání zdrojů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(především </a:t>
            </a:r>
            <a:r>
              <a:rPr lang="cs-CZ" dirty="0" smtClean="0"/>
              <a:t>lidí), které budou uskutečňovat plány organizace, nazýváme organizování.</a:t>
            </a:r>
          </a:p>
          <a:p>
            <a:pPr marL="0" indent="0">
              <a:buNone/>
            </a:pPr>
            <a:r>
              <a:rPr lang="cs-CZ" b="1" dirty="0"/>
              <a:t>Je cílevědomá činnost, jejímž cílem je uspořádat prvky v organizační jednotce tak, aby přispěly max. mírou k dosažení </a:t>
            </a:r>
            <a:r>
              <a:rPr lang="cs-CZ" b="1" dirty="0" smtClean="0"/>
              <a:t>cílů.</a:t>
            </a: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Výsledkem procesu je pak určitý typ </a:t>
            </a:r>
            <a:r>
              <a:rPr lang="cs-CZ" dirty="0" smtClean="0"/>
              <a:t>organizace.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4270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Postup organizování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cs-CZ" dirty="0"/>
              <a:t>Pokud máme zvolen cíl a alternativu postupu, jak jej dosáhnout, je třeba tento postup efektivně zorganizovat, rozmístit a uspořádat všechny disponibilní zdroje organizace tak, aby existovala reálná šance vytyčených cílů zvoleným postupem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a </a:t>
            </a:r>
            <a:r>
              <a:rPr lang="cs-CZ" dirty="0"/>
              <a:t>ve stanoveném časovém horizontu dosáhnout. Zejména u lidských zdrojů organizace zajistit, aby:</a:t>
            </a:r>
          </a:p>
          <a:p>
            <a:pPr marL="0" indent="0">
              <a:buNone/>
            </a:pPr>
            <a:endParaRPr lang="cs-CZ" dirty="0"/>
          </a:p>
          <a:p>
            <a:pPr lvl="0"/>
            <a:r>
              <a:rPr lang="cs-CZ" dirty="0"/>
              <a:t>bylo jasné, kdo a co má dělat, kdo je odpovědný za výsledky </a:t>
            </a:r>
          </a:p>
          <a:p>
            <a:pPr lvl="0"/>
            <a:r>
              <a:rPr lang="cs-CZ" dirty="0"/>
              <a:t>byly odstraňovány organizační překážky při uskutečňování plánovaných činností </a:t>
            </a:r>
          </a:p>
          <a:p>
            <a:pPr lvl="0"/>
            <a:r>
              <a:rPr lang="cs-CZ" dirty="0"/>
              <a:t>existovaly rozhodovací a komunikační sítě nezbytné k řešení očekávaných problémů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925212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Postup organizování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cs-CZ" dirty="0"/>
              <a:t>zabývá se  uspořádáním zdrojů a hlavně lidí ve firmě</a:t>
            </a:r>
          </a:p>
          <a:p>
            <a:pPr lvl="0"/>
            <a:r>
              <a:rPr lang="cs-CZ" dirty="0"/>
              <a:t>musí se vytvořit efektivní organizační struktura</a:t>
            </a:r>
          </a:p>
          <a:p>
            <a:pPr lvl="0"/>
            <a:r>
              <a:rPr lang="cs-CZ" dirty="0"/>
              <a:t>organizování </a:t>
            </a:r>
            <a:r>
              <a:rPr lang="cs-CZ" dirty="0" smtClean="0"/>
              <a:t>zahrnuje:</a:t>
            </a:r>
          </a:p>
          <a:p>
            <a:pPr marL="0" lvl="0" indent="0">
              <a:buNone/>
            </a:pPr>
            <a:r>
              <a:rPr lang="cs-CZ" b="1" dirty="0" smtClean="0"/>
              <a:t>identifikaci </a:t>
            </a:r>
            <a:r>
              <a:rPr lang="cs-CZ" b="1" dirty="0"/>
              <a:t>a klasifikaci </a:t>
            </a:r>
            <a:r>
              <a:rPr lang="cs-CZ" dirty="0"/>
              <a:t>podnikatelských činností,</a:t>
            </a:r>
          </a:p>
          <a:p>
            <a:r>
              <a:rPr lang="cs-CZ" dirty="0"/>
              <a:t>seskupení těchto činností v podniku, </a:t>
            </a:r>
            <a:r>
              <a:rPr lang="cs-CZ" dirty="0" smtClean="0"/>
              <a:t>tak, aby </a:t>
            </a:r>
            <a:r>
              <a:rPr lang="cs-CZ" dirty="0"/>
              <a:t>mohly být co nejúčinněji využívány</a:t>
            </a:r>
          </a:p>
          <a:p>
            <a:pPr marL="0" lvl="0" indent="0">
              <a:buNone/>
            </a:pPr>
            <a:r>
              <a:rPr lang="cs-CZ" b="1" dirty="0"/>
              <a:t>vytvoření vnitřní organizace </a:t>
            </a:r>
            <a:r>
              <a:rPr lang="cs-CZ" dirty="0"/>
              <a:t>je spojeno s delegováním potřebných pravomocí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a </a:t>
            </a:r>
            <a:r>
              <a:rPr lang="cs-CZ" dirty="0"/>
              <a:t>odpovědnosti</a:t>
            </a:r>
          </a:p>
          <a:p>
            <a:pPr marL="0" indent="0">
              <a:buNone/>
            </a:pPr>
            <a:r>
              <a:rPr lang="cs-CZ" dirty="0"/>
              <a:t> 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2515785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Podstata organizování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Podstata organizování spočívá v budování prováděcí organizační struktury, která vytvoří vhodné prostředí pro efektivní spolupráci jednotlivců a skupin při dosahování stanovených cílů.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12441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Pojem organizace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Znamená určitou skupinu lidí spjatou společným cílem, určitým způsobem uspořádanou, celek právně vymezený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s </a:t>
            </a:r>
            <a:r>
              <a:rPr lang="cs-CZ" dirty="0" smtClean="0"/>
              <a:t>určitou dávkou </a:t>
            </a:r>
            <a:r>
              <a:rPr lang="cs-CZ" dirty="0" smtClean="0"/>
              <a:t>samostatnosti.</a:t>
            </a:r>
            <a:endParaRPr lang="cs-CZ" dirty="0" smtClean="0"/>
          </a:p>
          <a:p>
            <a:r>
              <a:rPr lang="cs-CZ" dirty="0" smtClean="0"/>
              <a:t>Jako míra uspořádání vyjadřuje, zda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a nakolik </a:t>
            </a:r>
            <a:r>
              <a:rPr lang="cs-CZ" dirty="0" smtClean="0"/>
              <a:t>všechny prvky systému směřují  ke stejnému cíli.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30380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ORGANIZAČNÍ SYSTÉM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Je soustava přesně daných pravidel, jak se mají prvky sytému chovat</a:t>
            </a:r>
          </a:p>
          <a:p>
            <a:r>
              <a:rPr lang="cs-CZ" dirty="0" smtClean="0"/>
              <a:t>(jak </a:t>
            </a:r>
            <a:r>
              <a:rPr lang="cs-CZ" dirty="0" smtClean="0"/>
              <a:t>mají reagovat na vstupní podněty, jaké výhody bude mít jejich plnění…)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7586832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ohatý">
  <a:themeElements>
    <a:clrScheme name="Bohat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Bohatý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ohatý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126</TotalTime>
  <Words>698</Words>
  <Application>Microsoft Office PowerPoint</Application>
  <PresentationFormat>Předvádění na obrazovce (4:3)</PresentationFormat>
  <Paragraphs>174</Paragraphs>
  <Slides>21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21</vt:i4>
      </vt:variant>
    </vt:vector>
  </HeadingPairs>
  <TitlesOfParts>
    <vt:vector size="22" baseType="lpstr">
      <vt:lpstr>Bohatý</vt:lpstr>
      <vt:lpstr>ORGANIZACE  A ORGANIZOVÁNÍ</vt:lpstr>
      <vt:lpstr>Prezentace aplikace PowerPoint</vt:lpstr>
      <vt:lpstr>Organizování</vt:lpstr>
      <vt:lpstr>Organizování - definice</vt:lpstr>
      <vt:lpstr>Postup organizování</vt:lpstr>
      <vt:lpstr>Postup organizování</vt:lpstr>
      <vt:lpstr>Podstata organizování</vt:lpstr>
      <vt:lpstr>Pojem organizace</vt:lpstr>
      <vt:lpstr>ORGANIZAČNÍ SYSTÉM</vt:lpstr>
      <vt:lpstr>Neorganizovaný soubor</vt:lpstr>
      <vt:lpstr>Neformální stránka organizace je dána:</vt:lpstr>
      <vt:lpstr>Neformální stránka organizace</vt:lpstr>
      <vt:lpstr>Výhody a nevýhody neformální organizace</vt:lpstr>
      <vt:lpstr>Cvičení na neformální organizaci</vt:lpstr>
      <vt:lpstr>Formální  organizace</vt:lpstr>
      <vt:lpstr>Organizační schéma</vt:lpstr>
      <vt:lpstr>procvičování</vt:lpstr>
      <vt:lpstr>Tajenka </vt:lpstr>
      <vt:lpstr>Tajenka </vt:lpstr>
      <vt:lpstr>LITERATURA</vt:lpstr>
      <vt:lpstr>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ORGANIZACE A ORGANIZOVÁNÍ</dc:title>
  <dc:creator>LIVA kantor</dc:creator>
  <cp:lastModifiedBy>LIVA</cp:lastModifiedBy>
  <cp:revision>28</cp:revision>
  <dcterms:created xsi:type="dcterms:W3CDTF">2013-12-09T07:12:13Z</dcterms:created>
  <dcterms:modified xsi:type="dcterms:W3CDTF">2014-10-23T21:06:09Z</dcterms:modified>
</cp:coreProperties>
</file>