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63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0116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35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91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5676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555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70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5638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45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879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528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C7D6B-0700-4B2A-A713-AD1A6D20AF0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644CB-0D03-44D8-9279-A48F21AA80D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678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763080"/>
              </p:ext>
            </p:extLst>
          </p:nvPr>
        </p:nvGraphicFramePr>
        <p:xfrm>
          <a:off x="1115616" y="1844824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VY_42_INOVACE_0429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dirty="0" smtClean="0"/>
                        <a:t>Vektory </a:t>
                      </a:r>
                      <a:r>
                        <a:rPr lang="cs-CZ" sz="1600" baseline="0" smtClean="0"/>
                        <a:t>v prostoru II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15.3.2014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Základní početní operace s vektory v prostoru, vektor opačný, kolmost vektorů</a:t>
                      </a:r>
                      <a:r>
                        <a:rPr lang="cs-CZ" sz="1600" dirty="0" smtClean="0"/>
                        <a:t>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příklady na procvičení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36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Kolmost vektorů v prostoru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256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Základ = kolmost vektorů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772816"/>
                <a:ext cx="4038600" cy="4525963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+ </m:t>
                            </m:r>
                          </m:sub>
                        </m:sSub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cos 90° = 0 </a:t>
                </a:r>
                <a:r>
                  <a:rPr lang="cs-CZ" dirty="0"/>
                  <a:t>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 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+ 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r>
                  <a:rPr lang="cs-CZ" dirty="0"/>
                  <a:t> = 0→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→</a:t>
                </a:r>
                <a:r>
                  <a:rPr lang="cs-CZ" dirty="0" smtClean="0"/>
                  <a:t>Pokud chceme v prostoru vytvořit vektor v, který je kolmý k zadanému vektoru u, využijeme tuto vlastnost: zvolíme libovolně x-ovou a y-</a:t>
                </a:r>
                <a:r>
                  <a:rPr lang="cs-CZ" dirty="0" err="1" smtClean="0"/>
                  <a:t>ovou</a:t>
                </a:r>
                <a:r>
                  <a:rPr lang="cs-CZ" dirty="0" smtClean="0"/>
                  <a:t> souřadnici vektoru , z-</a:t>
                </a:r>
                <a:r>
                  <a:rPr lang="cs-CZ" dirty="0" err="1" smtClean="0"/>
                  <a:t>ovou</a:t>
                </a:r>
                <a:r>
                  <a:rPr lang="cs-CZ" dirty="0" smtClean="0"/>
                  <a:t> souřadnici dopočteme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=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), pak kolmý vektor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</a:t>
                </a:r>
              </a:p>
              <a:p>
                <a:pPr marL="0" indent="0" algn="ctr">
                  <a:buNone/>
                </a:pPr>
                <a:r>
                  <a:rPr lang="cs-CZ" dirty="0"/>
                  <a:t>v</a:t>
                </a:r>
                <a:r>
                  <a:rPr lang="cs-CZ" dirty="0" smtClean="0"/>
                  <a:t>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b="0" i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b="0" i="0" dirty="0" smtClean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 b="0" i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772816"/>
                <a:ext cx="4038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8024" y="1412776"/>
                <a:ext cx="4172272" cy="5257800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Vytvořte dvojice kolmých vektorů: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  u = ( 3; 5; 8) </a:t>
                </a:r>
                <a:r>
                  <a:rPr lang="cs-CZ" dirty="0"/>
                  <a:t>→</a:t>
                </a:r>
              </a:p>
              <a:p>
                <a:pPr marL="0" indent="0">
                  <a:buNone/>
                </a:pPr>
                <a:r>
                  <a:rPr lang="cs-CZ" dirty="0"/>
                  <a:t>kolmý </a:t>
                </a:r>
                <a:r>
                  <a:rPr lang="cs-CZ" dirty="0" smtClean="0"/>
                  <a:t>např. v= 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3.1+5.1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−8</m:t>
                        </m:r>
                      </m:den>
                    </m:f>
                  </m:oMath>
                </a14:m>
                <a:r>
                  <a:rPr lang="cs-CZ" dirty="0" smtClean="0"/>
                  <a:t>) v =(1; 1; 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2)  u = ( 6; 2; -3)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6.1+2.1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−(−3)</m:t>
                        </m:r>
                      </m:den>
                    </m:f>
                  </m:oMath>
                </a14:m>
                <a:r>
                  <a:rPr lang="cs-CZ" dirty="0" smtClean="0"/>
                  <a:t> )  v = 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 u = ( -4; 1; 5)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−4.1+1.1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−5</m:t>
                        </m:r>
                      </m:den>
                    </m:f>
                  </m:oMath>
                </a14:m>
                <a:r>
                  <a:rPr lang="cs-CZ" dirty="0" smtClean="0"/>
                  <a:t>)  v = 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 u = ( 7; 15; -5)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7.1+15.1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)  v = 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 u = ( -1; -2; 3)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=(1; 1;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−1.1+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</m:den>
                    </m:f>
                  </m:oMath>
                </a14:m>
                <a:r>
                  <a:rPr lang="cs-CZ" dirty="0" smtClean="0"/>
                  <a:t>)  v = (1; 1; 1)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8024" y="1412776"/>
                <a:ext cx="4172272" cy="5257800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747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Základ = kolmost vektorů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+ </m:t>
                            </m:r>
                          </m:sub>
                        </m:sSub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cos 90° = 0 </a:t>
                </a:r>
                <a:r>
                  <a:rPr lang="cs-CZ" dirty="0"/>
                  <a:t>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 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+ 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r>
                  <a:rPr lang="cs-CZ" dirty="0"/>
                  <a:t> = 0→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→</a:t>
                </a:r>
                <a:r>
                  <a:rPr lang="cs-CZ" dirty="0" smtClean="0"/>
                  <a:t>Pokud chceme v prostoru vytvořit vektor v, který je kolmý k zadanému vektoru u, využijeme vlastnost: zvolíme  x-ovou a y-</a:t>
                </a:r>
                <a:r>
                  <a:rPr lang="cs-CZ" dirty="0" err="1" smtClean="0"/>
                  <a:t>ovou</a:t>
                </a:r>
                <a:r>
                  <a:rPr lang="cs-CZ" dirty="0" smtClean="0"/>
                  <a:t> souřadnici v opačném pořadí než u vektoru u, u jedné z nich změníme znaménko. Z-</a:t>
                </a:r>
                <a:r>
                  <a:rPr lang="cs-CZ" dirty="0" err="1" smtClean="0"/>
                  <a:t>ová</a:t>
                </a:r>
                <a:r>
                  <a:rPr lang="cs-CZ" dirty="0" smtClean="0"/>
                  <a:t> souřadnice má pak nulovou hodnotu.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Vytvořte dvojice kolmých vektorů: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  u = ( 3; 5; 8) </a:t>
                </a:r>
                <a:r>
                  <a:rPr lang="cs-CZ" dirty="0"/>
                  <a:t>→</a:t>
                </a:r>
              </a:p>
              <a:p>
                <a:pPr marL="0" indent="0">
                  <a:buNone/>
                </a:pPr>
                <a:r>
                  <a:rPr lang="cs-CZ" dirty="0"/>
                  <a:t>kolmý </a:t>
                </a:r>
                <a:r>
                  <a:rPr lang="cs-CZ" dirty="0" smtClean="0"/>
                  <a:t> v= (-5; </a:t>
                </a:r>
                <a:r>
                  <a:rPr lang="cs-CZ" dirty="0"/>
                  <a:t>3</a:t>
                </a:r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cs-CZ" dirty="0" smtClean="0"/>
                  <a:t>) nebo v =(5; -3; 0)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2)  u = ( 6; 2; -3)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=(-2; 6; 0)  nebo v = (2; -6;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 u = ( -4; 1; 5)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=(1; 4; 0)  nebo v = (-1; -4;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 u = ( 7; 15; -5)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=(15; -7; 0)  nebo  v = (-15; </a:t>
                </a:r>
                <a:r>
                  <a:rPr lang="cs-CZ" dirty="0"/>
                  <a:t>7</a:t>
                </a:r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r>
                      <a:rPr lang="cs-CZ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 u = ( -1; -2; 3) 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kolmý v =(2; -1; 0)  nebo v = (-2; 1; </a:t>
                </a:r>
                <a:r>
                  <a:rPr lang="cs-CZ" dirty="0"/>
                  <a:t>0</a:t>
                </a:r>
                <a:r>
                  <a:rPr lang="cs-CZ" dirty="0" smtClean="0"/>
                  <a:t>)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858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Opačný vektor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3528" y="2204864"/>
                <a:ext cx="4038600" cy="4525963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Vektor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 smtClean="0"/>
                  <a:t>Opačný vektor:</a:t>
                </a:r>
              </a:p>
              <a:p>
                <a:pPr marL="0" indent="0">
                  <a:buNone/>
                </a:pPr>
                <a:r>
                  <a:rPr lang="cs-CZ" dirty="0"/>
                  <a:t>-u = (</a:t>
                </a:r>
                <a:r>
                  <a:rPr lang="cs-CZ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i="1">
                        <a:latin typeface="Cambria Math"/>
                      </a:rPr>
                      <m:t>;</m:t>
                    </m:r>
                    <m:r>
                      <a:rPr lang="cs-CZ" b="0" i="1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i="1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)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Všechny souřadnice opačného vektoru jsou opačná čísla</a:t>
                </a:r>
              </a:p>
              <a:p>
                <a:pPr marL="0" indent="0">
                  <a:buNone/>
                </a:pPr>
                <a:r>
                  <a:rPr lang="cs-CZ" dirty="0" smtClean="0"/>
                  <a:t>Graficky je opačný vektor středově souměrný s vektorem u podle středu souměrnosti O=[0; 0; 0]</a:t>
                </a:r>
              </a:p>
              <a:p>
                <a:pPr marL="0" indent="0">
                  <a:buNone/>
                </a:pPr>
                <a:r>
                  <a:rPr lang="cs-CZ" dirty="0" smtClean="0"/>
                  <a:t>u = (3; -5; 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-u = ( -3; 5; -6)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3528" y="2204864"/>
                <a:ext cx="4038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Velikosti vektoru a opačného vektoru jsou shodné</a:t>
            </a:r>
          </a:p>
          <a:p>
            <a:pPr marL="0" indent="0" algn="ctr">
              <a:buNone/>
            </a:pPr>
            <a:r>
              <a:rPr lang="cs-CZ" dirty="0" smtClean="0"/>
              <a:t> </a:t>
            </a:r>
            <a:r>
              <a:rPr lang="cs-CZ" dirty="0" err="1" smtClean="0"/>
              <a:t>IuI</a:t>
            </a:r>
            <a:r>
              <a:rPr lang="cs-CZ" dirty="0" smtClean="0"/>
              <a:t> = I-</a:t>
            </a:r>
            <a:r>
              <a:rPr lang="cs-CZ" dirty="0" err="1" smtClean="0"/>
              <a:t>uI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Vytvořte opačné vektory:</a:t>
            </a:r>
          </a:p>
          <a:p>
            <a:pPr marL="514350" indent="-514350">
              <a:buAutoNum type="alphaLcParenR"/>
            </a:pPr>
            <a:r>
              <a:rPr lang="cs-CZ" dirty="0"/>
              <a:t>u</a:t>
            </a:r>
            <a:r>
              <a:rPr lang="cs-CZ" dirty="0" smtClean="0"/>
              <a:t> = (-7; -3; 2)</a:t>
            </a:r>
          </a:p>
          <a:p>
            <a:pPr marL="514350" indent="-514350">
              <a:buAutoNum type="alphaLcParenR"/>
            </a:pPr>
            <a:endParaRPr lang="cs-CZ" dirty="0"/>
          </a:p>
          <a:p>
            <a:pPr marL="514350" indent="-514350">
              <a:buAutoNum type="alphaLcParenR"/>
            </a:pPr>
            <a:r>
              <a:rPr lang="cs-CZ" dirty="0"/>
              <a:t>u</a:t>
            </a:r>
            <a:r>
              <a:rPr lang="cs-CZ" dirty="0" smtClean="0"/>
              <a:t> = (11; -3; 9)</a:t>
            </a:r>
          </a:p>
          <a:p>
            <a:pPr marL="514350" indent="-514350">
              <a:buAutoNum type="alphaLcParenR"/>
            </a:pPr>
            <a:endParaRPr lang="cs-CZ" dirty="0"/>
          </a:p>
          <a:p>
            <a:pPr marL="514350" indent="-514350">
              <a:buAutoNum type="alphaLcParenR"/>
            </a:pPr>
            <a:r>
              <a:rPr lang="cs-CZ" dirty="0"/>
              <a:t>u</a:t>
            </a:r>
            <a:r>
              <a:rPr lang="cs-CZ" dirty="0" smtClean="0"/>
              <a:t> = (7; -4; -9)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787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4244280" cy="54006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K zadaným vektorům přiřaďte vektory kolmé:</a:t>
            </a:r>
          </a:p>
          <a:p>
            <a:pPr marL="0" indent="0" algn="ctr">
              <a:buNone/>
            </a:pPr>
            <a:r>
              <a:rPr lang="cs-CZ" dirty="0" smtClean="0"/>
              <a:t>A) (7; -1; 3)</a:t>
            </a:r>
          </a:p>
          <a:p>
            <a:pPr marL="0" indent="0" algn="ctr">
              <a:buNone/>
            </a:pPr>
            <a:r>
              <a:rPr lang="cs-CZ" dirty="0" smtClean="0"/>
              <a:t>B) (-3; 1; 8)</a:t>
            </a:r>
          </a:p>
          <a:p>
            <a:pPr marL="0" indent="0" algn="ctr">
              <a:buNone/>
            </a:pPr>
            <a:r>
              <a:rPr lang="cs-CZ" dirty="0" smtClean="0"/>
              <a:t> C) (-7; -1; -3)</a:t>
            </a:r>
          </a:p>
          <a:p>
            <a:pPr marL="0" indent="0" algn="ctr">
              <a:buNone/>
            </a:pPr>
            <a:r>
              <a:rPr lang="cs-CZ" dirty="0" smtClean="0"/>
              <a:t>D) (1; 3; 8) </a:t>
            </a:r>
          </a:p>
          <a:p>
            <a:pPr marL="0" indent="0" algn="ctr">
              <a:buNone/>
            </a:pPr>
            <a:r>
              <a:rPr lang="cs-CZ" dirty="0" smtClean="0"/>
              <a:t>E)  (-3; -1; -8)</a:t>
            </a:r>
          </a:p>
          <a:p>
            <a:pPr marL="0" indent="0" algn="ctr">
              <a:buNone/>
            </a:pPr>
            <a:r>
              <a:rPr lang="cs-CZ" dirty="0" smtClean="0"/>
              <a:t>F)  ( -7; -1; 3)</a:t>
            </a:r>
          </a:p>
          <a:p>
            <a:pPr marL="0" indent="0" algn="ctr">
              <a:buNone/>
            </a:pPr>
            <a:r>
              <a:rPr lang="cs-CZ" dirty="0" smtClean="0"/>
              <a:t>G)  ( 4; 5; 6)</a:t>
            </a:r>
          </a:p>
          <a:p>
            <a:pPr marL="0" indent="0" algn="ctr">
              <a:buNone/>
            </a:pPr>
            <a:r>
              <a:rPr lang="cs-CZ" dirty="0" smtClean="0"/>
              <a:t>H)   (1; 1; 1)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60032" y="116632"/>
            <a:ext cx="4104456" cy="626469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endParaRPr lang="cs-CZ" dirty="0" smtClean="0"/>
          </a:p>
          <a:p>
            <a:pPr marL="514350" indent="-514350">
              <a:buAutoNum type="arabicParenR"/>
            </a:pPr>
            <a:r>
              <a:rPr lang="cs-CZ" dirty="0" smtClean="0"/>
              <a:t>(2; 2; -3)</a:t>
            </a:r>
          </a:p>
          <a:p>
            <a:pPr marL="514350" indent="-514350">
              <a:buAutoNum type="arabicParenR"/>
            </a:pPr>
            <a:r>
              <a:rPr lang="cs-CZ" dirty="0" smtClean="0"/>
              <a:t>(1; 1; -2)</a:t>
            </a:r>
          </a:p>
          <a:p>
            <a:pPr marL="514350" indent="-514350">
              <a:buAutoNum type="arabicParenR"/>
            </a:pPr>
            <a:r>
              <a:rPr lang="cs-CZ" dirty="0"/>
              <a:t> </a:t>
            </a:r>
            <a:r>
              <a:rPr lang="cs-CZ" dirty="0" smtClean="0"/>
              <a:t>( -1; 7; 0)</a:t>
            </a:r>
          </a:p>
          <a:p>
            <a:pPr marL="514350" indent="-514350">
              <a:buAutoNum type="arabicParenR"/>
            </a:pPr>
            <a:r>
              <a:rPr lang="cs-CZ" dirty="0" smtClean="0"/>
              <a:t>(-1; 3; 0)</a:t>
            </a:r>
          </a:p>
          <a:p>
            <a:pPr marL="514350" indent="-514350">
              <a:buAutoNum type="arabicParenR"/>
            </a:pPr>
            <a:r>
              <a:rPr lang="cs-CZ" dirty="0" smtClean="0"/>
              <a:t>(-1; -7; 0)</a:t>
            </a:r>
          </a:p>
          <a:p>
            <a:pPr marL="514350" indent="-514350">
              <a:buAutoNum type="arabicParenR"/>
            </a:pPr>
            <a:r>
              <a:rPr lang="cs-CZ" dirty="0" smtClean="0"/>
              <a:t>(3; -1; 0)</a:t>
            </a:r>
          </a:p>
          <a:p>
            <a:pPr marL="514350" indent="-514350">
              <a:buAutoNum type="arabicParenR"/>
            </a:pPr>
            <a:r>
              <a:rPr lang="cs-CZ" dirty="0" smtClean="0"/>
              <a:t>(1; 3; 0)</a:t>
            </a:r>
          </a:p>
          <a:p>
            <a:pPr marL="514350" indent="-514350">
              <a:buAutoNum type="arabicParenR"/>
            </a:pPr>
            <a:r>
              <a:rPr lang="cs-CZ" dirty="0" smtClean="0"/>
              <a:t>( -1; 7; 0)</a:t>
            </a:r>
          </a:p>
          <a:p>
            <a:pPr marL="514350" indent="-514350">
              <a:buAutoNum type="arabicParenR"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Řešení:</a:t>
            </a:r>
          </a:p>
          <a:p>
            <a:pPr marL="0" indent="0">
              <a:buNone/>
            </a:pPr>
            <a:r>
              <a:rPr lang="cs-CZ" dirty="0" smtClean="0"/>
              <a:t>1-G; 2-H; 3-C i F; 4- E; </a:t>
            </a:r>
          </a:p>
          <a:p>
            <a:pPr marL="0" indent="0">
              <a:buNone/>
            </a:pPr>
            <a:r>
              <a:rPr lang="cs-CZ" dirty="0" smtClean="0"/>
              <a:t>5-A; 6-D; 7-B; 8 – F i C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4114800" cy="922114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Příklady na procvičení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73622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1123</Words>
  <Application>Microsoft Office PowerPoint</Application>
  <PresentationFormat>Předvádění na obrazovce (4:3)</PresentationFormat>
  <Paragraphs>111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Kolmost vektorů v prostoru</vt:lpstr>
      <vt:lpstr>Základ = kolmost vektorů</vt:lpstr>
      <vt:lpstr>Základ = kolmost vektorů</vt:lpstr>
      <vt:lpstr>Opačný vektor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11</cp:revision>
  <dcterms:created xsi:type="dcterms:W3CDTF">2014-03-23T00:52:26Z</dcterms:created>
  <dcterms:modified xsi:type="dcterms:W3CDTF">2014-10-06T00:11:46Z</dcterms:modified>
</cp:coreProperties>
</file>