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16" y="-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80D38-E8D0-4C81-AF92-192EED8DB038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74FB2-FA94-4F0D-ADE4-5A1DE32029C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86451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80D38-E8D0-4C81-AF92-192EED8DB038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74FB2-FA94-4F0D-ADE4-5A1DE32029C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83161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80D38-E8D0-4C81-AF92-192EED8DB038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74FB2-FA94-4F0D-ADE4-5A1DE32029C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25388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80D38-E8D0-4C81-AF92-192EED8DB038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74FB2-FA94-4F0D-ADE4-5A1DE32029C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11384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80D38-E8D0-4C81-AF92-192EED8DB038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74FB2-FA94-4F0D-ADE4-5A1DE32029C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61342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80D38-E8D0-4C81-AF92-192EED8DB038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74FB2-FA94-4F0D-ADE4-5A1DE32029C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5568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80D38-E8D0-4C81-AF92-192EED8DB038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74FB2-FA94-4F0D-ADE4-5A1DE32029C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8870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80D38-E8D0-4C81-AF92-192EED8DB038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74FB2-FA94-4F0D-ADE4-5A1DE32029C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070155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80D38-E8D0-4C81-AF92-192EED8DB038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74FB2-FA94-4F0D-ADE4-5A1DE32029C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65707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80D38-E8D0-4C81-AF92-192EED8DB038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74FB2-FA94-4F0D-ADE4-5A1DE32029C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46964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80D38-E8D0-4C81-AF92-192EED8DB038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74FB2-FA94-4F0D-ADE4-5A1DE32029C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8807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B80D38-E8D0-4C81-AF92-192EED8DB038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374FB2-FA94-4F0D-ADE4-5A1DE32029C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6675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7840" y="188640"/>
            <a:ext cx="5608320" cy="1225522"/>
          </a:xfrm>
          <a:prstGeom prst="rect">
            <a:avLst/>
          </a:prstGeom>
        </p:spPr>
      </p:pic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6302326"/>
              </p:ext>
            </p:extLst>
          </p:nvPr>
        </p:nvGraphicFramePr>
        <p:xfrm>
          <a:off x="1209786" y="2132856"/>
          <a:ext cx="6724428" cy="4089400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590725"/>
                <a:gridCol w="5133703"/>
              </a:tblGrid>
              <a:tr h="198576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školy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 Soukromé střední odborné učiliště LIVA s.r.o.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/>
                        <a:t>VY_42_INOVACE_0431</a:t>
                      </a:r>
                      <a:r>
                        <a:rPr lang="cs-CZ" sz="1600" baseline="0" dirty="0" smtClean="0"/>
                        <a:t> </a:t>
                      </a:r>
                      <a:r>
                        <a:rPr lang="cs-CZ" sz="1600" dirty="0" smtClean="0"/>
                        <a:t>Vzájemná poloha přímek v prostoru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Analytická geometrie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3. 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Mgr. Jiřina Rychtářová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24.3.2014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aseline="0" dirty="0" smtClean="0"/>
                        <a:t>Vzájemná poloha dvou přímek v prostoru, výpočet vzorového příkladu, příklady na procvičení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Výklad základních pojmů využitím prezentace, řešení vzorových příkladů, varianty příkladů </a:t>
                      </a:r>
                    </a:p>
                  </a:txBody>
                  <a:tcPr anchor="ctr"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noProof="0" dirty="0" smtClean="0"/>
                        <a:t>Publikované materiály pochází ze zdrojů autora.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7376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-3804" y="1772816"/>
            <a:ext cx="7772400" cy="1470025"/>
          </a:xfr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Vzájemná poloha přímek v prostoru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Analytická geometrie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82145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 animBg="1"/>
      <p:bldP spid="3" grpId="1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Přímá spojnice 30"/>
          <p:cNvCxnSpPr/>
          <p:nvPr/>
        </p:nvCxnSpPr>
        <p:spPr>
          <a:xfrm>
            <a:off x="6249621" y="2646218"/>
            <a:ext cx="14567" cy="2808312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755576" y="116632"/>
            <a:ext cx="8229600" cy="114300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Vzájemná poloha dvou přímek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pPr marL="457200" indent="-457200">
              <a:buAutoNum type="arabicParenR"/>
            </a:pPr>
            <a:r>
              <a:rPr lang="cs-CZ" b="1" u="sng" dirty="0" smtClean="0"/>
              <a:t>přímky jsou různoběžné</a:t>
            </a:r>
            <a:r>
              <a:rPr lang="cs-CZ" dirty="0" smtClean="0"/>
              <a:t>, mají jediný společný bod – průsečík, svírají spolu úhel </a:t>
            </a:r>
            <a:r>
              <a:rPr lang="el-GR" dirty="0"/>
              <a:t>α</a:t>
            </a:r>
            <a:r>
              <a:rPr lang="cs-CZ" dirty="0"/>
              <a:t>, který je různý od 0°a 180</a:t>
            </a:r>
            <a:r>
              <a:rPr lang="cs-CZ" dirty="0" smtClean="0"/>
              <a:t>°</a:t>
            </a:r>
          </a:p>
          <a:p>
            <a:pPr marL="457200" indent="-457200">
              <a:buAutoNum type="arabicParenR"/>
            </a:pPr>
            <a:endParaRPr lang="cs-CZ" dirty="0" smtClean="0"/>
          </a:p>
          <a:p>
            <a:pPr marL="457200" indent="-457200">
              <a:buAutoNum type="arabicParenR"/>
            </a:pPr>
            <a:r>
              <a:rPr lang="cs-CZ" b="1" u="sng" dirty="0" smtClean="0"/>
              <a:t>Přímky jsou mimoběžné, </a:t>
            </a:r>
            <a:r>
              <a:rPr lang="cs-CZ" dirty="0" smtClean="0"/>
              <a:t>nemají žádný společný bod, zdánlivě svírají úhel </a:t>
            </a:r>
            <a:r>
              <a:rPr lang="el-GR" dirty="0" smtClean="0">
                <a:latin typeface="Calibri"/>
              </a:rPr>
              <a:t>α</a:t>
            </a:r>
            <a:endParaRPr lang="cs-CZ" dirty="0" smtClean="0">
              <a:latin typeface="Calibri"/>
            </a:endParaRPr>
          </a:p>
          <a:p>
            <a:pPr marL="457200" indent="-457200">
              <a:buAutoNum type="arabicParenR"/>
            </a:pPr>
            <a:endParaRPr lang="cs-CZ" dirty="0" smtClean="0">
              <a:latin typeface="Calibri"/>
            </a:endParaRPr>
          </a:p>
          <a:p>
            <a:pPr marL="457200" indent="-457200">
              <a:buFont typeface="Arial" panose="020B0604020202020204" pitchFamily="34" charset="0"/>
              <a:buAutoNum type="arabicParenR"/>
            </a:pPr>
            <a:r>
              <a:rPr lang="cs-CZ" b="1" u="sng" dirty="0" smtClean="0"/>
              <a:t>přímky jsou rovnoběžné</a:t>
            </a:r>
            <a:r>
              <a:rPr lang="cs-CZ" dirty="0" smtClean="0"/>
              <a:t>, nemají žádný společný bod, jejich vzdálenost je různá od nuly</a:t>
            </a:r>
          </a:p>
          <a:p>
            <a:pPr marL="457200" indent="-457200">
              <a:buAutoNum type="arabicParenR"/>
            </a:pPr>
            <a:endParaRPr lang="cs-CZ" dirty="0"/>
          </a:p>
          <a:p>
            <a:pPr marL="457200" indent="-457200">
              <a:buFont typeface="Arial" panose="020B0604020202020204" pitchFamily="34" charset="0"/>
              <a:buAutoNum type="arabicParenR"/>
            </a:pPr>
            <a:r>
              <a:rPr lang="cs-CZ" b="1" u="sng" dirty="0" smtClean="0"/>
              <a:t>přímky jsou totožné</a:t>
            </a:r>
            <a:r>
              <a:rPr lang="cs-CZ" dirty="0" smtClean="0"/>
              <a:t>, mají nekonečně mnoho společných bodů, jejich vzdálenost je rovna nule</a:t>
            </a:r>
          </a:p>
          <a:p>
            <a:pPr marL="457200" indent="-457200">
              <a:buAutoNum type="arabicParenR"/>
            </a:pPr>
            <a:endParaRPr lang="cs-CZ" dirty="0"/>
          </a:p>
          <a:p>
            <a:pPr marL="0" indent="0">
              <a:buNone/>
            </a:pPr>
            <a:r>
              <a:rPr lang="cs-CZ" dirty="0"/>
              <a:t>  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half" idx="2"/>
          </p:nvPr>
        </p:nvSpPr>
        <p:spPr>
          <a:xfrm>
            <a:off x="4572000" y="1268760"/>
            <a:ext cx="4114800" cy="4857403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Určete vzájemnou polohu dvojic přímek:</a:t>
            </a:r>
            <a:endParaRPr lang="cs-CZ" dirty="0"/>
          </a:p>
        </p:txBody>
      </p:sp>
      <p:sp>
        <p:nvSpPr>
          <p:cNvPr id="7" name="Krychle 6"/>
          <p:cNvSpPr/>
          <p:nvPr/>
        </p:nvSpPr>
        <p:spPr>
          <a:xfrm>
            <a:off x="5580112" y="2636912"/>
            <a:ext cx="2592288" cy="3456384"/>
          </a:xfrm>
          <a:prstGeom prst="cub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9" name="Přímá spojnice 8"/>
          <p:cNvCxnSpPr/>
          <p:nvPr/>
        </p:nvCxnSpPr>
        <p:spPr>
          <a:xfrm>
            <a:off x="6228184" y="2646218"/>
            <a:ext cx="21437" cy="3123042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10"/>
          <p:cNvCxnSpPr/>
          <p:nvPr/>
        </p:nvCxnSpPr>
        <p:spPr>
          <a:xfrm flipH="1">
            <a:off x="5580112" y="5445224"/>
            <a:ext cx="705513" cy="648072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nice 12"/>
          <p:cNvCxnSpPr/>
          <p:nvPr/>
        </p:nvCxnSpPr>
        <p:spPr>
          <a:xfrm>
            <a:off x="6300192" y="5445224"/>
            <a:ext cx="1872208" cy="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>
            <a:off x="5004048" y="3284984"/>
            <a:ext cx="3384376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nice 17"/>
          <p:cNvCxnSpPr/>
          <p:nvPr/>
        </p:nvCxnSpPr>
        <p:spPr>
          <a:xfrm flipH="1">
            <a:off x="5144422" y="4869160"/>
            <a:ext cx="1728192" cy="1656184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Přímá spojnice 19"/>
          <p:cNvCxnSpPr/>
          <p:nvPr/>
        </p:nvCxnSpPr>
        <p:spPr>
          <a:xfrm>
            <a:off x="5932868" y="1916832"/>
            <a:ext cx="1879492" cy="4941168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Přímá spojnice 22"/>
          <p:cNvCxnSpPr/>
          <p:nvPr/>
        </p:nvCxnSpPr>
        <p:spPr>
          <a:xfrm>
            <a:off x="8172400" y="1916832"/>
            <a:ext cx="0" cy="432048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nice 24"/>
          <p:cNvCxnSpPr/>
          <p:nvPr/>
        </p:nvCxnSpPr>
        <p:spPr>
          <a:xfrm>
            <a:off x="5580112" y="2348880"/>
            <a:ext cx="0" cy="4392488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nice 28"/>
          <p:cNvCxnSpPr/>
          <p:nvPr/>
        </p:nvCxnSpPr>
        <p:spPr>
          <a:xfrm>
            <a:off x="5004048" y="6093296"/>
            <a:ext cx="2880320" cy="0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038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250"/>
                            </p:stCondLst>
                            <p:childTnLst>
                              <p:par>
                                <p:cTn id="8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250"/>
                            </p:stCondLst>
                            <p:childTnLst>
                              <p:par>
                                <p:cTn id="9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1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"/>
                            </p:stCondLst>
                            <p:childTnLst>
                              <p:par>
                                <p:cTn id="13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500"/>
                            </p:stCondLst>
                            <p:childTnLst>
                              <p:par>
                                <p:cTn id="13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00"/>
                            </p:stCondLst>
                            <p:childTnLst>
                              <p:par>
                                <p:cTn id="1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build="p"/>
      <p:bldP spid="6" grpId="0" build="p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4380" y="188640"/>
            <a:ext cx="8075240" cy="70609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cs-CZ" dirty="0" smtClean="0"/>
              <a:t>Postup užitím směrového vektoru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79512" y="1052736"/>
            <a:ext cx="4248472" cy="568863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cs-CZ" sz="1800" dirty="0" smtClean="0"/>
              <a:t>Ze zadání obou přímek vypíšeme souřadnice směrových vektorů</a:t>
            </a:r>
          </a:p>
          <a:p>
            <a:pPr marL="0" indent="0">
              <a:buNone/>
            </a:pPr>
            <a:r>
              <a:rPr lang="cs-CZ" sz="1800" dirty="0" smtClean="0"/>
              <a:t>Zjistíme , zda jeden vektor je násobkem druhého</a:t>
            </a:r>
          </a:p>
          <a:p>
            <a:pPr marL="0" indent="0">
              <a:buNone/>
            </a:pPr>
            <a:r>
              <a:rPr lang="cs-CZ" sz="1800" dirty="0" smtClean="0"/>
              <a:t>(LZ-lineární závislost vektorů)</a:t>
            </a:r>
          </a:p>
          <a:p>
            <a:pPr marL="514350" indent="-514350">
              <a:buAutoNum type="alphaLcParenR"/>
            </a:pPr>
            <a:r>
              <a:rPr lang="cs-CZ" sz="1800" dirty="0" smtClean="0"/>
              <a:t>Vektory nejsou LZ </a:t>
            </a:r>
            <a:r>
              <a:rPr lang="cs-CZ" sz="1800" dirty="0"/>
              <a:t>→přímky jsou </a:t>
            </a:r>
            <a:r>
              <a:rPr lang="cs-CZ" sz="1800" dirty="0" smtClean="0"/>
              <a:t>různoběžné nebo mimoběžné</a:t>
            </a:r>
          </a:p>
          <a:p>
            <a:pPr marL="0" indent="0">
              <a:buNone/>
            </a:pPr>
            <a:r>
              <a:rPr lang="cs-CZ" sz="1800" dirty="0" smtClean="0"/>
              <a:t>Použijeme počet společných bodů, pokud mají právě jeden společný bod, jde o různoběžky, pokud nemají žádný společný bod, přímky jsou mimoběžné</a:t>
            </a:r>
            <a:endParaRPr lang="cs-CZ" sz="1800" dirty="0"/>
          </a:p>
          <a:p>
            <a:pPr marL="514350" indent="-514350">
              <a:buAutoNum type="alphaLcParenR"/>
            </a:pPr>
            <a:r>
              <a:rPr lang="cs-CZ" sz="1800" dirty="0"/>
              <a:t>Vektory jsou LZ →přímky mohou být rovnoběžné nebo totožné</a:t>
            </a:r>
          </a:p>
          <a:p>
            <a:pPr marL="0" indent="0">
              <a:buNone/>
            </a:pPr>
            <a:r>
              <a:rPr lang="cs-CZ" sz="1800" dirty="0"/>
              <a:t>Použijeme </a:t>
            </a:r>
            <a:r>
              <a:rPr lang="cs-CZ" sz="1800" dirty="0" smtClean="0"/>
              <a:t>např. </a:t>
            </a:r>
            <a:r>
              <a:rPr lang="cs-CZ" sz="1800" dirty="0"/>
              <a:t>dosadíme souřadnice bodu první přímky do přímky druhé, pokud </a:t>
            </a:r>
            <a:r>
              <a:rPr lang="cs-CZ" sz="1800" dirty="0" smtClean="0"/>
              <a:t>vyhovuje(parametr je shodné číslo pro x, y, z-</a:t>
            </a:r>
            <a:r>
              <a:rPr lang="cs-CZ" sz="1800" dirty="0" err="1" smtClean="0"/>
              <a:t>ovou</a:t>
            </a:r>
            <a:r>
              <a:rPr lang="cs-CZ" sz="1800" smtClean="0"/>
              <a:t> souřadnici), </a:t>
            </a:r>
            <a:r>
              <a:rPr lang="cs-CZ" sz="1800" dirty="0"/>
              <a:t>jde o přímky totožné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860032" y="1268760"/>
            <a:ext cx="4042792" cy="5145435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cs-CZ" dirty="0" smtClean="0"/>
              <a:t>Rozhodněte o vzájemné poloze přímek:</a:t>
            </a:r>
          </a:p>
          <a:p>
            <a:pPr marL="0" indent="0">
              <a:buNone/>
            </a:pPr>
            <a:r>
              <a:rPr lang="cs-CZ" dirty="0" smtClean="0"/>
              <a:t>1)a: x = 7 + 5t               b: x = 4 – 10k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y = -1 – 3t                   y = 7 + 4k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z = 2 + 4t                    z = -3 – 6t</a:t>
            </a:r>
          </a:p>
          <a:p>
            <a:pPr marL="0" indent="0">
              <a:buNone/>
            </a:pPr>
            <a:r>
              <a:rPr lang="cs-CZ" dirty="0" smtClean="0"/>
              <a:t>           u = (5; -3; 4)        v = (-10; 4; -6)</a:t>
            </a:r>
          </a:p>
          <a:p>
            <a:pPr marL="0" indent="0">
              <a:buNone/>
            </a:pPr>
            <a:r>
              <a:rPr lang="cs-CZ" dirty="0" smtClean="0"/>
              <a:t>Vektory nejsou násobky, proto jsou </a:t>
            </a:r>
            <a:r>
              <a:rPr lang="cs-CZ" b="1" dirty="0" smtClean="0"/>
              <a:t>přímky různoběžné nebo mimoběžné</a:t>
            </a:r>
          </a:p>
          <a:p>
            <a:pPr marL="0" indent="0">
              <a:buNone/>
            </a:pPr>
            <a:r>
              <a:rPr lang="cs-CZ" dirty="0" smtClean="0"/>
              <a:t>Zjistíme počet společných bodů</a:t>
            </a:r>
          </a:p>
          <a:p>
            <a:pPr marL="0" indent="0">
              <a:buNone/>
            </a:pPr>
            <a:r>
              <a:rPr lang="cs-CZ" dirty="0" smtClean="0"/>
              <a:t>7 + 5t = 4 – 10k</a:t>
            </a:r>
          </a:p>
          <a:p>
            <a:pPr marL="0" indent="0">
              <a:buNone/>
            </a:pPr>
            <a:r>
              <a:rPr lang="cs-CZ" dirty="0" smtClean="0"/>
              <a:t>-1 – 3t = 7 + 4k</a:t>
            </a:r>
          </a:p>
          <a:p>
            <a:pPr marL="0" indent="0">
              <a:buNone/>
            </a:pPr>
            <a:r>
              <a:rPr lang="cs-CZ" u="sng" dirty="0" smtClean="0"/>
              <a:t>2 + 4t = -3 – 6k</a:t>
            </a:r>
          </a:p>
          <a:p>
            <a:pPr marL="0" indent="0">
              <a:buNone/>
            </a:pPr>
            <a:r>
              <a:rPr lang="cs-CZ" dirty="0" smtClean="0"/>
              <a:t>5t + 10k = -3        /.2</a:t>
            </a:r>
          </a:p>
          <a:p>
            <a:pPr marL="0" indent="0">
              <a:buNone/>
            </a:pPr>
            <a:r>
              <a:rPr lang="cs-CZ" u="sng" dirty="0" smtClean="0"/>
              <a:t>-3t -4k = 8            /.5</a:t>
            </a:r>
          </a:p>
          <a:p>
            <a:pPr marL="0" indent="0">
              <a:buNone/>
            </a:pPr>
            <a:r>
              <a:rPr lang="cs-CZ" dirty="0" smtClean="0"/>
              <a:t>10t + 20k = -6</a:t>
            </a:r>
          </a:p>
          <a:p>
            <a:pPr marL="0" indent="0">
              <a:buNone/>
            </a:pPr>
            <a:r>
              <a:rPr lang="cs-CZ" u="sng" dirty="0" smtClean="0"/>
              <a:t>-15t – 20k = 40</a:t>
            </a:r>
          </a:p>
          <a:p>
            <a:pPr marL="0" indent="0">
              <a:buNone/>
            </a:pPr>
            <a:r>
              <a:rPr lang="cs-CZ" dirty="0" smtClean="0"/>
              <a:t>-5t = 34</a:t>
            </a:r>
          </a:p>
          <a:p>
            <a:pPr marL="0" indent="0">
              <a:buNone/>
            </a:pPr>
            <a:r>
              <a:rPr lang="cs-CZ" dirty="0"/>
              <a:t>t</a:t>
            </a:r>
            <a:r>
              <a:rPr lang="cs-CZ" dirty="0" smtClean="0"/>
              <a:t> = -6,8              k = 3,1</a:t>
            </a:r>
          </a:p>
          <a:p>
            <a:pPr marL="0" indent="0">
              <a:buNone/>
            </a:pPr>
            <a:r>
              <a:rPr lang="cs-CZ" dirty="0" smtClean="0"/>
              <a:t>Ověříme dosazením do třetí rovnice:</a:t>
            </a:r>
          </a:p>
          <a:p>
            <a:pPr marL="0" indent="0">
              <a:buNone/>
            </a:pPr>
            <a:r>
              <a:rPr lang="cs-CZ" dirty="0" smtClean="0"/>
              <a:t>2 + 4.(-6,8) = -3 – 6.3,1</a:t>
            </a:r>
          </a:p>
          <a:p>
            <a:pPr marL="0" indent="0">
              <a:buNone/>
            </a:pPr>
            <a:r>
              <a:rPr lang="cs-CZ" dirty="0" smtClean="0"/>
              <a:t>-25,2 </a:t>
            </a:r>
            <a:r>
              <a:rPr lang="cs-CZ" dirty="0" smtClean="0">
                <a:latin typeface="Calibri"/>
              </a:rPr>
              <a:t>≠</a:t>
            </a:r>
            <a:r>
              <a:rPr lang="cs-CZ" dirty="0" smtClean="0"/>
              <a:t> -21,6</a:t>
            </a:r>
          </a:p>
          <a:p>
            <a:pPr marL="0" indent="0">
              <a:buNone/>
            </a:pPr>
            <a:r>
              <a:rPr lang="cs-CZ" b="1" u="sng" dirty="0" smtClean="0">
                <a:solidFill>
                  <a:srgbClr val="C00000"/>
                </a:solidFill>
              </a:rPr>
              <a:t>Přímky nemají společný bod, vektory jsou lineárně nezávislé, jedná se o mimoběžky</a:t>
            </a:r>
            <a:endParaRPr lang="cs-CZ" b="1" u="sng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1734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50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500"/>
                            </p:stCondLst>
                            <p:childTnLst>
                              <p:par>
                                <p:cTn id="9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0"/>
                            </p:stCondLst>
                            <p:childTnLst>
                              <p:par>
                                <p:cTn id="9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500"/>
                            </p:stCondLst>
                            <p:childTnLst>
                              <p:par>
                                <p:cTn id="10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500"/>
                            </p:stCondLst>
                            <p:childTnLst>
                              <p:par>
                                <p:cTn id="1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7000"/>
                            </p:stCondLst>
                            <p:childTnLst>
                              <p:par>
                                <p:cTn id="1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500"/>
                            </p:stCondLst>
                            <p:childTnLst>
                              <p:par>
                                <p:cTn id="1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8000"/>
                            </p:stCondLst>
                            <p:childTnLst>
                              <p:par>
                                <p:cTn id="1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8500"/>
                            </p:stCondLst>
                            <p:childTnLst>
                              <p:par>
                                <p:cTn id="1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9000"/>
                            </p:stCondLst>
                            <p:childTnLst>
                              <p:par>
                                <p:cTn id="1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9500"/>
                            </p:stCondLst>
                            <p:childTnLst>
                              <p:par>
                                <p:cTn id="1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allAtOnce" animBg="1"/>
      <p:bldP spid="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778098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cs-CZ" dirty="0" smtClean="0"/>
              <a:t>Rozhodněte o vzájemné poloze přímek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text 3"/>
              <p:cNvSpPr>
                <a:spLocks noGrp="1"/>
              </p:cNvSpPr>
              <p:nvPr>
                <p:ph sz="half" idx="1"/>
              </p:nvPr>
            </p:nvSpPr>
            <p:spPr>
              <a:xfrm>
                <a:off x="251520" y="1340768"/>
                <a:ext cx="4104456" cy="5184576"/>
              </a:xfr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>
                <a:normAutofit fontScale="55000" lnSpcReduction="2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 </a:t>
                </a:r>
              </a:p>
              <a:p>
                <a:pPr marL="0" indent="0">
                  <a:buNone/>
                </a:pPr>
                <a:r>
                  <a:rPr lang="cs-CZ" sz="3300" dirty="0" smtClean="0"/>
                  <a:t>a: x = 3 – 2t           b: x = 4 + 4k</a:t>
                </a:r>
              </a:p>
              <a:p>
                <a:pPr marL="0" indent="0">
                  <a:buNone/>
                </a:pPr>
                <a:r>
                  <a:rPr lang="cs-CZ" sz="3300" dirty="0" smtClean="0"/>
                  <a:t>     y = -1 + 5t             y = 8 </a:t>
                </a:r>
                <a:r>
                  <a:rPr lang="cs-CZ" sz="3300" dirty="0"/>
                  <a:t>-</a:t>
                </a:r>
                <a:r>
                  <a:rPr lang="cs-CZ" sz="3300" dirty="0" smtClean="0"/>
                  <a:t> 10k</a:t>
                </a:r>
              </a:p>
              <a:p>
                <a:pPr marL="0" indent="0">
                  <a:buNone/>
                </a:pPr>
                <a:r>
                  <a:rPr lang="cs-CZ" sz="3300" dirty="0"/>
                  <a:t> </a:t>
                </a:r>
                <a:r>
                  <a:rPr lang="cs-CZ" sz="3300" dirty="0" smtClean="0"/>
                  <a:t>    z =  7 – 3t              z = -4 + 6k</a:t>
                </a:r>
              </a:p>
              <a:p>
                <a:pPr marL="0" indent="0">
                  <a:buNone/>
                </a:pPr>
                <a:r>
                  <a:rPr lang="cs-CZ" sz="3300" dirty="0" smtClean="0"/>
                  <a:t>     u = (-2; 5; -3)        v = (4; -10; 6)</a:t>
                </a:r>
              </a:p>
              <a:p>
                <a:pPr marL="0" indent="0">
                  <a:buNone/>
                </a:pPr>
                <a:r>
                  <a:rPr lang="cs-CZ" sz="3300" dirty="0" smtClean="0"/>
                  <a:t>Vektor v je (-2) násobkem vektoru u, přímky mohou být rovnoběžné nebo totožné</a:t>
                </a:r>
              </a:p>
              <a:p>
                <a:pPr marL="0" indent="0">
                  <a:buNone/>
                </a:pPr>
                <a:r>
                  <a:rPr lang="cs-CZ" sz="3300" dirty="0" smtClean="0"/>
                  <a:t>Použijeme dosazení bodu A=[3; -1; </a:t>
                </a:r>
                <a:r>
                  <a:rPr lang="cs-CZ" sz="3300" dirty="0"/>
                  <a:t>7</a:t>
                </a:r>
                <a:r>
                  <a:rPr lang="cs-CZ" sz="3300" dirty="0" smtClean="0"/>
                  <a:t>] přímky a za x, y, z do přímky b</a:t>
                </a:r>
              </a:p>
              <a:p>
                <a:pPr marL="0" indent="0">
                  <a:buNone/>
                </a:pPr>
                <a:r>
                  <a:rPr lang="cs-CZ" sz="3300" dirty="0"/>
                  <a:t> </a:t>
                </a:r>
                <a:r>
                  <a:rPr lang="cs-CZ" sz="3300" dirty="0" smtClean="0"/>
                  <a:t>   3 = 4 + 4k  </a:t>
                </a:r>
                <a:r>
                  <a:rPr lang="cs-CZ" sz="3300" dirty="0"/>
                  <a:t>→ k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sz="33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3300" b="0" i="1" smtClean="0">
                            <a:latin typeface="Cambria Math"/>
                          </a:rPr>
                          <m:t>−1</m:t>
                        </m:r>
                      </m:num>
                      <m:den>
                        <m:r>
                          <a:rPr lang="cs-CZ" sz="3300" b="0" i="1" smtClean="0"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endParaRPr lang="cs-CZ" sz="3300" dirty="0" smtClean="0"/>
              </a:p>
              <a:p>
                <a:pPr marL="0" indent="0">
                  <a:buNone/>
                </a:pPr>
                <a:r>
                  <a:rPr lang="cs-CZ" sz="3300" dirty="0"/>
                  <a:t> </a:t>
                </a:r>
                <a:r>
                  <a:rPr lang="cs-CZ" sz="3300" dirty="0" smtClean="0"/>
                  <a:t> -1 = 8 - 10k  </a:t>
                </a:r>
                <a:r>
                  <a:rPr lang="cs-CZ" sz="3300" dirty="0"/>
                  <a:t>→ k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sz="33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3300" b="0" i="1" smtClean="0">
                            <a:latin typeface="Cambria Math"/>
                          </a:rPr>
                          <m:t>9</m:t>
                        </m:r>
                      </m:num>
                      <m:den>
                        <m:r>
                          <a:rPr lang="cs-CZ" sz="3300" b="0" i="1" smtClean="0">
                            <a:latin typeface="Cambria Math"/>
                          </a:rPr>
                          <m:t>10</m:t>
                        </m:r>
                      </m:den>
                    </m:f>
                  </m:oMath>
                </a14:m>
                <a:endParaRPr lang="cs-CZ" sz="3300" dirty="0" smtClean="0"/>
              </a:p>
              <a:p>
                <a:pPr marL="0" indent="0">
                  <a:buNone/>
                </a:pPr>
                <a:r>
                  <a:rPr lang="cs-CZ" sz="3300" dirty="0"/>
                  <a:t> </a:t>
                </a:r>
                <a:r>
                  <a:rPr lang="cs-CZ" sz="3300" dirty="0" smtClean="0"/>
                  <a:t>   7 = -4 + 6k  </a:t>
                </a:r>
                <a:r>
                  <a:rPr lang="cs-CZ" sz="3300" dirty="0" smtClean="0">
                    <a:latin typeface="Calibri"/>
                  </a:rPr>
                  <a:t>→ k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sz="33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3300" b="0" i="1" smtClean="0">
                            <a:latin typeface="Cambria Math"/>
                          </a:rPr>
                          <m:t>11</m:t>
                        </m:r>
                      </m:num>
                      <m:den>
                        <m:r>
                          <a:rPr lang="cs-CZ" sz="3300" b="0" i="1" smtClean="0">
                            <a:latin typeface="Cambria Math"/>
                          </a:rPr>
                          <m:t>6</m:t>
                        </m:r>
                      </m:den>
                    </m:f>
                  </m:oMath>
                </a14:m>
                <a:endParaRPr lang="cs-CZ" sz="3300" dirty="0" smtClean="0"/>
              </a:p>
              <a:p>
                <a:pPr marL="0" indent="0">
                  <a:buNone/>
                </a:pPr>
                <a:r>
                  <a:rPr lang="cs-CZ" sz="3300" dirty="0" smtClean="0"/>
                  <a:t>Protože je parametr k různý, jedná se o </a:t>
                </a:r>
                <a:r>
                  <a:rPr lang="cs-CZ" sz="3300" b="1" dirty="0" smtClean="0"/>
                  <a:t>přímky rovnoběžné</a:t>
                </a:r>
                <a:endParaRPr lang="cs-CZ" sz="3300" b="1" dirty="0"/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4" name="Zástupný symbol pro text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251520" y="1340768"/>
                <a:ext cx="4104456" cy="5184576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symbol pro obsah 5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788024" y="1268760"/>
                <a:ext cx="4248472" cy="5328592"/>
              </a:xfr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>
                <a:normAutofit fontScale="55000" lnSpcReduction="20000"/>
              </a:bodyPr>
              <a:lstStyle/>
              <a:p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a: x = 3 – 2t           b: x = 4 + 6k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y = -1 + 5t             y = 8 - 12k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z =  7 – 3t              z = -3 + 6k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u = (-2; 5; -3)        v = (6; -12; 6)</a:t>
                </a:r>
              </a:p>
              <a:p>
                <a:pPr marL="0" indent="0">
                  <a:buNone/>
                </a:pPr>
                <a:r>
                  <a:rPr lang="cs-CZ" dirty="0" smtClean="0"/>
                  <a:t>Vektory nejsou násobky, proto jsou </a:t>
                </a:r>
                <a:r>
                  <a:rPr lang="cs-CZ" b="1" dirty="0" smtClean="0"/>
                  <a:t>přímky různoběžné nebo mimoběžné</a:t>
                </a:r>
              </a:p>
              <a:p>
                <a:pPr marL="0" indent="0">
                  <a:buNone/>
                </a:pPr>
                <a:r>
                  <a:rPr lang="cs-CZ" dirty="0" smtClean="0"/>
                  <a:t>Zjistíme počet společných bodů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3 - 2t = 4 + 6k</a:t>
                </a:r>
              </a:p>
              <a:p>
                <a:pPr marL="0" indent="0">
                  <a:buNone/>
                </a:pPr>
                <a:r>
                  <a:rPr lang="cs-CZ" dirty="0" smtClean="0"/>
                  <a:t>-1 + 5t = 8 - 12k</a:t>
                </a:r>
              </a:p>
              <a:p>
                <a:pPr marL="0" indent="0">
                  <a:buNone/>
                </a:pPr>
                <a:r>
                  <a:rPr lang="cs-CZ" u="sng" dirty="0"/>
                  <a:t> </a:t>
                </a:r>
                <a:r>
                  <a:rPr lang="cs-CZ" u="sng" dirty="0" smtClean="0"/>
                  <a:t> 7 - 3t = -3 + 6k</a:t>
                </a:r>
              </a:p>
              <a:p>
                <a:pPr marL="0" indent="0">
                  <a:buNone/>
                </a:pPr>
                <a:r>
                  <a:rPr lang="cs-CZ" dirty="0" smtClean="0"/>
                  <a:t>-2t -6k = 1        /.2</a:t>
                </a:r>
              </a:p>
              <a:p>
                <a:pPr marL="0" indent="0">
                  <a:buNone/>
                </a:pPr>
                <a:r>
                  <a:rPr lang="cs-CZ" u="sng" dirty="0"/>
                  <a:t>5</a:t>
                </a:r>
                <a:r>
                  <a:rPr lang="cs-CZ" u="sng" dirty="0" smtClean="0"/>
                  <a:t>t + 12k = 9           </a:t>
                </a:r>
              </a:p>
              <a:p>
                <a:pPr marL="0" indent="0">
                  <a:buNone/>
                </a:pPr>
                <a:r>
                  <a:rPr lang="cs-CZ" dirty="0" smtClean="0"/>
                  <a:t>-4t - 12k = 2</a:t>
                </a:r>
              </a:p>
              <a:p>
                <a:pPr marL="0" indent="0">
                  <a:buNone/>
                </a:pPr>
                <a:r>
                  <a:rPr lang="cs-CZ" u="sng" dirty="0"/>
                  <a:t> </a:t>
                </a:r>
                <a:r>
                  <a:rPr lang="cs-CZ" u="sng" dirty="0" smtClean="0"/>
                  <a:t>5t + 12k = 9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t = 11             k =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23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6</m:t>
                        </m:r>
                      </m:den>
                    </m:f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Ověříme dosazením do třetí rovnice:</a:t>
                </a:r>
              </a:p>
              <a:p>
                <a:pPr marL="0" indent="0">
                  <a:buNone/>
                </a:pPr>
                <a:r>
                  <a:rPr lang="cs-CZ" dirty="0"/>
                  <a:t>7</a:t>
                </a:r>
                <a:r>
                  <a:rPr lang="cs-CZ" dirty="0" smtClean="0"/>
                  <a:t> – 3.11 = -3 + 6.(-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23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6</m:t>
                        </m:r>
                      </m:den>
                    </m:f>
                  </m:oMath>
                </a14:m>
                <a:r>
                  <a:rPr lang="cs-CZ" dirty="0" smtClean="0"/>
                  <a:t>)</a:t>
                </a:r>
              </a:p>
              <a:p>
                <a:pPr marL="0" indent="0">
                  <a:buNone/>
                </a:pPr>
                <a:r>
                  <a:rPr lang="cs-CZ" dirty="0" smtClean="0"/>
                  <a:t>-26 = - 26</a:t>
                </a:r>
              </a:p>
              <a:p>
                <a:pPr marL="0" indent="0">
                  <a:buNone/>
                </a:pPr>
                <a:r>
                  <a:rPr lang="cs-CZ" b="1" u="sng" dirty="0" smtClean="0">
                    <a:solidFill>
                      <a:srgbClr val="C00000"/>
                    </a:solidFill>
                  </a:rPr>
                  <a:t>Přímky mají společný bod, vektory jsou lineárně nezávislé, jedná se o různoběžky</a:t>
                </a:r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6" name="Zástupný symbol pro obsah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788024" y="1268760"/>
                <a:ext cx="4248472" cy="5328592"/>
              </a:xfr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32362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43608" y="116632"/>
            <a:ext cx="7499176" cy="778098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Příklady na procvičení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idx="1"/>
          </p:nvPr>
        </p:nvSpPr>
        <p:spPr>
          <a:xfrm>
            <a:off x="683568" y="980728"/>
            <a:ext cx="4582585" cy="504056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r>
              <a:rPr lang="cs-CZ" dirty="0" smtClean="0"/>
              <a:t>Rozhodněte o vzájemné poloze přímek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half" idx="2"/>
          </p:nvPr>
        </p:nvSpPr>
        <p:spPr>
          <a:xfrm>
            <a:off x="467544" y="1556792"/>
            <a:ext cx="4392488" cy="504056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cs-CZ" dirty="0" smtClean="0"/>
              <a:t>a:x = 5 – 6t        b: x = 7 + 3k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y = -1 + 8t           y = 3 – 4k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z = 3 – 4t             z = -4 + 2k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2. a:x = 5 – 6t        b: x = 7 + 5k</a:t>
            </a:r>
          </a:p>
          <a:p>
            <a:pPr marL="0" indent="0">
              <a:buNone/>
            </a:pPr>
            <a:r>
              <a:rPr lang="cs-CZ" dirty="0" smtClean="0"/>
              <a:t>          y = -1 + 8t           y = 3 – 4k</a:t>
            </a:r>
          </a:p>
          <a:p>
            <a:pPr marL="0" indent="0">
              <a:buNone/>
            </a:pPr>
            <a:r>
              <a:rPr lang="cs-CZ" dirty="0" smtClean="0"/>
              <a:t>          z = 3 – 4t             z = 3,5 + 3k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3. a:x = 5 – 6t        b: x = -7 + 3k</a:t>
            </a:r>
          </a:p>
          <a:p>
            <a:pPr marL="0" indent="0">
              <a:buNone/>
            </a:pPr>
            <a:r>
              <a:rPr lang="cs-CZ" dirty="0" smtClean="0"/>
              <a:t>          y = -1 + 8t           y = 15 – 4k</a:t>
            </a:r>
          </a:p>
          <a:p>
            <a:pPr marL="0" indent="0">
              <a:buNone/>
            </a:pPr>
            <a:r>
              <a:rPr lang="cs-CZ" dirty="0" smtClean="0"/>
              <a:t>          z = 3 – 4t             z = -5 + 2k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4.  a:x = 5 – 6t        b: x = 7 + k</a:t>
            </a:r>
          </a:p>
          <a:p>
            <a:pPr marL="0" indent="0">
              <a:buNone/>
            </a:pPr>
            <a:r>
              <a:rPr lang="cs-CZ" dirty="0" smtClean="0"/>
              <a:t>          y = -1 + 8t           y = 3 – 11k</a:t>
            </a:r>
          </a:p>
          <a:p>
            <a:pPr marL="0" indent="0">
              <a:buNone/>
            </a:pPr>
            <a:r>
              <a:rPr lang="cs-CZ" dirty="0" smtClean="0"/>
              <a:t>          z = 3 – 4t             z = -4 + 2k</a:t>
            </a:r>
          </a:p>
          <a:p>
            <a:pPr marL="0" indent="0">
              <a:buNone/>
            </a:pPr>
            <a:endParaRPr lang="cs-CZ" dirty="0" smtClean="0"/>
          </a:p>
          <a:p>
            <a:pPr marL="457200" indent="-457200">
              <a:buFont typeface="+mj-lt"/>
              <a:buAutoNum type="arabicPeriod"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7" name="Zástupný symbol pro text 6"/>
          <p:cNvSpPr>
            <a:spLocks noGrp="1"/>
          </p:cNvSpPr>
          <p:nvPr>
            <p:ph type="body" sz="quarter" idx="3"/>
          </p:nvPr>
        </p:nvSpPr>
        <p:spPr>
          <a:xfrm>
            <a:off x="6156176" y="1628800"/>
            <a:ext cx="1296144" cy="453727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ctr"/>
            <a:r>
              <a:rPr lang="cs-CZ" dirty="0"/>
              <a:t>Ř</a:t>
            </a:r>
            <a:r>
              <a:rPr lang="cs-CZ" dirty="0" smtClean="0"/>
              <a:t>ešení</a:t>
            </a:r>
            <a:endParaRPr lang="cs-CZ" dirty="0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4"/>
          </p:nvPr>
        </p:nvSpPr>
        <p:spPr>
          <a:xfrm>
            <a:off x="5076056" y="2348880"/>
            <a:ext cx="3744416" cy="4032448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cs-CZ" dirty="0" smtClean="0"/>
              <a:t>1. přímky jsou rovnoběžné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2. přímky jsou různoběžné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3. přímky jsou totožné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4. přímky jsou mimoběžné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1875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500"/>
                            </p:stCondLst>
                            <p:childTnLst>
                              <p:par>
                                <p:cTn id="8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5" grpId="0" build="p" animBg="1"/>
      <p:bldP spid="5" grpId="1" build="p" animBg="1"/>
      <p:bldP spid="6" grpId="0" build="allAtOnce" animBg="1"/>
      <p:bldP spid="7" grpId="0" build="p" animBg="1"/>
      <p:bldP spid="8" grpId="0" animBg="1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946</Words>
  <Application>Microsoft Office PowerPoint</Application>
  <PresentationFormat>Předvádění na obrazovce (4:3)</PresentationFormat>
  <Paragraphs>118</Paragraphs>
  <Slides>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7" baseType="lpstr">
      <vt:lpstr>Motiv systému Office</vt:lpstr>
      <vt:lpstr>Prezentace aplikace PowerPoint</vt:lpstr>
      <vt:lpstr>Vzájemná poloha přímek v prostoru</vt:lpstr>
      <vt:lpstr>Vzájemná poloha dvou přímek</vt:lpstr>
      <vt:lpstr>Postup užitím směrového vektoru</vt:lpstr>
      <vt:lpstr>Rozhodněte o vzájemné poloze přímek</vt:lpstr>
      <vt:lpstr>Příklady na procvičení</vt:lpstr>
    </vt:vector>
  </TitlesOfParts>
  <Company>SŠT Most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Jiřina Rychtářová</dc:creator>
  <cp:lastModifiedBy>Admin</cp:lastModifiedBy>
  <cp:revision>14</cp:revision>
  <dcterms:created xsi:type="dcterms:W3CDTF">2014-03-30T18:56:40Z</dcterms:created>
  <dcterms:modified xsi:type="dcterms:W3CDTF">2014-10-05T23:57:41Z</dcterms:modified>
</cp:coreProperties>
</file>