
<file path=[Content_Types].xml><?xml version="1.0" encoding="utf-8"?>
<Types xmlns="http://schemas.openxmlformats.org/package/2006/content-types">
  <Default Extension="tmp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0"/>
  </p:notesMasterIdLst>
  <p:sldIdLst>
    <p:sldId id="256" r:id="rId3"/>
    <p:sldId id="258" r:id="rId4"/>
    <p:sldId id="261" r:id="rId5"/>
    <p:sldId id="263" r:id="rId6"/>
    <p:sldId id="264" r:id="rId7"/>
    <p:sldId id="265" r:id="rId8"/>
    <p:sldId id="26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51DCF1-7B56-4B0F-9C1A-04C738EFC34D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cs-CZ"/>
        </a:p>
      </dgm:t>
    </dgm:pt>
    <dgm:pt modelId="{D018D7B9-AA47-4132-B091-DAB7652712EC}">
      <dgm:prSet/>
      <dgm:spPr/>
      <dgm:t>
        <a:bodyPr/>
        <a:lstStyle/>
        <a:p>
          <a:pPr algn="ctr" rtl="0"/>
          <a:r>
            <a:rPr lang="cs-CZ" i="1" dirty="0" smtClean="0"/>
            <a:t>Bezpečné heslo znamená silné heslo.</a:t>
          </a:r>
          <a:endParaRPr lang="cs-CZ" dirty="0"/>
        </a:p>
      </dgm:t>
    </dgm:pt>
    <dgm:pt modelId="{7BD1E383-5BF0-482B-8F8D-630D71FBDE39}" type="parTrans" cxnId="{07C8B175-3B50-417A-9832-D79F6E892ADE}">
      <dgm:prSet/>
      <dgm:spPr/>
      <dgm:t>
        <a:bodyPr/>
        <a:lstStyle/>
        <a:p>
          <a:endParaRPr lang="cs-CZ"/>
        </a:p>
      </dgm:t>
    </dgm:pt>
    <dgm:pt modelId="{E03F6BB4-CA35-4934-8594-4AE38227C8E7}" type="sibTrans" cxnId="{07C8B175-3B50-417A-9832-D79F6E892ADE}">
      <dgm:prSet/>
      <dgm:spPr/>
      <dgm:t>
        <a:bodyPr/>
        <a:lstStyle/>
        <a:p>
          <a:endParaRPr lang="cs-CZ"/>
        </a:p>
      </dgm:t>
    </dgm:pt>
    <dgm:pt modelId="{DA209AF3-F28B-4F1B-A36F-7676E0806A9A}" type="pres">
      <dgm:prSet presAssocID="{C651DCF1-7B56-4B0F-9C1A-04C738EFC34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2E3A55D5-CC51-4E91-A346-593E0F64B9A5}" type="pres">
      <dgm:prSet presAssocID="{D018D7B9-AA47-4132-B091-DAB7652712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07C8B175-3B50-417A-9832-D79F6E892ADE}" srcId="{C651DCF1-7B56-4B0F-9C1A-04C738EFC34D}" destId="{D018D7B9-AA47-4132-B091-DAB7652712EC}" srcOrd="0" destOrd="0" parTransId="{7BD1E383-5BF0-482B-8F8D-630D71FBDE39}" sibTransId="{E03F6BB4-CA35-4934-8594-4AE38227C8E7}"/>
    <dgm:cxn modelId="{A10739BA-5266-4B70-A489-A8B21C8FCDDB}" type="presOf" srcId="{C651DCF1-7B56-4B0F-9C1A-04C738EFC34D}" destId="{DA209AF3-F28B-4F1B-A36F-7676E0806A9A}" srcOrd="0" destOrd="0" presId="urn:microsoft.com/office/officeart/2005/8/layout/vList2"/>
    <dgm:cxn modelId="{EC0907FD-243A-4106-948A-EA80ABFBB4A1}" type="presOf" srcId="{D018D7B9-AA47-4132-B091-DAB7652712EC}" destId="{2E3A55D5-CC51-4E91-A346-593E0F64B9A5}" srcOrd="0" destOrd="0" presId="urn:microsoft.com/office/officeart/2005/8/layout/vList2"/>
    <dgm:cxn modelId="{8503B4FE-1171-465C-8F37-E51C0161B464}" type="presParOf" srcId="{DA209AF3-F28B-4F1B-A36F-7676E0806A9A}" destId="{2E3A55D5-CC51-4E91-A346-593E0F64B9A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3A55D5-CC51-4E91-A346-593E0F64B9A5}">
      <dsp:nvSpPr>
        <dsp:cNvPr id="0" name=""/>
        <dsp:cNvSpPr/>
      </dsp:nvSpPr>
      <dsp:spPr>
        <a:xfrm>
          <a:off x="0" y="7232"/>
          <a:ext cx="7498080" cy="56159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400" i="1" kern="1200" dirty="0" smtClean="0"/>
            <a:t>Bezpečné heslo znamená silné heslo.</a:t>
          </a:r>
          <a:endParaRPr lang="cs-CZ" sz="2400" kern="1200" dirty="0"/>
        </a:p>
      </dsp:txBody>
      <dsp:txXfrm>
        <a:off x="27415" y="34647"/>
        <a:ext cx="7443250" cy="5067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06640" cy="1040136"/>
          </a:xfrm>
        </p:spPr>
        <p:txBody>
          <a:bodyPr>
            <a:normAutofit/>
          </a:bodyPr>
          <a:lstStyle/>
          <a:p>
            <a:pPr algn="ctr"/>
            <a:r>
              <a:rPr lang="cs-CZ" sz="4800" dirty="0" smtClean="0"/>
              <a:t>Ochrana dat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173562"/>
              </p:ext>
            </p:extLst>
          </p:nvPr>
        </p:nvGraphicFramePr>
        <p:xfrm>
          <a:off x="1547664" y="2636912"/>
          <a:ext cx="6984776" cy="391668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VY_32_INOVACE_1313 Ochrana</a:t>
                      </a:r>
                      <a:r>
                        <a:rPr lang="cs-CZ" sz="1600" baseline="0" dirty="0" smtClean="0"/>
                        <a:t> dat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1.4.2013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Heslo, zabezpečení a</a:t>
                      </a:r>
                      <a:r>
                        <a:rPr lang="cs-CZ" sz="1600" baseline="0" dirty="0" smtClean="0"/>
                        <a:t> nutnost zálohy dat, elektronický podpis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HESLO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5290733"/>
              </p:ext>
            </p:extLst>
          </p:nvPr>
        </p:nvGraphicFramePr>
        <p:xfrm>
          <a:off x="1403648" y="1844824"/>
          <a:ext cx="749808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1187624" y="2924944"/>
            <a:ext cx="77768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Základní atributy: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A samozřejmě nezapisovat, nejlépe na snadno dostupné místo 		</a:t>
            </a:r>
          </a:p>
        </p:txBody>
      </p:sp>
      <p:sp>
        <p:nvSpPr>
          <p:cNvPr id="6" name="TextovéPole 5"/>
          <p:cNvSpPr txBox="1"/>
          <p:nvPr/>
        </p:nvSpPr>
        <p:spPr>
          <a:xfrm>
            <a:off x="3491880" y="3145516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dirty="0" smtClean="0"/>
              <a:t>Minimálně osm znaků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dirty="0" smtClean="0"/>
              <a:t>Minimálně jedno velké písmeno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cs-CZ" dirty="0" smtClean="0"/>
              <a:t>Minimálně jedna číslice nebo speciální znak</a:t>
            </a:r>
            <a:endParaRPr lang="cs-CZ" dirty="0"/>
          </a:p>
        </p:txBody>
      </p:sp>
      <p:pic>
        <p:nvPicPr>
          <p:cNvPr id="1027" name="Picture 3" descr="C:\Users\Admin\AppData\Local\Microsoft\Windows\Temporary Internet Files\Content.IE5\SMS9FIAK\MC900434381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848166"/>
            <a:ext cx="760859" cy="77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346646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HESLO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556792"/>
            <a:ext cx="7498080" cy="648072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cs-CZ" sz="2400" dirty="0" smtClean="0"/>
              <a:t>Heslo může být prolomeno </a:t>
            </a:r>
            <a:r>
              <a:rPr lang="cs-CZ" sz="2400" i="1" dirty="0" smtClean="0"/>
              <a:t>	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691680" y="2564904"/>
            <a:ext cx="6552728" cy="147732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dirty="0" smtClean="0"/>
              <a:t>Hrubou silou – dostatečně výkonný počítač zkouší veškeré kombinace</a:t>
            </a:r>
          </a:p>
          <a:p>
            <a:pPr marL="342900" indent="-342900">
              <a:buFont typeface="+mj-lt"/>
              <a:buAutoNum type="arabicPeriod"/>
            </a:pPr>
            <a:r>
              <a:rPr lang="cs-CZ" dirty="0" smtClean="0"/>
              <a:t>Slovníkovým útokem – snadno zapamatovatelným heslem může být slovo v daném jazyce a není proto problém vyzkoušet veškerá běžně používaná slova</a:t>
            </a:r>
            <a:endParaRPr lang="cs-CZ" dirty="0"/>
          </a:p>
        </p:txBody>
      </p:sp>
      <p:pic>
        <p:nvPicPr>
          <p:cNvPr id="2050" name="Picture 2" descr="C:\Users\Admin\AppData\Local\Microsoft\Windows\Temporary Internet Files\Content.IE5\LOBS8LRP\MC90031896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8247" y="4437112"/>
            <a:ext cx="1207922" cy="181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346646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Zabezpečení dat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1619672" y="2572454"/>
            <a:ext cx="388843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Data v PC lze zabezpečit pomocí </a:t>
            </a:r>
          </a:p>
          <a:p>
            <a:endParaRPr lang="cs-CZ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dirty="0" smtClean="0"/>
              <a:t>SW – speciální programy při čtení </a:t>
            </a:r>
            <a:br>
              <a:rPr lang="cs-CZ" dirty="0" smtClean="0"/>
            </a:br>
            <a:r>
              <a:rPr lang="cs-CZ" dirty="0" smtClean="0"/>
              <a:t>a zápisu šifrují,  uživatel se prokazuje heslem, které má nejlépe uloženo na externím zařízení např. USB token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cs-CZ" dirty="0" smtClean="0"/>
              <a:t>HW – pomocí bezpečnostní karty</a:t>
            </a:r>
            <a:endParaRPr lang="cs-CZ" dirty="0"/>
          </a:p>
        </p:txBody>
      </p:sp>
      <p:pic>
        <p:nvPicPr>
          <p:cNvPr id="3074" name="Picture 2" descr="C:\Users\Admin\AppData\Local\Microsoft\Windows\Temporary Internet Files\Content.IE5\5Y9UOHR4\MP900302861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592372"/>
            <a:ext cx="260908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20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346646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Zálohování dat</a:t>
            </a:r>
            <a:endParaRPr lang="cs-CZ" dirty="0"/>
          </a:p>
        </p:txBody>
      </p:sp>
      <p:sp>
        <p:nvSpPr>
          <p:cNvPr id="7" name="TextovéPole 6"/>
          <p:cNvSpPr txBox="1"/>
          <p:nvPr/>
        </p:nvSpPr>
        <p:spPr>
          <a:xfrm>
            <a:off x="1475656" y="1484784"/>
            <a:ext cx="6984776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dirty="0" smtClean="0"/>
              <a:t>Zálohovat data je nutné pravidelně, často a pečlivě. Dnešní disky </a:t>
            </a:r>
            <a:br>
              <a:rPr lang="cs-CZ" dirty="0" smtClean="0"/>
            </a:br>
            <a:r>
              <a:rPr lang="cs-CZ" dirty="0" smtClean="0"/>
              <a:t>v počítačích mají pouze omezenou životnost, stejně tak optická média nevydrží na věky.</a:t>
            </a:r>
          </a:p>
        </p:txBody>
      </p:sp>
      <p:pic>
        <p:nvPicPr>
          <p:cNvPr id="4098" name="Picture 2" descr="C:\Users\Admin\AppData\Local\Microsoft\Windows\Temporary Internet Files\Content.IE5\LOBS8LRP\MC900396938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231" y="2924944"/>
            <a:ext cx="2365622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871700" y="5445224"/>
            <a:ext cx="6192688" cy="93610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POZOR !</a:t>
            </a:r>
          </a:p>
          <a:p>
            <a:pPr algn="ctr"/>
            <a:r>
              <a:rPr lang="cs-CZ" dirty="0" smtClean="0"/>
              <a:t>U klasických disků (HDD) lze často data zachránit i při selhání disku, u nových SSD disků je to obvykle nemožné.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9989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187624" y="1412776"/>
            <a:ext cx="777686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Zálohování najdeme v Ovládacích panelech </a:t>
            </a:r>
            <a:r>
              <a:rPr lang="cs-CZ" dirty="0" smtClean="0">
                <a:sym typeface="Wingdings"/>
              </a:rPr>
              <a:t> Systém a zabezpečení</a:t>
            </a:r>
          </a:p>
          <a:p>
            <a:endParaRPr lang="cs-CZ" dirty="0">
              <a:sym typeface="Wingdings"/>
            </a:endParaRPr>
          </a:p>
          <a:p>
            <a:endParaRPr lang="cs-CZ" dirty="0" smtClean="0">
              <a:sym typeface="Wingdings"/>
            </a:endParaRPr>
          </a:p>
          <a:p>
            <a:endParaRPr lang="cs-CZ" dirty="0">
              <a:sym typeface="Wingdings"/>
            </a:endParaRPr>
          </a:p>
          <a:p>
            <a:endParaRPr lang="cs-CZ" dirty="0" smtClean="0">
              <a:sym typeface="Wingdings"/>
            </a:endParaRPr>
          </a:p>
          <a:p>
            <a:endParaRPr lang="cs-CZ" dirty="0">
              <a:sym typeface="Wingdings"/>
            </a:endParaRPr>
          </a:p>
          <a:p>
            <a:endParaRPr lang="cs-CZ" dirty="0" smtClean="0">
              <a:sym typeface="Wingdings"/>
            </a:endParaRPr>
          </a:p>
          <a:p>
            <a:endParaRPr lang="cs-CZ" dirty="0">
              <a:sym typeface="Wingdings"/>
            </a:endParaRPr>
          </a:p>
          <a:p>
            <a:endParaRPr lang="cs-CZ" dirty="0" smtClean="0">
              <a:sym typeface="Wingdings"/>
            </a:endParaRPr>
          </a:p>
          <a:p>
            <a:endParaRPr lang="cs-CZ" dirty="0">
              <a:sym typeface="Wingdings"/>
            </a:endParaRPr>
          </a:p>
          <a:p>
            <a:endParaRPr lang="cs-CZ" dirty="0" smtClean="0">
              <a:sym typeface="Wingdings"/>
            </a:endParaRPr>
          </a:p>
          <a:p>
            <a:endParaRPr lang="cs-CZ" dirty="0">
              <a:sym typeface="Wingdings"/>
            </a:endParaRPr>
          </a:p>
          <a:p>
            <a:endParaRPr lang="cs-CZ" dirty="0" smtClean="0">
              <a:sym typeface="Wingdings"/>
            </a:endParaRPr>
          </a:p>
          <a:p>
            <a:endParaRPr lang="cs-CZ" dirty="0">
              <a:sym typeface="Wingdings"/>
            </a:endParaRPr>
          </a:p>
          <a:p>
            <a:endParaRPr lang="cs-CZ" dirty="0" smtClean="0">
              <a:sym typeface="Wingdings"/>
            </a:endParaRPr>
          </a:p>
          <a:p>
            <a:endParaRPr lang="cs-CZ" dirty="0">
              <a:sym typeface="Wingdings"/>
            </a:endParaRPr>
          </a:p>
          <a:p>
            <a:endParaRPr lang="cs-CZ" dirty="0" smtClean="0">
              <a:sym typeface="Wingdings"/>
            </a:endParaRPr>
          </a:p>
          <a:p>
            <a:endParaRPr lang="cs-CZ" dirty="0">
              <a:sym typeface="Wingdings"/>
            </a:endParaRPr>
          </a:p>
          <a:p>
            <a:r>
              <a:rPr lang="cs-CZ" dirty="0" smtClean="0">
                <a:sym typeface="Wingdings"/>
              </a:rPr>
              <a:t>Zde si můžeme nakonfigurovat, jaká data se budou zálohovat, a na které médium.</a:t>
            </a:r>
            <a:endParaRPr lang="cs-CZ" dirty="0" smtClean="0"/>
          </a:p>
          <a:p>
            <a:pPr marL="342900" indent="-342900">
              <a:buAutoNum type="arabicPeriod"/>
            </a:pPr>
            <a:endParaRPr lang="cs-CZ" dirty="0"/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Zálohování ve Windows 7</a:t>
            </a:r>
            <a:endParaRPr lang="cs-CZ" dirty="0"/>
          </a:p>
        </p:txBody>
      </p:sp>
      <p:pic>
        <p:nvPicPr>
          <p:cNvPr id="6" name="Obrázek 5" descr="Zálohování a obnovení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88840"/>
            <a:ext cx="6264696" cy="4122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5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8592460"/>
              </p:ext>
            </p:extLst>
          </p:nvPr>
        </p:nvGraphicFramePr>
        <p:xfrm>
          <a:off x="1259632" y="548680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Obrázky webu Office.com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297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225</Words>
  <Application>Microsoft Office PowerPoint</Application>
  <PresentationFormat>Předvádění na obrazovce (4:3)</PresentationFormat>
  <Paragraphs>75</Paragraphs>
  <Slides>7</Slides>
  <Notes>6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TrainingPresentation</vt:lpstr>
      <vt:lpstr>Ochrana dat</vt:lpstr>
      <vt:lpstr>HESLO</vt:lpstr>
      <vt:lpstr>HESLO</vt:lpstr>
      <vt:lpstr>Zabezpečení dat</vt:lpstr>
      <vt:lpstr>Zálohování dat</vt:lpstr>
      <vt:lpstr>Zálohování ve Windows 7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2014-10-25T06:30:59Z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