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82" r:id="rId3"/>
    <p:sldId id="257" r:id="rId4"/>
    <p:sldId id="258" r:id="rId5"/>
    <p:sldId id="259" r:id="rId6"/>
    <p:sldId id="260" r:id="rId7"/>
    <p:sldId id="261" r:id="rId8"/>
    <p:sldId id="263" r:id="rId9"/>
    <p:sldId id="264" r:id="rId10"/>
    <p:sldId id="265" r:id="rId11"/>
    <p:sldId id="284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85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62" r:id="rId30"/>
    <p:sldId id="286" r:id="rId31"/>
    <p:sldId id="287" r:id="rId32"/>
    <p:sldId id="283" r:id="rId33"/>
    <p:sldId id="288" r:id="rId34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0" d="100"/>
          <a:sy n="50" d="100"/>
        </p:scale>
        <p:origin x="-1013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jpg"/></Relationships>
</file>

<file path=ppt/diagrams/_rels/data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jpg"/></Relationships>
</file>

<file path=ppt/diagrams/_rels/drawing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405D5A1-AC53-411D-851E-27AFE001BADC}" type="doc">
      <dgm:prSet loTypeId="urn:microsoft.com/office/officeart/2005/8/layout/vList3" loCatId="list" qsTypeId="urn:microsoft.com/office/officeart/2005/8/quickstyle/3d1" qsCatId="3D" csTypeId="urn:microsoft.com/office/officeart/2005/8/colors/colorful3" csCatId="colorful" phldr="1"/>
      <dgm:spPr/>
      <dgm:t>
        <a:bodyPr/>
        <a:lstStyle/>
        <a:p>
          <a:endParaRPr lang="cs-CZ"/>
        </a:p>
      </dgm:t>
    </dgm:pt>
    <dgm:pt modelId="{E56E8862-51FB-4387-932C-7B751B841684}">
      <dgm:prSet/>
      <dgm:spPr/>
      <dgm:t>
        <a:bodyPr/>
        <a:lstStyle/>
        <a:p>
          <a:pPr rtl="0"/>
          <a:r>
            <a:rPr lang="cs-CZ" dirty="0" smtClean="0"/>
            <a:t>Výsledkem tvorby organizace, při které se obvykle používají prvky formální i neformální, je uspořádání dané firmy do určitých organizačních útvarů s vymezením náplně jejich práce a kompetencí</a:t>
          </a:r>
          <a:endParaRPr lang="cs-CZ" dirty="0"/>
        </a:p>
      </dgm:t>
    </dgm:pt>
    <dgm:pt modelId="{2C11B790-F0C3-453E-A142-5FCF869A3678}" type="parTrans" cxnId="{2CEACA78-1A81-4572-9807-5D27C92DC3D4}">
      <dgm:prSet/>
      <dgm:spPr/>
      <dgm:t>
        <a:bodyPr/>
        <a:lstStyle/>
        <a:p>
          <a:endParaRPr lang="cs-CZ"/>
        </a:p>
      </dgm:t>
    </dgm:pt>
    <dgm:pt modelId="{A6B416D0-C7D4-4332-93A9-5AE8714D06CE}" type="sibTrans" cxnId="{2CEACA78-1A81-4572-9807-5D27C92DC3D4}">
      <dgm:prSet/>
      <dgm:spPr/>
      <dgm:t>
        <a:bodyPr/>
        <a:lstStyle/>
        <a:p>
          <a:endParaRPr lang="cs-CZ"/>
        </a:p>
      </dgm:t>
    </dgm:pt>
    <dgm:pt modelId="{36FEE3D3-798C-47F1-A5E5-384D2C95F77A}" type="pres">
      <dgm:prSet presAssocID="{D405D5A1-AC53-411D-851E-27AFE001BADC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E839B60E-3E19-4AAE-869C-7B880283149C}" type="pres">
      <dgm:prSet presAssocID="{E56E8862-51FB-4387-932C-7B751B841684}" presName="composite" presStyleCnt="0"/>
      <dgm:spPr/>
    </dgm:pt>
    <dgm:pt modelId="{BD5CB335-457D-4BDB-9B01-FE1342260D72}" type="pres">
      <dgm:prSet presAssocID="{E56E8862-51FB-4387-932C-7B751B841684}" presName="imgShp" presStyleLbl="fgImgPlace1" presStyleIdx="0" presStyleCnt="1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65000" r="-65000"/>
          </a:stretch>
        </a:blipFill>
      </dgm:spPr>
    </dgm:pt>
    <dgm:pt modelId="{C9212212-ECD7-4907-A3B2-BDA80F69DA2F}" type="pres">
      <dgm:prSet presAssocID="{E56E8862-51FB-4387-932C-7B751B841684}" presName="txShp" presStyleLbl="node1" presStyleIdx="0" presStyleCnt="1" custScaleX="133100" custScaleY="133100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8F6A0F75-4402-4CF5-BB29-6FB8836E0345}" type="presOf" srcId="{E56E8862-51FB-4387-932C-7B751B841684}" destId="{C9212212-ECD7-4907-A3B2-BDA80F69DA2F}" srcOrd="0" destOrd="0" presId="urn:microsoft.com/office/officeart/2005/8/layout/vList3"/>
    <dgm:cxn modelId="{F76CCBBD-718D-4B17-B171-3AF71B70136E}" type="presOf" srcId="{D405D5A1-AC53-411D-851E-27AFE001BADC}" destId="{36FEE3D3-798C-47F1-A5E5-384D2C95F77A}" srcOrd="0" destOrd="0" presId="urn:microsoft.com/office/officeart/2005/8/layout/vList3"/>
    <dgm:cxn modelId="{2CEACA78-1A81-4572-9807-5D27C92DC3D4}" srcId="{D405D5A1-AC53-411D-851E-27AFE001BADC}" destId="{E56E8862-51FB-4387-932C-7B751B841684}" srcOrd="0" destOrd="0" parTransId="{2C11B790-F0C3-453E-A142-5FCF869A3678}" sibTransId="{A6B416D0-C7D4-4332-93A9-5AE8714D06CE}"/>
    <dgm:cxn modelId="{68F9F15F-9DD1-46A2-BC8F-961273EE4989}" type="presParOf" srcId="{36FEE3D3-798C-47F1-A5E5-384D2C95F77A}" destId="{E839B60E-3E19-4AAE-869C-7B880283149C}" srcOrd="0" destOrd="0" presId="urn:microsoft.com/office/officeart/2005/8/layout/vList3"/>
    <dgm:cxn modelId="{BD6A0761-7330-4D80-8988-DDB2F4CBC52A}" type="presParOf" srcId="{E839B60E-3E19-4AAE-869C-7B880283149C}" destId="{BD5CB335-457D-4BDB-9B01-FE1342260D72}" srcOrd="0" destOrd="0" presId="urn:microsoft.com/office/officeart/2005/8/layout/vList3"/>
    <dgm:cxn modelId="{944EBEE3-FE8A-4261-83A8-4EF127373519}" type="presParOf" srcId="{E839B60E-3E19-4AAE-869C-7B880283149C}" destId="{C9212212-ECD7-4907-A3B2-BDA80F69DA2F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69FF76A-5FDC-459B-863C-8178F89AD251}" type="doc">
      <dgm:prSet loTypeId="urn:microsoft.com/office/officeart/2005/8/layout/hierarchy3" loCatId="hierarchy" qsTypeId="urn:microsoft.com/office/officeart/2005/8/quickstyle/3d9" qsCatId="3D" csTypeId="urn:microsoft.com/office/officeart/2005/8/colors/colorful4" csCatId="colorful" phldr="1"/>
      <dgm:spPr>
        <a:scene3d>
          <a:camera prst="orthographicFront"/>
          <a:lightRig rig="soft" dir="t"/>
        </a:scene3d>
      </dgm:spPr>
      <dgm:t>
        <a:bodyPr/>
        <a:lstStyle/>
        <a:p>
          <a:endParaRPr lang="cs-CZ"/>
        </a:p>
      </dgm:t>
    </dgm:pt>
    <dgm:pt modelId="{7279E18A-6BFA-49E5-B6AF-8414360A37E1}">
      <dgm:prSet/>
      <dgm:spPr/>
      <dgm:t>
        <a:bodyPr/>
        <a:lstStyle/>
        <a:p>
          <a:pPr rtl="0"/>
          <a:r>
            <a:rPr lang="cs-CZ" dirty="0" smtClean="0"/>
            <a:t>LINIOVÉ ÚTVARY</a:t>
          </a:r>
          <a:endParaRPr lang="cs-CZ" dirty="0"/>
        </a:p>
      </dgm:t>
    </dgm:pt>
    <dgm:pt modelId="{BDC4CA5C-0F7A-4BF3-A7FC-651A031EED3E}" type="parTrans" cxnId="{DEFF930C-B804-4811-AFBA-39DD27721337}">
      <dgm:prSet/>
      <dgm:spPr/>
      <dgm:t>
        <a:bodyPr/>
        <a:lstStyle/>
        <a:p>
          <a:endParaRPr lang="cs-CZ"/>
        </a:p>
      </dgm:t>
    </dgm:pt>
    <dgm:pt modelId="{62AA4C12-D39B-44CC-BE52-C7CBE2518568}" type="sibTrans" cxnId="{DEFF930C-B804-4811-AFBA-39DD27721337}">
      <dgm:prSet/>
      <dgm:spPr/>
      <dgm:t>
        <a:bodyPr/>
        <a:lstStyle/>
        <a:p>
          <a:endParaRPr lang="cs-CZ"/>
        </a:p>
      </dgm:t>
    </dgm:pt>
    <dgm:pt modelId="{825538CF-83AA-40EE-9C32-85CB9303CACE}">
      <dgm:prSet/>
      <dgm:spPr/>
      <dgm:t>
        <a:bodyPr/>
        <a:lstStyle/>
        <a:p>
          <a:pPr rtl="0"/>
          <a:r>
            <a:rPr lang="cs-CZ" dirty="0" smtClean="0"/>
            <a:t>ŠTÁBNÍ ÚTVARY</a:t>
          </a:r>
          <a:endParaRPr lang="cs-CZ" dirty="0"/>
        </a:p>
      </dgm:t>
    </dgm:pt>
    <dgm:pt modelId="{4D13B0CD-3511-48E4-8EF9-5DF32B4940D8}" type="parTrans" cxnId="{532EE1E4-3558-40F5-846D-A16465BA51C1}">
      <dgm:prSet/>
      <dgm:spPr/>
      <dgm:t>
        <a:bodyPr/>
        <a:lstStyle/>
        <a:p>
          <a:endParaRPr lang="cs-CZ"/>
        </a:p>
      </dgm:t>
    </dgm:pt>
    <dgm:pt modelId="{204F9787-363D-4AF2-AB36-2813E1CC3A57}" type="sibTrans" cxnId="{532EE1E4-3558-40F5-846D-A16465BA51C1}">
      <dgm:prSet/>
      <dgm:spPr/>
      <dgm:t>
        <a:bodyPr/>
        <a:lstStyle/>
        <a:p>
          <a:endParaRPr lang="cs-CZ"/>
        </a:p>
      </dgm:t>
    </dgm:pt>
    <dgm:pt modelId="{7AD2922C-85AC-47FF-9362-E020C83889A0}" type="pres">
      <dgm:prSet presAssocID="{F69FF76A-5FDC-459B-863C-8178F89AD251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cs-CZ"/>
        </a:p>
      </dgm:t>
    </dgm:pt>
    <dgm:pt modelId="{ED1BA3FC-0071-49D8-978D-FBF01B86AD31}" type="pres">
      <dgm:prSet presAssocID="{7279E18A-6BFA-49E5-B6AF-8414360A37E1}" presName="root" presStyleCnt="0"/>
      <dgm:spPr/>
    </dgm:pt>
    <dgm:pt modelId="{F2A3D8F2-B76F-459A-B8D3-9328EDCD40E7}" type="pres">
      <dgm:prSet presAssocID="{7279E18A-6BFA-49E5-B6AF-8414360A37E1}" presName="rootComposite" presStyleCnt="0"/>
      <dgm:spPr/>
    </dgm:pt>
    <dgm:pt modelId="{46875EDE-BDD3-4E81-BB11-ECD00AC60A40}" type="pres">
      <dgm:prSet presAssocID="{7279E18A-6BFA-49E5-B6AF-8414360A37E1}" presName="rootText" presStyleLbl="node1" presStyleIdx="0" presStyleCnt="2" custScaleX="110000" custScaleY="110000"/>
      <dgm:spPr/>
      <dgm:t>
        <a:bodyPr/>
        <a:lstStyle/>
        <a:p>
          <a:endParaRPr lang="cs-CZ"/>
        </a:p>
      </dgm:t>
    </dgm:pt>
    <dgm:pt modelId="{64966A8E-9502-4015-9537-E271B5788185}" type="pres">
      <dgm:prSet presAssocID="{7279E18A-6BFA-49E5-B6AF-8414360A37E1}" presName="rootConnector" presStyleLbl="node1" presStyleIdx="0" presStyleCnt="2"/>
      <dgm:spPr/>
      <dgm:t>
        <a:bodyPr/>
        <a:lstStyle/>
        <a:p>
          <a:endParaRPr lang="cs-CZ"/>
        </a:p>
      </dgm:t>
    </dgm:pt>
    <dgm:pt modelId="{60DF84CC-7FFF-4EA1-8A29-90B322110D36}" type="pres">
      <dgm:prSet presAssocID="{7279E18A-6BFA-49E5-B6AF-8414360A37E1}" presName="childShape" presStyleCnt="0"/>
      <dgm:spPr/>
    </dgm:pt>
    <dgm:pt modelId="{2341EBAD-A106-49FF-B6C0-90B4D7BAEE01}" type="pres">
      <dgm:prSet presAssocID="{825538CF-83AA-40EE-9C32-85CB9303CACE}" presName="root" presStyleCnt="0"/>
      <dgm:spPr/>
    </dgm:pt>
    <dgm:pt modelId="{85959E63-4634-4A8F-AF6A-A2D9449D8A87}" type="pres">
      <dgm:prSet presAssocID="{825538CF-83AA-40EE-9C32-85CB9303CACE}" presName="rootComposite" presStyleCnt="0"/>
      <dgm:spPr/>
    </dgm:pt>
    <dgm:pt modelId="{27D0DEC4-9ECC-4CB9-B09B-4521E5269E9E}" type="pres">
      <dgm:prSet presAssocID="{825538CF-83AA-40EE-9C32-85CB9303CACE}" presName="rootText" presStyleLbl="node1" presStyleIdx="1" presStyleCnt="2" custScaleX="110000" custScaleY="110000"/>
      <dgm:spPr/>
      <dgm:t>
        <a:bodyPr/>
        <a:lstStyle/>
        <a:p>
          <a:endParaRPr lang="cs-CZ"/>
        </a:p>
      </dgm:t>
    </dgm:pt>
    <dgm:pt modelId="{3EF27359-F98A-4F1C-8BAB-1D441F82B2B3}" type="pres">
      <dgm:prSet presAssocID="{825538CF-83AA-40EE-9C32-85CB9303CACE}" presName="rootConnector" presStyleLbl="node1" presStyleIdx="1" presStyleCnt="2"/>
      <dgm:spPr/>
      <dgm:t>
        <a:bodyPr/>
        <a:lstStyle/>
        <a:p>
          <a:endParaRPr lang="cs-CZ"/>
        </a:p>
      </dgm:t>
    </dgm:pt>
    <dgm:pt modelId="{9512DBCF-DC33-4ACD-A562-79183519BA82}" type="pres">
      <dgm:prSet presAssocID="{825538CF-83AA-40EE-9C32-85CB9303CACE}" presName="childShape" presStyleCnt="0"/>
      <dgm:spPr/>
    </dgm:pt>
  </dgm:ptLst>
  <dgm:cxnLst>
    <dgm:cxn modelId="{AEBA1387-23EF-4F6E-886F-CD43E1B751DB}" type="presOf" srcId="{7279E18A-6BFA-49E5-B6AF-8414360A37E1}" destId="{46875EDE-BDD3-4E81-BB11-ECD00AC60A40}" srcOrd="0" destOrd="0" presId="urn:microsoft.com/office/officeart/2005/8/layout/hierarchy3"/>
    <dgm:cxn modelId="{561736A7-C617-4489-9EA2-20C075A2233F}" type="presOf" srcId="{7279E18A-6BFA-49E5-B6AF-8414360A37E1}" destId="{64966A8E-9502-4015-9537-E271B5788185}" srcOrd="1" destOrd="0" presId="urn:microsoft.com/office/officeart/2005/8/layout/hierarchy3"/>
    <dgm:cxn modelId="{0B3937D5-BA88-49FE-A46D-F1284D80D8F2}" type="presOf" srcId="{F69FF76A-5FDC-459B-863C-8178F89AD251}" destId="{7AD2922C-85AC-47FF-9362-E020C83889A0}" srcOrd="0" destOrd="0" presId="urn:microsoft.com/office/officeart/2005/8/layout/hierarchy3"/>
    <dgm:cxn modelId="{532EE1E4-3558-40F5-846D-A16465BA51C1}" srcId="{F69FF76A-5FDC-459B-863C-8178F89AD251}" destId="{825538CF-83AA-40EE-9C32-85CB9303CACE}" srcOrd="1" destOrd="0" parTransId="{4D13B0CD-3511-48E4-8EF9-5DF32B4940D8}" sibTransId="{204F9787-363D-4AF2-AB36-2813E1CC3A57}"/>
    <dgm:cxn modelId="{F8E17A70-2372-4646-9170-343A5F27C072}" type="presOf" srcId="{825538CF-83AA-40EE-9C32-85CB9303CACE}" destId="{3EF27359-F98A-4F1C-8BAB-1D441F82B2B3}" srcOrd="1" destOrd="0" presId="urn:microsoft.com/office/officeart/2005/8/layout/hierarchy3"/>
    <dgm:cxn modelId="{DEFF930C-B804-4811-AFBA-39DD27721337}" srcId="{F69FF76A-5FDC-459B-863C-8178F89AD251}" destId="{7279E18A-6BFA-49E5-B6AF-8414360A37E1}" srcOrd="0" destOrd="0" parTransId="{BDC4CA5C-0F7A-4BF3-A7FC-651A031EED3E}" sibTransId="{62AA4C12-D39B-44CC-BE52-C7CBE2518568}"/>
    <dgm:cxn modelId="{4A183177-6868-4023-8B6D-4C890E332A55}" type="presOf" srcId="{825538CF-83AA-40EE-9C32-85CB9303CACE}" destId="{27D0DEC4-9ECC-4CB9-B09B-4521E5269E9E}" srcOrd="0" destOrd="0" presId="urn:microsoft.com/office/officeart/2005/8/layout/hierarchy3"/>
    <dgm:cxn modelId="{87A276D4-7225-4635-B309-8D0D208ABB57}" type="presParOf" srcId="{7AD2922C-85AC-47FF-9362-E020C83889A0}" destId="{ED1BA3FC-0071-49D8-978D-FBF01B86AD31}" srcOrd="0" destOrd="0" presId="urn:microsoft.com/office/officeart/2005/8/layout/hierarchy3"/>
    <dgm:cxn modelId="{341FE06A-4DDB-40B0-B0D2-3EE00D81E735}" type="presParOf" srcId="{ED1BA3FC-0071-49D8-978D-FBF01B86AD31}" destId="{F2A3D8F2-B76F-459A-B8D3-9328EDCD40E7}" srcOrd="0" destOrd="0" presId="urn:microsoft.com/office/officeart/2005/8/layout/hierarchy3"/>
    <dgm:cxn modelId="{E1F958C5-605D-42B9-A191-6FCD5177FA77}" type="presParOf" srcId="{F2A3D8F2-B76F-459A-B8D3-9328EDCD40E7}" destId="{46875EDE-BDD3-4E81-BB11-ECD00AC60A40}" srcOrd="0" destOrd="0" presId="urn:microsoft.com/office/officeart/2005/8/layout/hierarchy3"/>
    <dgm:cxn modelId="{89482713-0F93-4C27-BA4A-E4AC8CC10402}" type="presParOf" srcId="{F2A3D8F2-B76F-459A-B8D3-9328EDCD40E7}" destId="{64966A8E-9502-4015-9537-E271B5788185}" srcOrd="1" destOrd="0" presId="urn:microsoft.com/office/officeart/2005/8/layout/hierarchy3"/>
    <dgm:cxn modelId="{54217256-4387-400F-83FD-A34562ECC803}" type="presParOf" srcId="{ED1BA3FC-0071-49D8-978D-FBF01B86AD31}" destId="{60DF84CC-7FFF-4EA1-8A29-90B322110D36}" srcOrd="1" destOrd="0" presId="urn:microsoft.com/office/officeart/2005/8/layout/hierarchy3"/>
    <dgm:cxn modelId="{18534A80-3FE1-4B12-B87F-333906EF589F}" type="presParOf" srcId="{7AD2922C-85AC-47FF-9362-E020C83889A0}" destId="{2341EBAD-A106-49FF-B6C0-90B4D7BAEE01}" srcOrd="1" destOrd="0" presId="urn:microsoft.com/office/officeart/2005/8/layout/hierarchy3"/>
    <dgm:cxn modelId="{B388EA2B-35D8-4BC4-BA24-F2899A9E1A17}" type="presParOf" srcId="{2341EBAD-A106-49FF-B6C0-90B4D7BAEE01}" destId="{85959E63-4634-4A8F-AF6A-A2D9449D8A87}" srcOrd="0" destOrd="0" presId="urn:microsoft.com/office/officeart/2005/8/layout/hierarchy3"/>
    <dgm:cxn modelId="{E3396B9B-629B-4E65-AE66-5B7C3ACA47A6}" type="presParOf" srcId="{85959E63-4634-4A8F-AF6A-A2D9449D8A87}" destId="{27D0DEC4-9ECC-4CB9-B09B-4521E5269E9E}" srcOrd="0" destOrd="0" presId="urn:microsoft.com/office/officeart/2005/8/layout/hierarchy3"/>
    <dgm:cxn modelId="{A93C2D4F-382D-4F14-B504-382CA875A98E}" type="presParOf" srcId="{85959E63-4634-4A8F-AF6A-A2D9449D8A87}" destId="{3EF27359-F98A-4F1C-8BAB-1D441F82B2B3}" srcOrd="1" destOrd="0" presId="urn:microsoft.com/office/officeart/2005/8/layout/hierarchy3"/>
    <dgm:cxn modelId="{0970B530-6D26-4476-B810-598ACC3F219D}" type="presParOf" srcId="{2341EBAD-A106-49FF-B6C0-90B4D7BAEE01}" destId="{9512DBCF-DC33-4ACD-A562-79183519BA82}" srcOrd="1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AFB32D2E-13EC-415D-8DD5-132D5D93A82E}" type="doc">
      <dgm:prSet loTypeId="urn:microsoft.com/office/officeart/2005/8/layout/cycle2" loCatId="cycle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cs-CZ"/>
        </a:p>
      </dgm:t>
    </dgm:pt>
    <dgm:pt modelId="{9203A7FB-A98A-40F1-9B2F-28DC6E34675D}">
      <dgm:prSet/>
      <dgm:spPr/>
      <dgm:t>
        <a:bodyPr/>
        <a:lstStyle/>
        <a:p>
          <a:pPr rtl="0"/>
          <a:r>
            <a:rPr lang="cs-CZ" smtClean="0"/>
            <a:t>Vykonávají, řídí nebo bezprostředně podmiňují hlavní činnost určitého organizačního systému.</a:t>
          </a:r>
          <a:endParaRPr lang="cs-CZ"/>
        </a:p>
      </dgm:t>
    </dgm:pt>
    <dgm:pt modelId="{E6D4B0E4-FEF2-4189-82EE-72026026992D}" type="parTrans" cxnId="{A1F9EA24-DC47-498C-92B6-44982A6CBAD4}">
      <dgm:prSet/>
      <dgm:spPr/>
      <dgm:t>
        <a:bodyPr/>
        <a:lstStyle/>
        <a:p>
          <a:endParaRPr lang="cs-CZ"/>
        </a:p>
      </dgm:t>
    </dgm:pt>
    <dgm:pt modelId="{22A453AF-7031-40EA-8FCA-3B5B5C932197}" type="sibTrans" cxnId="{A1F9EA24-DC47-498C-92B6-44982A6CBAD4}">
      <dgm:prSet/>
      <dgm:spPr/>
      <dgm:t>
        <a:bodyPr/>
        <a:lstStyle/>
        <a:p>
          <a:endParaRPr lang="cs-CZ"/>
        </a:p>
      </dgm:t>
    </dgm:pt>
    <dgm:pt modelId="{C0C1BF43-AC3D-46F1-B509-3E6EACA0F7F1}">
      <dgm:prSet/>
      <dgm:spPr/>
      <dgm:t>
        <a:bodyPr/>
        <a:lstStyle/>
        <a:p>
          <a:pPr rtl="0"/>
          <a:r>
            <a:rPr lang="cs-CZ" dirty="0" smtClean="0"/>
            <a:t>Jsou jednotky </a:t>
          </a:r>
          <a:r>
            <a:rPr lang="cs-CZ" dirty="0" smtClean="0"/>
            <a:t/>
          </a:r>
          <a:br>
            <a:rPr lang="cs-CZ" dirty="0" smtClean="0"/>
          </a:br>
          <a:r>
            <a:rPr lang="cs-CZ" dirty="0" smtClean="0"/>
            <a:t>s </a:t>
          </a:r>
          <a:r>
            <a:rPr lang="cs-CZ" dirty="0" smtClean="0"/>
            <a:t>přímou rozhodovací pravomocí, které jsou bezprostředně odpovědné za plnění určité soustavy cílů či úkolů řízených </a:t>
          </a:r>
          <a:r>
            <a:rPr lang="cs-CZ" dirty="0" smtClean="0"/>
            <a:t>jednotek.</a:t>
          </a:r>
          <a:endParaRPr lang="cs-CZ" dirty="0"/>
        </a:p>
      </dgm:t>
    </dgm:pt>
    <dgm:pt modelId="{912E6245-B0CC-4A99-AB8A-2102BA355B7E}" type="parTrans" cxnId="{EBFDF534-617B-41D2-98C6-C04C28E10593}">
      <dgm:prSet/>
      <dgm:spPr/>
      <dgm:t>
        <a:bodyPr/>
        <a:lstStyle/>
        <a:p>
          <a:endParaRPr lang="cs-CZ"/>
        </a:p>
      </dgm:t>
    </dgm:pt>
    <dgm:pt modelId="{BAB51E7E-1FC6-46A0-B26E-010613C102EA}" type="sibTrans" cxnId="{EBFDF534-617B-41D2-98C6-C04C28E10593}">
      <dgm:prSet/>
      <dgm:spPr/>
      <dgm:t>
        <a:bodyPr/>
        <a:lstStyle/>
        <a:p>
          <a:endParaRPr lang="cs-CZ"/>
        </a:p>
      </dgm:t>
    </dgm:pt>
    <dgm:pt modelId="{79CB4F01-E8CC-4CDB-812E-528D9E062DF0}" type="pres">
      <dgm:prSet presAssocID="{AFB32D2E-13EC-415D-8DD5-132D5D93A82E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901E85E2-620E-4733-A402-1F14A63EE87A}" type="pres">
      <dgm:prSet presAssocID="{9203A7FB-A98A-40F1-9B2F-28DC6E34675D}" presName="node" presStyleLbl="node1" presStyleIdx="0" presStyleCnt="2" custScaleX="121000" custScaleY="119207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98928C04-1AA8-4BF3-B29E-A8248518DB80}" type="pres">
      <dgm:prSet presAssocID="{22A453AF-7031-40EA-8FCA-3B5B5C932197}" presName="sibTrans" presStyleLbl="sibTrans2D1" presStyleIdx="0" presStyleCnt="2"/>
      <dgm:spPr/>
      <dgm:t>
        <a:bodyPr/>
        <a:lstStyle/>
        <a:p>
          <a:endParaRPr lang="cs-CZ"/>
        </a:p>
      </dgm:t>
    </dgm:pt>
    <dgm:pt modelId="{31E84562-1575-4743-B839-681E80DC5678}" type="pres">
      <dgm:prSet presAssocID="{22A453AF-7031-40EA-8FCA-3B5B5C932197}" presName="connectorText" presStyleLbl="sibTrans2D1" presStyleIdx="0" presStyleCnt="2"/>
      <dgm:spPr/>
      <dgm:t>
        <a:bodyPr/>
        <a:lstStyle/>
        <a:p>
          <a:endParaRPr lang="cs-CZ"/>
        </a:p>
      </dgm:t>
    </dgm:pt>
    <dgm:pt modelId="{9318DFEB-4903-4B34-9FCF-8E3A70FC78E9}" type="pres">
      <dgm:prSet presAssocID="{C0C1BF43-AC3D-46F1-B509-3E6EACA0F7F1}" presName="node" presStyleLbl="node1" presStyleIdx="1" presStyleCnt="2" custScaleX="121000" custScaleY="119352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BE283EEE-5D58-404A-A57C-DF63F62BC4CE}" type="pres">
      <dgm:prSet presAssocID="{BAB51E7E-1FC6-46A0-B26E-010613C102EA}" presName="sibTrans" presStyleLbl="sibTrans2D1" presStyleIdx="1" presStyleCnt="2"/>
      <dgm:spPr/>
      <dgm:t>
        <a:bodyPr/>
        <a:lstStyle/>
        <a:p>
          <a:endParaRPr lang="cs-CZ"/>
        </a:p>
      </dgm:t>
    </dgm:pt>
    <dgm:pt modelId="{B446088E-E0C2-4B5B-BB19-27F153246985}" type="pres">
      <dgm:prSet presAssocID="{BAB51E7E-1FC6-46A0-B26E-010613C102EA}" presName="connectorText" presStyleLbl="sibTrans2D1" presStyleIdx="1" presStyleCnt="2"/>
      <dgm:spPr/>
      <dgm:t>
        <a:bodyPr/>
        <a:lstStyle/>
        <a:p>
          <a:endParaRPr lang="cs-CZ"/>
        </a:p>
      </dgm:t>
    </dgm:pt>
  </dgm:ptLst>
  <dgm:cxnLst>
    <dgm:cxn modelId="{A1F9EA24-DC47-498C-92B6-44982A6CBAD4}" srcId="{AFB32D2E-13EC-415D-8DD5-132D5D93A82E}" destId="{9203A7FB-A98A-40F1-9B2F-28DC6E34675D}" srcOrd="0" destOrd="0" parTransId="{E6D4B0E4-FEF2-4189-82EE-72026026992D}" sibTransId="{22A453AF-7031-40EA-8FCA-3B5B5C932197}"/>
    <dgm:cxn modelId="{E1E8D088-4D8F-4990-AEBF-A8020E1B2E62}" type="presOf" srcId="{C0C1BF43-AC3D-46F1-B509-3E6EACA0F7F1}" destId="{9318DFEB-4903-4B34-9FCF-8E3A70FC78E9}" srcOrd="0" destOrd="0" presId="urn:microsoft.com/office/officeart/2005/8/layout/cycle2"/>
    <dgm:cxn modelId="{F0D77792-6E42-4F59-849A-61FAEC8F6C3F}" type="presOf" srcId="{22A453AF-7031-40EA-8FCA-3B5B5C932197}" destId="{98928C04-1AA8-4BF3-B29E-A8248518DB80}" srcOrd="0" destOrd="0" presId="urn:microsoft.com/office/officeart/2005/8/layout/cycle2"/>
    <dgm:cxn modelId="{1FA53E43-33B1-4686-8C01-BA0584B00C17}" type="presOf" srcId="{AFB32D2E-13EC-415D-8DD5-132D5D93A82E}" destId="{79CB4F01-E8CC-4CDB-812E-528D9E062DF0}" srcOrd="0" destOrd="0" presId="urn:microsoft.com/office/officeart/2005/8/layout/cycle2"/>
    <dgm:cxn modelId="{0B74E3E3-D320-4D9E-AC64-74CB2320C7E5}" type="presOf" srcId="{9203A7FB-A98A-40F1-9B2F-28DC6E34675D}" destId="{901E85E2-620E-4733-A402-1F14A63EE87A}" srcOrd="0" destOrd="0" presId="urn:microsoft.com/office/officeart/2005/8/layout/cycle2"/>
    <dgm:cxn modelId="{27CE923B-1DB2-412A-968A-6EFE6354A6FD}" type="presOf" srcId="{BAB51E7E-1FC6-46A0-B26E-010613C102EA}" destId="{BE283EEE-5D58-404A-A57C-DF63F62BC4CE}" srcOrd="0" destOrd="0" presId="urn:microsoft.com/office/officeart/2005/8/layout/cycle2"/>
    <dgm:cxn modelId="{EBFDF534-617B-41D2-98C6-C04C28E10593}" srcId="{AFB32D2E-13EC-415D-8DD5-132D5D93A82E}" destId="{C0C1BF43-AC3D-46F1-B509-3E6EACA0F7F1}" srcOrd="1" destOrd="0" parTransId="{912E6245-B0CC-4A99-AB8A-2102BA355B7E}" sibTransId="{BAB51E7E-1FC6-46A0-B26E-010613C102EA}"/>
    <dgm:cxn modelId="{6A7AC3DE-54E8-40BF-AB13-E64F14B032CC}" type="presOf" srcId="{22A453AF-7031-40EA-8FCA-3B5B5C932197}" destId="{31E84562-1575-4743-B839-681E80DC5678}" srcOrd="1" destOrd="0" presId="urn:microsoft.com/office/officeart/2005/8/layout/cycle2"/>
    <dgm:cxn modelId="{5C42A363-7E65-4091-BEC0-47F94DE89915}" type="presOf" srcId="{BAB51E7E-1FC6-46A0-B26E-010613C102EA}" destId="{B446088E-E0C2-4B5B-BB19-27F153246985}" srcOrd="1" destOrd="0" presId="urn:microsoft.com/office/officeart/2005/8/layout/cycle2"/>
    <dgm:cxn modelId="{779B208A-60F2-4689-BAFA-F4D5E7B31025}" type="presParOf" srcId="{79CB4F01-E8CC-4CDB-812E-528D9E062DF0}" destId="{901E85E2-620E-4733-A402-1F14A63EE87A}" srcOrd="0" destOrd="0" presId="urn:microsoft.com/office/officeart/2005/8/layout/cycle2"/>
    <dgm:cxn modelId="{DD41C042-B947-411F-86A8-23E8DC9302F0}" type="presParOf" srcId="{79CB4F01-E8CC-4CDB-812E-528D9E062DF0}" destId="{98928C04-1AA8-4BF3-B29E-A8248518DB80}" srcOrd="1" destOrd="0" presId="urn:microsoft.com/office/officeart/2005/8/layout/cycle2"/>
    <dgm:cxn modelId="{4FF6CED2-678A-4602-9438-47EFC7A33597}" type="presParOf" srcId="{98928C04-1AA8-4BF3-B29E-A8248518DB80}" destId="{31E84562-1575-4743-B839-681E80DC5678}" srcOrd="0" destOrd="0" presId="urn:microsoft.com/office/officeart/2005/8/layout/cycle2"/>
    <dgm:cxn modelId="{E093E343-FAA3-4204-81E8-7854B778A756}" type="presParOf" srcId="{79CB4F01-E8CC-4CDB-812E-528D9E062DF0}" destId="{9318DFEB-4903-4B34-9FCF-8E3A70FC78E9}" srcOrd="2" destOrd="0" presId="urn:microsoft.com/office/officeart/2005/8/layout/cycle2"/>
    <dgm:cxn modelId="{9F498F4D-E283-49FC-A828-1070235585C9}" type="presParOf" srcId="{79CB4F01-E8CC-4CDB-812E-528D9E062DF0}" destId="{BE283EEE-5D58-404A-A57C-DF63F62BC4CE}" srcOrd="3" destOrd="0" presId="urn:microsoft.com/office/officeart/2005/8/layout/cycle2"/>
    <dgm:cxn modelId="{7559ADCD-0E6B-438D-A0A6-6447A98897BA}" type="presParOf" srcId="{BE283EEE-5D58-404A-A57C-DF63F62BC4CE}" destId="{B446088E-E0C2-4B5B-BB19-27F153246985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FEBEB0BE-1AEC-4B80-8D61-56BDFF97C777}" type="doc">
      <dgm:prSet loTypeId="urn:microsoft.com/office/officeart/2005/8/layout/venn3" loCatId="relationship" qsTypeId="urn:microsoft.com/office/officeart/2005/8/quickstyle/3d2" qsCatId="3D" csTypeId="urn:microsoft.com/office/officeart/2005/8/colors/colorful4" csCatId="colorful" phldr="1"/>
      <dgm:spPr/>
      <dgm:t>
        <a:bodyPr/>
        <a:lstStyle/>
        <a:p>
          <a:endParaRPr lang="cs-CZ"/>
        </a:p>
      </dgm:t>
    </dgm:pt>
    <dgm:pt modelId="{FC956F4D-ACF4-42FC-8AE7-8C225F8069E2}">
      <dgm:prSet/>
      <dgm:spPr/>
      <dgm:t>
        <a:bodyPr/>
        <a:lstStyle/>
        <a:p>
          <a:pPr rtl="0"/>
          <a:r>
            <a:rPr lang="cs-CZ" dirty="0" smtClean="0"/>
            <a:t>Poskytují rady či odborné služby představitelům hlavní </a:t>
          </a:r>
          <a:r>
            <a:rPr lang="cs-CZ" dirty="0" smtClean="0"/>
            <a:t>činnosti.</a:t>
          </a:r>
          <a:endParaRPr lang="cs-CZ" dirty="0"/>
        </a:p>
      </dgm:t>
    </dgm:pt>
    <dgm:pt modelId="{76AD2EEE-B15F-42A2-8C64-5E614EFD94F0}" type="parTrans" cxnId="{8901935C-E834-4332-A9DA-5C9D07481D72}">
      <dgm:prSet/>
      <dgm:spPr/>
      <dgm:t>
        <a:bodyPr/>
        <a:lstStyle/>
        <a:p>
          <a:endParaRPr lang="cs-CZ"/>
        </a:p>
      </dgm:t>
    </dgm:pt>
    <dgm:pt modelId="{3F27CD99-C311-4B1D-B625-B4340A1A4C52}" type="sibTrans" cxnId="{8901935C-E834-4332-A9DA-5C9D07481D72}">
      <dgm:prSet/>
      <dgm:spPr/>
      <dgm:t>
        <a:bodyPr/>
        <a:lstStyle/>
        <a:p>
          <a:endParaRPr lang="cs-CZ"/>
        </a:p>
      </dgm:t>
    </dgm:pt>
    <dgm:pt modelId="{2D3E7778-0761-4800-905A-F0A9CDF4F9B3}">
      <dgm:prSet/>
      <dgm:spPr/>
      <dgm:t>
        <a:bodyPr/>
        <a:lstStyle/>
        <a:p>
          <a:pPr rtl="0"/>
          <a:r>
            <a:rPr lang="cs-CZ" dirty="0" smtClean="0"/>
            <a:t>Pracovníci prostřednictvím návrhů, doporučení vytvářejí podmínky pro činnost liniových útvarů.</a:t>
          </a:r>
          <a:endParaRPr lang="cs-CZ" dirty="0"/>
        </a:p>
      </dgm:t>
    </dgm:pt>
    <dgm:pt modelId="{00B275F4-FCE1-45C8-98BA-10202E3CAA85}" type="parTrans" cxnId="{64C97F4A-6C4A-4A2F-BB08-504D85EC4651}">
      <dgm:prSet/>
      <dgm:spPr/>
      <dgm:t>
        <a:bodyPr/>
        <a:lstStyle/>
        <a:p>
          <a:endParaRPr lang="cs-CZ"/>
        </a:p>
      </dgm:t>
    </dgm:pt>
    <dgm:pt modelId="{7DD34693-6E53-461C-82B1-3E4DE55E1EFD}" type="sibTrans" cxnId="{64C97F4A-6C4A-4A2F-BB08-504D85EC4651}">
      <dgm:prSet/>
      <dgm:spPr/>
      <dgm:t>
        <a:bodyPr/>
        <a:lstStyle/>
        <a:p>
          <a:endParaRPr lang="cs-CZ"/>
        </a:p>
      </dgm:t>
    </dgm:pt>
    <dgm:pt modelId="{8D410DD1-0662-4002-94DC-68B28227E295}">
      <dgm:prSet/>
      <dgm:spPr/>
      <dgm:t>
        <a:bodyPr/>
        <a:lstStyle/>
        <a:p>
          <a:pPr rtl="0"/>
          <a:r>
            <a:rPr lang="cs-CZ" dirty="0" smtClean="0"/>
            <a:t>Tyto útvary plní především pomocné </a:t>
          </a:r>
          <a:r>
            <a:rPr lang="cs-CZ" dirty="0" smtClean="0"/>
            <a:t>funkce.</a:t>
          </a:r>
          <a:endParaRPr lang="cs-CZ" dirty="0"/>
        </a:p>
      </dgm:t>
    </dgm:pt>
    <dgm:pt modelId="{96B2A66D-713E-4370-ACA2-BCC0C03E6A47}" type="parTrans" cxnId="{CCA39059-8F7A-438E-A3AD-DDF4960DC0EA}">
      <dgm:prSet/>
      <dgm:spPr/>
      <dgm:t>
        <a:bodyPr/>
        <a:lstStyle/>
        <a:p>
          <a:endParaRPr lang="cs-CZ"/>
        </a:p>
      </dgm:t>
    </dgm:pt>
    <dgm:pt modelId="{D613D65F-D8E0-4861-B163-29D80E387962}" type="sibTrans" cxnId="{CCA39059-8F7A-438E-A3AD-DDF4960DC0EA}">
      <dgm:prSet/>
      <dgm:spPr/>
      <dgm:t>
        <a:bodyPr/>
        <a:lstStyle/>
        <a:p>
          <a:endParaRPr lang="cs-CZ"/>
        </a:p>
      </dgm:t>
    </dgm:pt>
    <dgm:pt modelId="{F23E0D4C-40CA-43D1-ADD1-9FEF22B1FD76}" type="pres">
      <dgm:prSet presAssocID="{FEBEB0BE-1AEC-4B80-8D61-56BDFF97C777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0379EAE2-41F9-440D-B18C-B263A12661ED}" type="pres">
      <dgm:prSet presAssocID="{FC956F4D-ACF4-42FC-8AE7-8C225F8069E2}" presName="Name5" presStyleLbl="vennNode1" presStyleIdx="0" presStyleCnt="3" custScaleX="121000" custScaleY="121000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CA5DBE39-71CE-4DD0-8E6C-69F4E1FDF8B1}" type="pres">
      <dgm:prSet presAssocID="{3F27CD99-C311-4B1D-B625-B4340A1A4C52}" presName="space" presStyleCnt="0"/>
      <dgm:spPr/>
    </dgm:pt>
    <dgm:pt modelId="{45823B43-F8C3-4F12-A1F9-76FD5C46932C}" type="pres">
      <dgm:prSet presAssocID="{2D3E7778-0761-4800-905A-F0A9CDF4F9B3}" presName="Name5" presStyleLbl="vennNode1" presStyleIdx="1" presStyleCnt="3" custScaleX="121000" custScaleY="121000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1D711D21-74A5-45E4-A00F-ABA391F8BC2D}" type="pres">
      <dgm:prSet presAssocID="{7DD34693-6E53-461C-82B1-3E4DE55E1EFD}" presName="space" presStyleCnt="0"/>
      <dgm:spPr/>
    </dgm:pt>
    <dgm:pt modelId="{539BDDC5-E89D-4679-A1A2-B16749BD5241}" type="pres">
      <dgm:prSet presAssocID="{8D410DD1-0662-4002-94DC-68B28227E295}" presName="Name5" presStyleLbl="vennNode1" presStyleIdx="2" presStyleCnt="3" custScaleX="121000" custScaleY="121000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AEF4806C-3911-4CB1-A409-E5998D0BE9DC}" type="presOf" srcId="{FEBEB0BE-1AEC-4B80-8D61-56BDFF97C777}" destId="{F23E0D4C-40CA-43D1-ADD1-9FEF22B1FD76}" srcOrd="0" destOrd="0" presId="urn:microsoft.com/office/officeart/2005/8/layout/venn3"/>
    <dgm:cxn modelId="{8901935C-E834-4332-A9DA-5C9D07481D72}" srcId="{FEBEB0BE-1AEC-4B80-8D61-56BDFF97C777}" destId="{FC956F4D-ACF4-42FC-8AE7-8C225F8069E2}" srcOrd="0" destOrd="0" parTransId="{76AD2EEE-B15F-42A2-8C64-5E614EFD94F0}" sibTransId="{3F27CD99-C311-4B1D-B625-B4340A1A4C52}"/>
    <dgm:cxn modelId="{23CC9A00-8720-420F-8221-85D5FBAB86E8}" type="presOf" srcId="{8D410DD1-0662-4002-94DC-68B28227E295}" destId="{539BDDC5-E89D-4679-A1A2-B16749BD5241}" srcOrd="0" destOrd="0" presId="urn:microsoft.com/office/officeart/2005/8/layout/venn3"/>
    <dgm:cxn modelId="{CCA39059-8F7A-438E-A3AD-DDF4960DC0EA}" srcId="{FEBEB0BE-1AEC-4B80-8D61-56BDFF97C777}" destId="{8D410DD1-0662-4002-94DC-68B28227E295}" srcOrd="2" destOrd="0" parTransId="{96B2A66D-713E-4370-ACA2-BCC0C03E6A47}" sibTransId="{D613D65F-D8E0-4861-B163-29D80E387962}"/>
    <dgm:cxn modelId="{65B18541-2FDF-4F6F-BFB8-5FA52C5B1976}" type="presOf" srcId="{FC956F4D-ACF4-42FC-8AE7-8C225F8069E2}" destId="{0379EAE2-41F9-440D-B18C-B263A12661ED}" srcOrd="0" destOrd="0" presId="urn:microsoft.com/office/officeart/2005/8/layout/venn3"/>
    <dgm:cxn modelId="{6FB222E0-6EA5-47A9-A592-CBC0A3925BC0}" type="presOf" srcId="{2D3E7778-0761-4800-905A-F0A9CDF4F9B3}" destId="{45823B43-F8C3-4F12-A1F9-76FD5C46932C}" srcOrd="0" destOrd="0" presId="urn:microsoft.com/office/officeart/2005/8/layout/venn3"/>
    <dgm:cxn modelId="{64C97F4A-6C4A-4A2F-BB08-504D85EC4651}" srcId="{FEBEB0BE-1AEC-4B80-8D61-56BDFF97C777}" destId="{2D3E7778-0761-4800-905A-F0A9CDF4F9B3}" srcOrd="1" destOrd="0" parTransId="{00B275F4-FCE1-45C8-98BA-10202E3CAA85}" sibTransId="{7DD34693-6E53-461C-82B1-3E4DE55E1EFD}"/>
    <dgm:cxn modelId="{A647D5AA-E3B9-44C1-8552-6A5A0C181FCF}" type="presParOf" srcId="{F23E0D4C-40CA-43D1-ADD1-9FEF22B1FD76}" destId="{0379EAE2-41F9-440D-B18C-B263A12661ED}" srcOrd="0" destOrd="0" presId="urn:microsoft.com/office/officeart/2005/8/layout/venn3"/>
    <dgm:cxn modelId="{542D68DF-5D4E-466F-9978-F540E7B86925}" type="presParOf" srcId="{F23E0D4C-40CA-43D1-ADD1-9FEF22B1FD76}" destId="{CA5DBE39-71CE-4DD0-8E6C-69F4E1FDF8B1}" srcOrd="1" destOrd="0" presId="urn:microsoft.com/office/officeart/2005/8/layout/venn3"/>
    <dgm:cxn modelId="{5D51FAAB-B6F7-4373-8EC1-60D466226CE7}" type="presParOf" srcId="{F23E0D4C-40CA-43D1-ADD1-9FEF22B1FD76}" destId="{45823B43-F8C3-4F12-A1F9-76FD5C46932C}" srcOrd="2" destOrd="0" presId="urn:microsoft.com/office/officeart/2005/8/layout/venn3"/>
    <dgm:cxn modelId="{2BF2EA24-31C3-46C7-A5D7-003D16FED4B8}" type="presParOf" srcId="{F23E0D4C-40CA-43D1-ADD1-9FEF22B1FD76}" destId="{1D711D21-74A5-45E4-A00F-ABA391F8BC2D}" srcOrd="3" destOrd="0" presId="urn:microsoft.com/office/officeart/2005/8/layout/venn3"/>
    <dgm:cxn modelId="{1C26A252-CEC7-4014-84E7-B8337DBAF79E}" type="presParOf" srcId="{F23E0D4C-40CA-43D1-ADD1-9FEF22B1FD76}" destId="{539BDDC5-E89D-4679-A1A2-B16749BD5241}" srcOrd="4" destOrd="0" presId="urn:microsoft.com/office/officeart/2005/8/layout/venn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5EF547C6-A110-4C13-98BF-202B5DD2D98F}" type="doc">
      <dgm:prSet loTypeId="urn:microsoft.com/office/officeart/2005/8/layout/vList2" loCatId="list" qsTypeId="urn:microsoft.com/office/officeart/2005/8/quickstyle/simple3" qsCatId="simple" csTypeId="urn:microsoft.com/office/officeart/2005/8/colors/accent1_2" csCatId="accent1"/>
      <dgm:spPr/>
      <dgm:t>
        <a:bodyPr/>
        <a:lstStyle/>
        <a:p>
          <a:endParaRPr lang="cs-CZ"/>
        </a:p>
      </dgm:t>
    </dgm:pt>
    <dgm:pt modelId="{0DAA4362-A27E-427F-A9FF-6A9304B60A1D}">
      <dgm:prSet/>
      <dgm:spPr/>
      <dgm:t>
        <a:bodyPr/>
        <a:lstStyle/>
        <a:p>
          <a:pPr rtl="0"/>
          <a:r>
            <a:rPr lang="cs-CZ" smtClean="0"/>
            <a:t>Organizační stupeň je druh relativně samostatné organizační jednotky, ve které se realizuje ucelený program nebo jeho část</a:t>
          </a:r>
          <a:endParaRPr lang="cs-CZ"/>
        </a:p>
      </dgm:t>
    </dgm:pt>
    <dgm:pt modelId="{2AB5D189-D9D7-4A21-AF05-D1FC01FD7B42}" type="parTrans" cxnId="{A2A336B5-E598-408E-89C6-3A84CEDAE2B3}">
      <dgm:prSet/>
      <dgm:spPr/>
      <dgm:t>
        <a:bodyPr/>
        <a:lstStyle/>
        <a:p>
          <a:endParaRPr lang="cs-CZ"/>
        </a:p>
      </dgm:t>
    </dgm:pt>
    <dgm:pt modelId="{15E0E834-FF21-41AF-B3FA-650FF13DE07B}" type="sibTrans" cxnId="{A2A336B5-E598-408E-89C6-3A84CEDAE2B3}">
      <dgm:prSet/>
      <dgm:spPr/>
      <dgm:t>
        <a:bodyPr/>
        <a:lstStyle/>
        <a:p>
          <a:endParaRPr lang="cs-CZ"/>
        </a:p>
      </dgm:t>
    </dgm:pt>
    <dgm:pt modelId="{205AA8BE-644D-45DB-8452-0895E618C93A}">
      <dgm:prSet/>
      <dgm:spPr/>
      <dgm:t>
        <a:bodyPr/>
        <a:lstStyle/>
        <a:p>
          <a:pPr rtl="0"/>
          <a:r>
            <a:rPr lang="cs-CZ" smtClean="0"/>
            <a:t>Stupeň řízení představuje postavení liniového pracovníka, který má míru volnosti a rozhodování nebo jeho část.</a:t>
          </a:r>
          <a:endParaRPr lang="cs-CZ"/>
        </a:p>
      </dgm:t>
    </dgm:pt>
    <dgm:pt modelId="{E091A20F-7A10-40DF-9B48-D2C7DC0C4CED}" type="parTrans" cxnId="{3919C40F-CE79-4313-8E26-8B1E8EFB2A50}">
      <dgm:prSet/>
      <dgm:spPr/>
      <dgm:t>
        <a:bodyPr/>
        <a:lstStyle/>
        <a:p>
          <a:endParaRPr lang="cs-CZ"/>
        </a:p>
      </dgm:t>
    </dgm:pt>
    <dgm:pt modelId="{7E8D3509-0B45-44E5-99F8-7F839C6DC97C}" type="sibTrans" cxnId="{3919C40F-CE79-4313-8E26-8B1E8EFB2A50}">
      <dgm:prSet/>
      <dgm:spPr/>
      <dgm:t>
        <a:bodyPr/>
        <a:lstStyle/>
        <a:p>
          <a:endParaRPr lang="cs-CZ"/>
        </a:p>
      </dgm:t>
    </dgm:pt>
    <dgm:pt modelId="{BB142CC1-B6CE-4E26-8DC1-0A347F66E673}" type="pres">
      <dgm:prSet presAssocID="{5EF547C6-A110-4C13-98BF-202B5DD2D98F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E8A15B75-2A5C-408B-AE6E-29F40E38A126}" type="pres">
      <dgm:prSet presAssocID="{0DAA4362-A27E-427F-A9FF-6A9304B60A1D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ADDE304A-D0B7-4466-9830-DF286FC2DF9E}" type="pres">
      <dgm:prSet presAssocID="{15E0E834-FF21-41AF-B3FA-650FF13DE07B}" presName="spacer" presStyleCnt="0"/>
      <dgm:spPr/>
    </dgm:pt>
    <dgm:pt modelId="{497250C4-B9BE-4F9D-9631-1858B0C37292}" type="pres">
      <dgm:prSet presAssocID="{205AA8BE-644D-45DB-8452-0895E618C93A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A2A336B5-E598-408E-89C6-3A84CEDAE2B3}" srcId="{5EF547C6-A110-4C13-98BF-202B5DD2D98F}" destId="{0DAA4362-A27E-427F-A9FF-6A9304B60A1D}" srcOrd="0" destOrd="0" parTransId="{2AB5D189-D9D7-4A21-AF05-D1FC01FD7B42}" sibTransId="{15E0E834-FF21-41AF-B3FA-650FF13DE07B}"/>
    <dgm:cxn modelId="{DAECD4DE-2BD3-4996-A40B-D38CE66FA8C9}" type="presOf" srcId="{205AA8BE-644D-45DB-8452-0895E618C93A}" destId="{497250C4-B9BE-4F9D-9631-1858B0C37292}" srcOrd="0" destOrd="0" presId="urn:microsoft.com/office/officeart/2005/8/layout/vList2"/>
    <dgm:cxn modelId="{3919C40F-CE79-4313-8E26-8B1E8EFB2A50}" srcId="{5EF547C6-A110-4C13-98BF-202B5DD2D98F}" destId="{205AA8BE-644D-45DB-8452-0895E618C93A}" srcOrd="1" destOrd="0" parTransId="{E091A20F-7A10-40DF-9B48-D2C7DC0C4CED}" sibTransId="{7E8D3509-0B45-44E5-99F8-7F839C6DC97C}"/>
    <dgm:cxn modelId="{BFD7D87A-C7C5-4E1B-A855-C644CB64A162}" type="presOf" srcId="{0DAA4362-A27E-427F-A9FF-6A9304B60A1D}" destId="{E8A15B75-2A5C-408B-AE6E-29F40E38A126}" srcOrd="0" destOrd="0" presId="urn:microsoft.com/office/officeart/2005/8/layout/vList2"/>
    <dgm:cxn modelId="{3BE2B8BA-0DFC-42AA-918B-6DC0306ECEBC}" type="presOf" srcId="{5EF547C6-A110-4C13-98BF-202B5DD2D98F}" destId="{BB142CC1-B6CE-4E26-8DC1-0A347F66E673}" srcOrd="0" destOrd="0" presId="urn:microsoft.com/office/officeart/2005/8/layout/vList2"/>
    <dgm:cxn modelId="{115914FC-BFC6-4981-ABCF-679A13ED87D2}" type="presParOf" srcId="{BB142CC1-B6CE-4E26-8DC1-0A347F66E673}" destId="{E8A15B75-2A5C-408B-AE6E-29F40E38A126}" srcOrd="0" destOrd="0" presId="urn:microsoft.com/office/officeart/2005/8/layout/vList2"/>
    <dgm:cxn modelId="{FA8808F3-6117-4499-A902-E07165394074}" type="presParOf" srcId="{BB142CC1-B6CE-4E26-8DC1-0A347F66E673}" destId="{ADDE304A-D0B7-4466-9830-DF286FC2DF9E}" srcOrd="1" destOrd="0" presId="urn:microsoft.com/office/officeart/2005/8/layout/vList2"/>
    <dgm:cxn modelId="{8C7AFB99-680F-4B08-8FA9-C1A0B9105537}" type="presParOf" srcId="{BB142CC1-B6CE-4E26-8DC1-0A347F66E673}" destId="{497250C4-B9BE-4F9D-9631-1858B0C37292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617A83EF-9245-458B-94DE-38EC25E1B464}" type="doc">
      <dgm:prSet loTypeId="urn:microsoft.com/office/officeart/2005/8/layout/vList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cs-CZ"/>
        </a:p>
      </dgm:t>
    </dgm:pt>
    <dgm:pt modelId="{EBB01B77-3913-4494-8A10-A50B18D2EE76}">
      <dgm:prSet/>
      <dgm:spPr/>
      <dgm:t>
        <a:bodyPr/>
        <a:lstStyle/>
        <a:p>
          <a:pPr rtl="0"/>
          <a:r>
            <a:rPr lang="cs-CZ" smtClean="0"/>
            <a:t>Funkcionální</a:t>
          </a:r>
          <a:endParaRPr lang="cs-CZ"/>
        </a:p>
      </dgm:t>
    </dgm:pt>
    <dgm:pt modelId="{E23CD164-BD80-45CE-9A23-08751DB2C878}" type="parTrans" cxnId="{51C0F0D6-FE28-4EC5-8685-ECC11E507861}">
      <dgm:prSet/>
      <dgm:spPr/>
      <dgm:t>
        <a:bodyPr/>
        <a:lstStyle/>
        <a:p>
          <a:endParaRPr lang="cs-CZ"/>
        </a:p>
      </dgm:t>
    </dgm:pt>
    <dgm:pt modelId="{C1042667-6905-4329-A762-9E70168AD5C4}" type="sibTrans" cxnId="{51C0F0D6-FE28-4EC5-8685-ECC11E507861}">
      <dgm:prSet/>
      <dgm:spPr/>
      <dgm:t>
        <a:bodyPr/>
        <a:lstStyle/>
        <a:p>
          <a:endParaRPr lang="cs-CZ"/>
        </a:p>
      </dgm:t>
    </dgm:pt>
    <dgm:pt modelId="{7935D710-D773-46E3-8743-2ECF56FDA8EA}">
      <dgm:prSet/>
      <dgm:spPr/>
      <dgm:t>
        <a:bodyPr/>
        <a:lstStyle/>
        <a:p>
          <a:pPr rtl="0"/>
          <a:r>
            <a:rPr lang="cs-CZ" smtClean="0"/>
            <a:t>Divizionální</a:t>
          </a:r>
          <a:endParaRPr lang="cs-CZ"/>
        </a:p>
      </dgm:t>
    </dgm:pt>
    <dgm:pt modelId="{5B7BFE85-2660-491E-9BAC-AD4BA15B236C}" type="parTrans" cxnId="{75C44603-B84E-4659-AA91-48DF1D3A982C}">
      <dgm:prSet/>
      <dgm:spPr/>
      <dgm:t>
        <a:bodyPr/>
        <a:lstStyle/>
        <a:p>
          <a:endParaRPr lang="cs-CZ"/>
        </a:p>
      </dgm:t>
    </dgm:pt>
    <dgm:pt modelId="{25BAFCF8-F643-4DAA-B02B-8BBAA33CE765}" type="sibTrans" cxnId="{75C44603-B84E-4659-AA91-48DF1D3A982C}">
      <dgm:prSet/>
      <dgm:spPr/>
      <dgm:t>
        <a:bodyPr/>
        <a:lstStyle/>
        <a:p>
          <a:endParaRPr lang="cs-CZ"/>
        </a:p>
      </dgm:t>
    </dgm:pt>
    <dgm:pt modelId="{C7B10D99-2492-4E0C-9932-1421EDEC5855}">
      <dgm:prSet/>
      <dgm:spPr/>
      <dgm:t>
        <a:bodyPr/>
        <a:lstStyle/>
        <a:p>
          <a:pPr rtl="0"/>
          <a:r>
            <a:rPr lang="cs-CZ" smtClean="0"/>
            <a:t>Maticová</a:t>
          </a:r>
          <a:endParaRPr lang="cs-CZ"/>
        </a:p>
      </dgm:t>
    </dgm:pt>
    <dgm:pt modelId="{A0EE682F-1F19-41B0-9206-DD67DEAC315F}" type="parTrans" cxnId="{DB9C00F4-1C75-4094-8176-0A36BF877E2D}">
      <dgm:prSet/>
      <dgm:spPr/>
      <dgm:t>
        <a:bodyPr/>
        <a:lstStyle/>
        <a:p>
          <a:endParaRPr lang="cs-CZ"/>
        </a:p>
      </dgm:t>
    </dgm:pt>
    <dgm:pt modelId="{C511C44F-1740-4639-B883-A9D5A9DC68BC}" type="sibTrans" cxnId="{DB9C00F4-1C75-4094-8176-0A36BF877E2D}">
      <dgm:prSet/>
      <dgm:spPr/>
      <dgm:t>
        <a:bodyPr/>
        <a:lstStyle/>
        <a:p>
          <a:endParaRPr lang="cs-CZ"/>
        </a:p>
      </dgm:t>
    </dgm:pt>
    <dgm:pt modelId="{6BFD31F6-5971-455B-AA8B-D9C7F957736C}" type="pres">
      <dgm:prSet presAssocID="{617A83EF-9245-458B-94DE-38EC25E1B464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2E300AA0-4D24-4283-BC13-F780CACB732A}" type="pres">
      <dgm:prSet presAssocID="{EBB01B77-3913-4494-8A10-A50B18D2EE76}" presName="composite" presStyleCnt="0"/>
      <dgm:spPr/>
    </dgm:pt>
    <dgm:pt modelId="{F6FF2AF3-19E3-4510-8905-453F6421C86A}" type="pres">
      <dgm:prSet presAssocID="{EBB01B77-3913-4494-8A10-A50B18D2EE76}" presName="imgShp" presStyleLbl="fgImgPlace1" presStyleIdx="0" presStyleCnt="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42000" r="-42000"/>
          </a:stretch>
        </a:blipFill>
      </dgm:spPr>
    </dgm:pt>
    <dgm:pt modelId="{3AB38F0D-5BCB-4082-BE60-460DFD0B627F}" type="pres">
      <dgm:prSet presAssocID="{EBB01B77-3913-4494-8A10-A50B18D2EE76}" presName="txShp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7C11E8CD-40C7-4D62-A4BE-214D17422E2D}" type="pres">
      <dgm:prSet presAssocID="{C1042667-6905-4329-A762-9E70168AD5C4}" presName="spacing" presStyleCnt="0"/>
      <dgm:spPr/>
    </dgm:pt>
    <dgm:pt modelId="{771BC58B-B304-4DB0-B7B6-66617EA2A672}" type="pres">
      <dgm:prSet presAssocID="{7935D710-D773-46E3-8743-2ECF56FDA8EA}" presName="composite" presStyleCnt="0"/>
      <dgm:spPr/>
    </dgm:pt>
    <dgm:pt modelId="{4AC9751D-7148-4E58-AFB1-FCC188AAAB7D}" type="pres">
      <dgm:prSet presAssocID="{7935D710-D773-46E3-8743-2ECF56FDA8EA}" presName="imgShp" presStyleLbl="fgImgPlace1" presStyleIdx="1" presStyleCnt="3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9000" r="-39000"/>
          </a:stretch>
        </a:blipFill>
      </dgm:spPr>
      <dgm:t>
        <a:bodyPr/>
        <a:lstStyle/>
        <a:p>
          <a:endParaRPr lang="cs-CZ"/>
        </a:p>
      </dgm:t>
    </dgm:pt>
    <dgm:pt modelId="{44BAD6F9-571F-42B0-B2A7-116742DB06CD}" type="pres">
      <dgm:prSet presAssocID="{7935D710-D773-46E3-8743-2ECF56FDA8EA}" presName="txShp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AA3B5C2F-28FC-4352-9BA3-88420FC73123}" type="pres">
      <dgm:prSet presAssocID="{25BAFCF8-F643-4DAA-B02B-8BBAA33CE765}" presName="spacing" presStyleCnt="0"/>
      <dgm:spPr/>
    </dgm:pt>
    <dgm:pt modelId="{FB7EBF05-D357-430C-926D-093B4906200A}" type="pres">
      <dgm:prSet presAssocID="{C7B10D99-2492-4E0C-9932-1421EDEC5855}" presName="composite" presStyleCnt="0"/>
      <dgm:spPr/>
    </dgm:pt>
    <dgm:pt modelId="{298F2B3B-25BE-4D8A-987E-AB98656B304F}" type="pres">
      <dgm:prSet presAssocID="{C7B10D99-2492-4E0C-9932-1421EDEC5855}" presName="imgShp" presStyleLbl="fgImgPlace1" presStyleIdx="2" presStyleCnt="3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83000" r="-83000"/>
          </a:stretch>
        </a:blipFill>
      </dgm:spPr>
    </dgm:pt>
    <dgm:pt modelId="{D34D5712-4C24-4C7D-B1C8-C7A16AB4B4EB}" type="pres">
      <dgm:prSet presAssocID="{C7B10D99-2492-4E0C-9932-1421EDEC5855}" presName="txShp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7FE7E67B-BE1B-42C3-AB47-4BB8B62269FE}" type="presOf" srcId="{617A83EF-9245-458B-94DE-38EC25E1B464}" destId="{6BFD31F6-5971-455B-AA8B-D9C7F957736C}" srcOrd="0" destOrd="0" presId="urn:microsoft.com/office/officeart/2005/8/layout/vList3"/>
    <dgm:cxn modelId="{6358C745-8611-4977-90A7-8F445D849D7A}" type="presOf" srcId="{EBB01B77-3913-4494-8A10-A50B18D2EE76}" destId="{3AB38F0D-5BCB-4082-BE60-460DFD0B627F}" srcOrd="0" destOrd="0" presId="urn:microsoft.com/office/officeart/2005/8/layout/vList3"/>
    <dgm:cxn modelId="{8CA86FF6-A404-4619-9138-2CDA88466A04}" type="presOf" srcId="{7935D710-D773-46E3-8743-2ECF56FDA8EA}" destId="{44BAD6F9-571F-42B0-B2A7-116742DB06CD}" srcOrd="0" destOrd="0" presId="urn:microsoft.com/office/officeart/2005/8/layout/vList3"/>
    <dgm:cxn modelId="{75C44603-B84E-4659-AA91-48DF1D3A982C}" srcId="{617A83EF-9245-458B-94DE-38EC25E1B464}" destId="{7935D710-D773-46E3-8743-2ECF56FDA8EA}" srcOrd="1" destOrd="0" parTransId="{5B7BFE85-2660-491E-9BAC-AD4BA15B236C}" sibTransId="{25BAFCF8-F643-4DAA-B02B-8BBAA33CE765}"/>
    <dgm:cxn modelId="{8EC02620-9867-4222-B28F-C2BC8F35C452}" type="presOf" srcId="{C7B10D99-2492-4E0C-9932-1421EDEC5855}" destId="{D34D5712-4C24-4C7D-B1C8-C7A16AB4B4EB}" srcOrd="0" destOrd="0" presId="urn:microsoft.com/office/officeart/2005/8/layout/vList3"/>
    <dgm:cxn modelId="{DB9C00F4-1C75-4094-8176-0A36BF877E2D}" srcId="{617A83EF-9245-458B-94DE-38EC25E1B464}" destId="{C7B10D99-2492-4E0C-9932-1421EDEC5855}" srcOrd="2" destOrd="0" parTransId="{A0EE682F-1F19-41B0-9206-DD67DEAC315F}" sibTransId="{C511C44F-1740-4639-B883-A9D5A9DC68BC}"/>
    <dgm:cxn modelId="{51C0F0D6-FE28-4EC5-8685-ECC11E507861}" srcId="{617A83EF-9245-458B-94DE-38EC25E1B464}" destId="{EBB01B77-3913-4494-8A10-A50B18D2EE76}" srcOrd="0" destOrd="0" parTransId="{E23CD164-BD80-45CE-9A23-08751DB2C878}" sibTransId="{C1042667-6905-4329-A762-9E70168AD5C4}"/>
    <dgm:cxn modelId="{6BC59AB8-4BE1-4B66-89F8-9D8BF6ED9FA3}" type="presParOf" srcId="{6BFD31F6-5971-455B-AA8B-D9C7F957736C}" destId="{2E300AA0-4D24-4283-BC13-F780CACB732A}" srcOrd="0" destOrd="0" presId="urn:microsoft.com/office/officeart/2005/8/layout/vList3"/>
    <dgm:cxn modelId="{30CDBD15-319D-4518-AD62-6CB5047CABAC}" type="presParOf" srcId="{2E300AA0-4D24-4283-BC13-F780CACB732A}" destId="{F6FF2AF3-19E3-4510-8905-453F6421C86A}" srcOrd="0" destOrd="0" presId="urn:microsoft.com/office/officeart/2005/8/layout/vList3"/>
    <dgm:cxn modelId="{63076FC2-4042-4CC0-9F64-FD2225F257D5}" type="presParOf" srcId="{2E300AA0-4D24-4283-BC13-F780CACB732A}" destId="{3AB38F0D-5BCB-4082-BE60-460DFD0B627F}" srcOrd="1" destOrd="0" presId="urn:microsoft.com/office/officeart/2005/8/layout/vList3"/>
    <dgm:cxn modelId="{010F22AA-6AE5-4DE5-9A4C-9689D9B43BAB}" type="presParOf" srcId="{6BFD31F6-5971-455B-AA8B-D9C7F957736C}" destId="{7C11E8CD-40C7-4D62-A4BE-214D17422E2D}" srcOrd="1" destOrd="0" presId="urn:microsoft.com/office/officeart/2005/8/layout/vList3"/>
    <dgm:cxn modelId="{1812E6F7-A121-4EF9-B3A8-185FE0AACEDF}" type="presParOf" srcId="{6BFD31F6-5971-455B-AA8B-D9C7F957736C}" destId="{771BC58B-B304-4DB0-B7B6-66617EA2A672}" srcOrd="2" destOrd="0" presId="urn:microsoft.com/office/officeart/2005/8/layout/vList3"/>
    <dgm:cxn modelId="{DEE55842-E858-4D9C-9940-8A5839851E2D}" type="presParOf" srcId="{771BC58B-B304-4DB0-B7B6-66617EA2A672}" destId="{4AC9751D-7148-4E58-AFB1-FCC188AAAB7D}" srcOrd="0" destOrd="0" presId="urn:microsoft.com/office/officeart/2005/8/layout/vList3"/>
    <dgm:cxn modelId="{A2EB1189-9C57-46ED-A4F8-911BC3E5C7E6}" type="presParOf" srcId="{771BC58B-B304-4DB0-B7B6-66617EA2A672}" destId="{44BAD6F9-571F-42B0-B2A7-116742DB06CD}" srcOrd="1" destOrd="0" presId="urn:microsoft.com/office/officeart/2005/8/layout/vList3"/>
    <dgm:cxn modelId="{AC2AD49D-51D3-444E-AAAA-6ECD2B8953A2}" type="presParOf" srcId="{6BFD31F6-5971-455B-AA8B-D9C7F957736C}" destId="{AA3B5C2F-28FC-4352-9BA3-88420FC73123}" srcOrd="3" destOrd="0" presId="urn:microsoft.com/office/officeart/2005/8/layout/vList3"/>
    <dgm:cxn modelId="{FA05E914-411D-4AF2-AB6D-5A2C6B30D45E}" type="presParOf" srcId="{6BFD31F6-5971-455B-AA8B-D9C7F957736C}" destId="{FB7EBF05-D357-430C-926D-093B4906200A}" srcOrd="4" destOrd="0" presId="urn:microsoft.com/office/officeart/2005/8/layout/vList3"/>
    <dgm:cxn modelId="{C831457A-6B5A-4F6E-A6B4-30C886D93B1C}" type="presParOf" srcId="{FB7EBF05-D357-430C-926D-093B4906200A}" destId="{298F2B3B-25BE-4D8A-987E-AB98656B304F}" srcOrd="0" destOrd="0" presId="urn:microsoft.com/office/officeart/2005/8/layout/vList3"/>
    <dgm:cxn modelId="{9CD4C679-BBCD-42A4-A64A-C65558F4708E}" type="presParOf" srcId="{FB7EBF05-D357-430C-926D-093B4906200A}" destId="{D34D5712-4C24-4C7D-B1C8-C7A16AB4B4EB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101D2574-151D-4E85-B517-64EF2B1BBC7E}" type="doc">
      <dgm:prSet loTypeId="urn:microsoft.com/office/officeart/2005/8/layout/target3" loCatId="relationship" qsTypeId="urn:microsoft.com/office/officeart/2005/8/quickstyle/simple5" qsCatId="simple" csTypeId="urn:microsoft.com/office/officeart/2005/8/colors/accent1_2" csCatId="accent1"/>
      <dgm:spPr/>
      <dgm:t>
        <a:bodyPr/>
        <a:lstStyle/>
        <a:p>
          <a:endParaRPr lang="cs-CZ"/>
        </a:p>
      </dgm:t>
    </dgm:pt>
    <dgm:pt modelId="{E98A2EE4-8E8A-4493-9075-2738B64BB43F}">
      <dgm:prSet/>
      <dgm:spPr/>
      <dgm:t>
        <a:bodyPr/>
        <a:lstStyle/>
        <a:p>
          <a:pPr rtl="0"/>
          <a:r>
            <a:rPr lang="cs-CZ" b="1" smtClean="0"/>
            <a:t>Chování lidí ve funkcionální struktuře</a:t>
          </a:r>
          <a:endParaRPr lang="cs-CZ"/>
        </a:p>
      </dgm:t>
    </dgm:pt>
    <dgm:pt modelId="{8CB57B0C-3E91-4FF8-91B8-E80E4A43806D}" type="parTrans" cxnId="{99A8DD92-37CC-4337-8E0B-D3164B5BEE21}">
      <dgm:prSet/>
      <dgm:spPr/>
      <dgm:t>
        <a:bodyPr/>
        <a:lstStyle/>
        <a:p>
          <a:endParaRPr lang="cs-CZ"/>
        </a:p>
      </dgm:t>
    </dgm:pt>
    <dgm:pt modelId="{A1B880A4-1D7B-41B2-93A2-B06B0E0FE5C4}" type="sibTrans" cxnId="{99A8DD92-37CC-4337-8E0B-D3164B5BEE21}">
      <dgm:prSet/>
      <dgm:spPr/>
      <dgm:t>
        <a:bodyPr/>
        <a:lstStyle/>
        <a:p>
          <a:endParaRPr lang="cs-CZ"/>
        </a:p>
      </dgm:t>
    </dgm:pt>
    <dgm:pt modelId="{6CC32891-116A-4726-8B35-DA06F731316B}">
      <dgm:prSet/>
      <dgm:spPr/>
      <dgm:t>
        <a:bodyPr/>
        <a:lstStyle/>
        <a:p>
          <a:pPr rtl="0"/>
          <a:r>
            <a:rPr lang="cs-CZ" b="1" smtClean="0"/>
            <a:t>Chování lidí v divizionální struktuře</a:t>
          </a:r>
          <a:endParaRPr lang="cs-CZ"/>
        </a:p>
      </dgm:t>
    </dgm:pt>
    <dgm:pt modelId="{2F225BB4-FB54-4828-A93D-5CF71D57CEF8}" type="parTrans" cxnId="{59663F3A-597D-4746-A839-0F7566ED1054}">
      <dgm:prSet/>
      <dgm:spPr/>
      <dgm:t>
        <a:bodyPr/>
        <a:lstStyle/>
        <a:p>
          <a:endParaRPr lang="cs-CZ"/>
        </a:p>
      </dgm:t>
    </dgm:pt>
    <dgm:pt modelId="{02F7DC7C-A4C9-4729-86AA-57A6368A0777}" type="sibTrans" cxnId="{59663F3A-597D-4746-A839-0F7566ED1054}">
      <dgm:prSet/>
      <dgm:spPr/>
      <dgm:t>
        <a:bodyPr/>
        <a:lstStyle/>
        <a:p>
          <a:endParaRPr lang="cs-CZ"/>
        </a:p>
      </dgm:t>
    </dgm:pt>
    <dgm:pt modelId="{2EBC3975-3A7A-425B-AE90-541730F1069E}">
      <dgm:prSet/>
      <dgm:spPr/>
      <dgm:t>
        <a:bodyPr/>
        <a:lstStyle/>
        <a:p>
          <a:pPr rtl="0"/>
          <a:r>
            <a:rPr lang="cs-CZ" b="1" smtClean="0"/>
            <a:t>Problémy maticového uspořádání společnosti</a:t>
          </a:r>
          <a:endParaRPr lang="cs-CZ"/>
        </a:p>
      </dgm:t>
    </dgm:pt>
    <dgm:pt modelId="{AC535121-0F30-4BA1-BC78-2EAA5FF0B2F1}" type="parTrans" cxnId="{534A37E1-A03E-4B76-BF01-7142011F312E}">
      <dgm:prSet/>
      <dgm:spPr/>
      <dgm:t>
        <a:bodyPr/>
        <a:lstStyle/>
        <a:p>
          <a:endParaRPr lang="cs-CZ"/>
        </a:p>
      </dgm:t>
    </dgm:pt>
    <dgm:pt modelId="{793E7CE3-62A3-462E-8A55-6BB944A52E0F}" type="sibTrans" cxnId="{534A37E1-A03E-4B76-BF01-7142011F312E}">
      <dgm:prSet/>
      <dgm:spPr/>
      <dgm:t>
        <a:bodyPr/>
        <a:lstStyle/>
        <a:p>
          <a:endParaRPr lang="cs-CZ"/>
        </a:p>
      </dgm:t>
    </dgm:pt>
    <dgm:pt modelId="{4CC92ADF-32DA-4ABA-A1A5-13C8BB91E48C}" type="pres">
      <dgm:prSet presAssocID="{101D2574-151D-4E85-B517-64EF2B1BBC7E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B3F53A08-E4CE-41E2-8E2C-E52613CFF025}" type="pres">
      <dgm:prSet presAssocID="{E98A2EE4-8E8A-4493-9075-2738B64BB43F}" presName="circle1" presStyleLbl="node1" presStyleIdx="0" presStyleCnt="3"/>
      <dgm:spPr/>
    </dgm:pt>
    <dgm:pt modelId="{0B2BDAC0-7490-4B73-AFDA-D7E455C5604E}" type="pres">
      <dgm:prSet presAssocID="{E98A2EE4-8E8A-4493-9075-2738B64BB43F}" presName="space" presStyleCnt="0"/>
      <dgm:spPr/>
    </dgm:pt>
    <dgm:pt modelId="{056E448F-A99D-4DCE-8341-C8E1A50572A7}" type="pres">
      <dgm:prSet presAssocID="{E98A2EE4-8E8A-4493-9075-2738B64BB43F}" presName="rect1" presStyleLbl="alignAcc1" presStyleIdx="0" presStyleCnt="3"/>
      <dgm:spPr/>
      <dgm:t>
        <a:bodyPr/>
        <a:lstStyle/>
        <a:p>
          <a:endParaRPr lang="cs-CZ"/>
        </a:p>
      </dgm:t>
    </dgm:pt>
    <dgm:pt modelId="{A73EC112-9E99-4A0F-AC41-D772314A92B2}" type="pres">
      <dgm:prSet presAssocID="{6CC32891-116A-4726-8B35-DA06F731316B}" presName="vertSpace2" presStyleLbl="node1" presStyleIdx="0" presStyleCnt="3"/>
      <dgm:spPr/>
    </dgm:pt>
    <dgm:pt modelId="{D1B27A89-26EF-4B3A-BBC8-DC383E469184}" type="pres">
      <dgm:prSet presAssocID="{6CC32891-116A-4726-8B35-DA06F731316B}" presName="circle2" presStyleLbl="node1" presStyleIdx="1" presStyleCnt="3"/>
      <dgm:spPr/>
    </dgm:pt>
    <dgm:pt modelId="{1812429C-E477-4337-BC98-7FD30072BA7B}" type="pres">
      <dgm:prSet presAssocID="{6CC32891-116A-4726-8B35-DA06F731316B}" presName="rect2" presStyleLbl="alignAcc1" presStyleIdx="1" presStyleCnt="3"/>
      <dgm:spPr/>
      <dgm:t>
        <a:bodyPr/>
        <a:lstStyle/>
        <a:p>
          <a:endParaRPr lang="cs-CZ"/>
        </a:p>
      </dgm:t>
    </dgm:pt>
    <dgm:pt modelId="{EEE88005-03FC-48DA-94FB-2E51F3A2704D}" type="pres">
      <dgm:prSet presAssocID="{2EBC3975-3A7A-425B-AE90-541730F1069E}" presName="vertSpace3" presStyleLbl="node1" presStyleIdx="1" presStyleCnt="3"/>
      <dgm:spPr/>
    </dgm:pt>
    <dgm:pt modelId="{7713E9E0-01F8-449C-A843-6A2D6B93BFB8}" type="pres">
      <dgm:prSet presAssocID="{2EBC3975-3A7A-425B-AE90-541730F1069E}" presName="circle3" presStyleLbl="node1" presStyleIdx="2" presStyleCnt="3"/>
      <dgm:spPr/>
    </dgm:pt>
    <dgm:pt modelId="{F213928A-7FB0-4A41-AD95-8338E41EB566}" type="pres">
      <dgm:prSet presAssocID="{2EBC3975-3A7A-425B-AE90-541730F1069E}" presName="rect3" presStyleLbl="alignAcc1" presStyleIdx="2" presStyleCnt="3"/>
      <dgm:spPr/>
      <dgm:t>
        <a:bodyPr/>
        <a:lstStyle/>
        <a:p>
          <a:endParaRPr lang="cs-CZ"/>
        </a:p>
      </dgm:t>
    </dgm:pt>
    <dgm:pt modelId="{183F14C2-42AF-4026-B3AA-031C5BCF1B14}" type="pres">
      <dgm:prSet presAssocID="{E98A2EE4-8E8A-4493-9075-2738B64BB43F}" presName="rect1ParTxNoCh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38F42A59-BECA-4A65-AD9C-927F371A0DB4}" type="pres">
      <dgm:prSet presAssocID="{6CC32891-116A-4726-8B35-DA06F731316B}" presName="rect2ParTxNoCh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F417F398-F037-4B37-975D-3EA0C00823B5}" type="pres">
      <dgm:prSet presAssocID="{2EBC3975-3A7A-425B-AE90-541730F1069E}" presName="rect3ParTxNoCh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59663F3A-597D-4746-A839-0F7566ED1054}" srcId="{101D2574-151D-4E85-B517-64EF2B1BBC7E}" destId="{6CC32891-116A-4726-8B35-DA06F731316B}" srcOrd="1" destOrd="0" parTransId="{2F225BB4-FB54-4828-A93D-5CF71D57CEF8}" sibTransId="{02F7DC7C-A4C9-4729-86AA-57A6368A0777}"/>
    <dgm:cxn modelId="{5F9F5B7C-6CB4-4D74-8CAE-4852A27982A5}" type="presOf" srcId="{2EBC3975-3A7A-425B-AE90-541730F1069E}" destId="{F213928A-7FB0-4A41-AD95-8338E41EB566}" srcOrd="0" destOrd="0" presId="urn:microsoft.com/office/officeart/2005/8/layout/target3"/>
    <dgm:cxn modelId="{534A37E1-A03E-4B76-BF01-7142011F312E}" srcId="{101D2574-151D-4E85-B517-64EF2B1BBC7E}" destId="{2EBC3975-3A7A-425B-AE90-541730F1069E}" srcOrd="2" destOrd="0" parTransId="{AC535121-0F30-4BA1-BC78-2EAA5FF0B2F1}" sibTransId="{793E7CE3-62A3-462E-8A55-6BB944A52E0F}"/>
    <dgm:cxn modelId="{AAE14585-AC0D-4AFE-BD42-4F52D4CD40E3}" type="presOf" srcId="{E98A2EE4-8E8A-4493-9075-2738B64BB43F}" destId="{056E448F-A99D-4DCE-8341-C8E1A50572A7}" srcOrd="0" destOrd="0" presId="urn:microsoft.com/office/officeart/2005/8/layout/target3"/>
    <dgm:cxn modelId="{357362AF-D127-4ACF-B0D4-E8F6C4981408}" type="presOf" srcId="{101D2574-151D-4E85-B517-64EF2B1BBC7E}" destId="{4CC92ADF-32DA-4ABA-A1A5-13C8BB91E48C}" srcOrd="0" destOrd="0" presId="urn:microsoft.com/office/officeart/2005/8/layout/target3"/>
    <dgm:cxn modelId="{8A4CCC6E-5FFB-43C6-BE03-69D5CB352E3D}" type="presOf" srcId="{6CC32891-116A-4726-8B35-DA06F731316B}" destId="{1812429C-E477-4337-BC98-7FD30072BA7B}" srcOrd="0" destOrd="0" presId="urn:microsoft.com/office/officeart/2005/8/layout/target3"/>
    <dgm:cxn modelId="{18275FA4-9323-49D1-8C0F-6836E01215AC}" type="presOf" srcId="{E98A2EE4-8E8A-4493-9075-2738B64BB43F}" destId="{183F14C2-42AF-4026-B3AA-031C5BCF1B14}" srcOrd="1" destOrd="0" presId="urn:microsoft.com/office/officeart/2005/8/layout/target3"/>
    <dgm:cxn modelId="{D2180507-ADEA-4819-8338-B74F0B285CFB}" type="presOf" srcId="{2EBC3975-3A7A-425B-AE90-541730F1069E}" destId="{F417F398-F037-4B37-975D-3EA0C00823B5}" srcOrd="1" destOrd="0" presId="urn:microsoft.com/office/officeart/2005/8/layout/target3"/>
    <dgm:cxn modelId="{99A8DD92-37CC-4337-8E0B-D3164B5BEE21}" srcId="{101D2574-151D-4E85-B517-64EF2B1BBC7E}" destId="{E98A2EE4-8E8A-4493-9075-2738B64BB43F}" srcOrd="0" destOrd="0" parTransId="{8CB57B0C-3E91-4FF8-91B8-E80E4A43806D}" sibTransId="{A1B880A4-1D7B-41B2-93A2-B06B0E0FE5C4}"/>
    <dgm:cxn modelId="{D82AF45E-9EE1-44CF-923D-D4FA06F0724C}" type="presOf" srcId="{6CC32891-116A-4726-8B35-DA06F731316B}" destId="{38F42A59-BECA-4A65-AD9C-927F371A0DB4}" srcOrd="1" destOrd="0" presId="urn:microsoft.com/office/officeart/2005/8/layout/target3"/>
    <dgm:cxn modelId="{0C1C72F9-C264-48B2-BA60-9AA92C7A1A59}" type="presParOf" srcId="{4CC92ADF-32DA-4ABA-A1A5-13C8BB91E48C}" destId="{B3F53A08-E4CE-41E2-8E2C-E52613CFF025}" srcOrd="0" destOrd="0" presId="urn:microsoft.com/office/officeart/2005/8/layout/target3"/>
    <dgm:cxn modelId="{301DB90F-E324-4D94-AC24-3274AE2E506F}" type="presParOf" srcId="{4CC92ADF-32DA-4ABA-A1A5-13C8BB91E48C}" destId="{0B2BDAC0-7490-4B73-AFDA-D7E455C5604E}" srcOrd="1" destOrd="0" presId="urn:microsoft.com/office/officeart/2005/8/layout/target3"/>
    <dgm:cxn modelId="{51D57670-EA54-4BA7-BF4D-91A9C3997376}" type="presParOf" srcId="{4CC92ADF-32DA-4ABA-A1A5-13C8BB91E48C}" destId="{056E448F-A99D-4DCE-8341-C8E1A50572A7}" srcOrd="2" destOrd="0" presId="urn:microsoft.com/office/officeart/2005/8/layout/target3"/>
    <dgm:cxn modelId="{1E3301D1-F90F-4C4A-85E4-64C2F34F7AF9}" type="presParOf" srcId="{4CC92ADF-32DA-4ABA-A1A5-13C8BB91E48C}" destId="{A73EC112-9E99-4A0F-AC41-D772314A92B2}" srcOrd="3" destOrd="0" presId="urn:microsoft.com/office/officeart/2005/8/layout/target3"/>
    <dgm:cxn modelId="{3CA26CA3-8C9D-4F9D-AC8B-E03D87160205}" type="presParOf" srcId="{4CC92ADF-32DA-4ABA-A1A5-13C8BB91E48C}" destId="{D1B27A89-26EF-4B3A-BBC8-DC383E469184}" srcOrd="4" destOrd="0" presId="urn:microsoft.com/office/officeart/2005/8/layout/target3"/>
    <dgm:cxn modelId="{A61C4787-6304-4A84-B9A5-45F3E8BD9FC1}" type="presParOf" srcId="{4CC92ADF-32DA-4ABA-A1A5-13C8BB91E48C}" destId="{1812429C-E477-4337-BC98-7FD30072BA7B}" srcOrd="5" destOrd="0" presId="urn:microsoft.com/office/officeart/2005/8/layout/target3"/>
    <dgm:cxn modelId="{F0CB39BF-116C-49F2-B0A9-71D02DF53113}" type="presParOf" srcId="{4CC92ADF-32DA-4ABA-A1A5-13C8BB91E48C}" destId="{EEE88005-03FC-48DA-94FB-2E51F3A2704D}" srcOrd="6" destOrd="0" presId="urn:microsoft.com/office/officeart/2005/8/layout/target3"/>
    <dgm:cxn modelId="{053F2877-3281-44D8-A1C6-8985B5451EF2}" type="presParOf" srcId="{4CC92ADF-32DA-4ABA-A1A5-13C8BB91E48C}" destId="{7713E9E0-01F8-449C-A843-6A2D6B93BFB8}" srcOrd="7" destOrd="0" presId="urn:microsoft.com/office/officeart/2005/8/layout/target3"/>
    <dgm:cxn modelId="{15421D0A-E384-46D8-9E66-BFCF3D4D5256}" type="presParOf" srcId="{4CC92ADF-32DA-4ABA-A1A5-13C8BB91E48C}" destId="{F213928A-7FB0-4A41-AD95-8338E41EB566}" srcOrd="8" destOrd="0" presId="urn:microsoft.com/office/officeart/2005/8/layout/target3"/>
    <dgm:cxn modelId="{CD6D5B4F-0D97-468D-AE4F-E65A0E110283}" type="presParOf" srcId="{4CC92ADF-32DA-4ABA-A1A5-13C8BB91E48C}" destId="{183F14C2-42AF-4026-B3AA-031C5BCF1B14}" srcOrd="9" destOrd="0" presId="urn:microsoft.com/office/officeart/2005/8/layout/target3"/>
    <dgm:cxn modelId="{51FB87FE-9EBB-49C8-8EDD-1AA5929ECB41}" type="presParOf" srcId="{4CC92ADF-32DA-4ABA-A1A5-13C8BB91E48C}" destId="{38F42A59-BECA-4A65-AD9C-927F371A0DB4}" srcOrd="10" destOrd="0" presId="urn:microsoft.com/office/officeart/2005/8/layout/target3"/>
    <dgm:cxn modelId="{72300DA6-B716-42C0-A669-25F5A0C645D3}" type="presParOf" srcId="{4CC92ADF-32DA-4ABA-A1A5-13C8BB91E48C}" destId="{F417F398-F037-4B37-975D-3EA0C00823B5}" srcOrd="11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DFA95B81-1440-403F-A562-68B44A81B3C2}" type="doc">
      <dgm:prSet loTypeId="urn:microsoft.com/office/officeart/2005/8/layout/pyramid2" loCatId="pyramid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cs-CZ"/>
        </a:p>
      </dgm:t>
    </dgm:pt>
    <dgm:pt modelId="{934BBAA1-E708-472D-A02D-6512CF4328B9}">
      <dgm:prSet/>
      <dgm:spPr/>
      <dgm:t>
        <a:bodyPr/>
        <a:lstStyle/>
        <a:p>
          <a:pPr rtl="0"/>
          <a:r>
            <a:rPr lang="cs-CZ" b="1" smtClean="0"/>
            <a:t>Objectives</a:t>
          </a:r>
          <a:r>
            <a:rPr lang="cs-CZ" smtClean="0"/>
            <a:t> – cíle (jaký cíl sledujeme při vytvoření)</a:t>
          </a:r>
          <a:endParaRPr lang="cs-CZ"/>
        </a:p>
      </dgm:t>
    </dgm:pt>
    <dgm:pt modelId="{A0E4F78A-5D30-419A-9AB4-7058A74EDA6D}" type="parTrans" cxnId="{544A95E7-D11D-4E29-9FB7-55B2181D4C38}">
      <dgm:prSet/>
      <dgm:spPr/>
      <dgm:t>
        <a:bodyPr/>
        <a:lstStyle/>
        <a:p>
          <a:endParaRPr lang="cs-CZ"/>
        </a:p>
      </dgm:t>
    </dgm:pt>
    <dgm:pt modelId="{FD73F74F-D5E8-49A2-A58F-552D3550F436}" type="sibTrans" cxnId="{544A95E7-D11D-4E29-9FB7-55B2181D4C38}">
      <dgm:prSet/>
      <dgm:spPr/>
      <dgm:t>
        <a:bodyPr/>
        <a:lstStyle/>
        <a:p>
          <a:endParaRPr lang="cs-CZ"/>
        </a:p>
      </dgm:t>
    </dgm:pt>
    <dgm:pt modelId="{0CD9E22E-9941-4B4A-A1DB-7C8DC75B531A}">
      <dgm:prSet/>
      <dgm:spPr/>
      <dgm:t>
        <a:bodyPr/>
        <a:lstStyle/>
        <a:p>
          <a:pPr rtl="0"/>
          <a:r>
            <a:rPr lang="cs-CZ" b="1" smtClean="0"/>
            <a:t>Specialization</a:t>
          </a:r>
          <a:r>
            <a:rPr lang="cs-CZ" smtClean="0"/>
            <a:t> – specializace</a:t>
          </a:r>
          <a:endParaRPr lang="cs-CZ"/>
        </a:p>
      </dgm:t>
    </dgm:pt>
    <dgm:pt modelId="{22BE693D-B8BC-473F-A88D-8556D5D6EB17}" type="parTrans" cxnId="{5377E714-3082-49B9-A688-8AE5E4DA1D72}">
      <dgm:prSet/>
      <dgm:spPr/>
      <dgm:t>
        <a:bodyPr/>
        <a:lstStyle/>
        <a:p>
          <a:endParaRPr lang="cs-CZ"/>
        </a:p>
      </dgm:t>
    </dgm:pt>
    <dgm:pt modelId="{F39905A3-1B5C-44DC-AD34-D973FED07AF1}" type="sibTrans" cxnId="{5377E714-3082-49B9-A688-8AE5E4DA1D72}">
      <dgm:prSet/>
      <dgm:spPr/>
      <dgm:t>
        <a:bodyPr/>
        <a:lstStyle/>
        <a:p>
          <a:endParaRPr lang="cs-CZ"/>
        </a:p>
      </dgm:t>
    </dgm:pt>
    <dgm:pt modelId="{AD183589-8547-4CFE-B628-ACEF4494DCE3}">
      <dgm:prSet/>
      <dgm:spPr/>
      <dgm:t>
        <a:bodyPr/>
        <a:lstStyle/>
        <a:p>
          <a:pPr rtl="0"/>
          <a:r>
            <a:rPr lang="cs-CZ" b="1" smtClean="0"/>
            <a:t>Koordination</a:t>
          </a:r>
          <a:r>
            <a:rPr lang="cs-CZ" smtClean="0"/>
            <a:t> – koordinace (umístění pracovníků)</a:t>
          </a:r>
          <a:endParaRPr lang="cs-CZ"/>
        </a:p>
      </dgm:t>
    </dgm:pt>
    <dgm:pt modelId="{593F8EBF-0409-4211-835D-AFBEFCAA2CFB}" type="parTrans" cxnId="{3F60C53B-BE71-45E1-B3CA-C6EBA5330D57}">
      <dgm:prSet/>
      <dgm:spPr/>
      <dgm:t>
        <a:bodyPr/>
        <a:lstStyle/>
        <a:p>
          <a:endParaRPr lang="cs-CZ"/>
        </a:p>
      </dgm:t>
    </dgm:pt>
    <dgm:pt modelId="{CA761FCD-9766-4516-AFC6-5FD5ADBC386A}" type="sibTrans" cxnId="{3F60C53B-BE71-45E1-B3CA-C6EBA5330D57}">
      <dgm:prSet/>
      <dgm:spPr/>
      <dgm:t>
        <a:bodyPr/>
        <a:lstStyle/>
        <a:p>
          <a:endParaRPr lang="cs-CZ"/>
        </a:p>
      </dgm:t>
    </dgm:pt>
    <dgm:pt modelId="{7BFC0C5F-5CC7-4E71-A5F0-2349E57C092D}">
      <dgm:prSet/>
      <dgm:spPr/>
      <dgm:t>
        <a:bodyPr/>
        <a:lstStyle/>
        <a:p>
          <a:pPr rtl="0"/>
          <a:r>
            <a:rPr lang="cs-CZ" b="1" smtClean="0"/>
            <a:t>Authority</a:t>
          </a:r>
          <a:r>
            <a:rPr lang="cs-CZ" smtClean="0"/>
            <a:t> – pravomoc (pracovníků)</a:t>
          </a:r>
          <a:endParaRPr lang="cs-CZ"/>
        </a:p>
      </dgm:t>
    </dgm:pt>
    <dgm:pt modelId="{AC242681-0C63-418B-BA34-1133F0E6CB63}" type="parTrans" cxnId="{3178E656-D1B1-4D7D-A322-7EA9E7DA507A}">
      <dgm:prSet/>
      <dgm:spPr/>
      <dgm:t>
        <a:bodyPr/>
        <a:lstStyle/>
        <a:p>
          <a:endParaRPr lang="cs-CZ"/>
        </a:p>
      </dgm:t>
    </dgm:pt>
    <dgm:pt modelId="{C47EB391-CC33-438F-8AA6-15A56C586E83}" type="sibTrans" cxnId="{3178E656-D1B1-4D7D-A322-7EA9E7DA507A}">
      <dgm:prSet/>
      <dgm:spPr/>
      <dgm:t>
        <a:bodyPr/>
        <a:lstStyle/>
        <a:p>
          <a:endParaRPr lang="cs-CZ"/>
        </a:p>
      </dgm:t>
    </dgm:pt>
    <dgm:pt modelId="{78D8A57C-8F3D-41D9-AEF5-9EC3F7A72C6F}">
      <dgm:prSet/>
      <dgm:spPr/>
      <dgm:t>
        <a:bodyPr/>
        <a:lstStyle/>
        <a:p>
          <a:pPr rtl="0"/>
          <a:r>
            <a:rPr lang="cs-CZ" b="1" smtClean="0"/>
            <a:t>Responsibility</a:t>
          </a:r>
          <a:r>
            <a:rPr lang="cs-CZ" smtClean="0"/>
            <a:t> – odpovědnost</a:t>
          </a:r>
          <a:endParaRPr lang="cs-CZ"/>
        </a:p>
      </dgm:t>
    </dgm:pt>
    <dgm:pt modelId="{224343A0-5066-4AAA-8F57-12975E26A1A3}" type="parTrans" cxnId="{5731BB4A-D3A9-4A88-A1C4-075460058E49}">
      <dgm:prSet/>
      <dgm:spPr/>
      <dgm:t>
        <a:bodyPr/>
        <a:lstStyle/>
        <a:p>
          <a:endParaRPr lang="cs-CZ"/>
        </a:p>
      </dgm:t>
    </dgm:pt>
    <dgm:pt modelId="{193723A7-4A5D-45BA-9F09-AE75CAAC286D}" type="sibTrans" cxnId="{5731BB4A-D3A9-4A88-A1C4-075460058E49}">
      <dgm:prSet/>
      <dgm:spPr/>
      <dgm:t>
        <a:bodyPr/>
        <a:lstStyle/>
        <a:p>
          <a:endParaRPr lang="cs-CZ"/>
        </a:p>
      </dgm:t>
    </dgm:pt>
    <dgm:pt modelId="{7C3A8A0E-8864-4371-897F-324A056EAA56}" type="pres">
      <dgm:prSet presAssocID="{DFA95B81-1440-403F-A562-68B44A81B3C2}" presName="compositeShape" presStyleCnt="0">
        <dgm:presLayoutVars>
          <dgm:dir/>
          <dgm:resizeHandles/>
        </dgm:presLayoutVars>
      </dgm:prSet>
      <dgm:spPr/>
      <dgm:t>
        <a:bodyPr/>
        <a:lstStyle/>
        <a:p>
          <a:endParaRPr lang="cs-CZ"/>
        </a:p>
      </dgm:t>
    </dgm:pt>
    <dgm:pt modelId="{4495428F-5CCD-44E2-BD99-C83FA5C28AFF}" type="pres">
      <dgm:prSet presAssocID="{DFA95B81-1440-403F-A562-68B44A81B3C2}" presName="pyramid" presStyleLbl="node1" presStyleIdx="0" presStyleCnt="1"/>
      <dgm:spPr/>
    </dgm:pt>
    <dgm:pt modelId="{DB0DFA4E-8BEB-4FD4-828B-51D8CFAD1B3E}" type="pres">
      <dgm:prSet presAssocID="{DFA95B81-1440-403F-A562-68B44A81B3C2}" presName="theList" presStyleCnt="0"/>
      <dgm:spPr/>
    </dgm:pt>
    <dgm:pt modelId="{93C89233-E8B2-4B07-A977-C2189EDBF528}" type="pres">
      <dgm:prSet presAssocID="{934BBAA1-E708-472D-A02D-6512CF4328B9}" presName="aNode" presStyleLbl="fgAcc1" presStyleIdx="0" presStyleCnt="5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52F49CBB-E1BF-43EB-B267-39B3EB6249D9}" type="pres">
      <dgm:prSet presAssocID="{934BBAA1-E708-472D-A02D-6512CF4328B9}" presName="aSpace" presStyleCnt="0"/>
      <dgm:spPr/>
    </dgm:pt>
    <dgm:pt modelId="{88FA9E99-1A54-4307-A083-A05B83EAF480}" type="pres">
      <dgm:prSet presAssocID="{0CD9E22E-9941-4B4A-A1DB-7C8DC75B531A}" presName="aNode" presStyleLbl="fgAcc1" presStyleIdx="1" presStyleCnt="5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DD5B67C8-9FF7-443A-9CF8-0197512526A4}" type="pres">
      <dgm:prSet presAssocID="{0CD9E22E-9941-4B4A-A1DB-7C8DC75B531A}" presName="aSpace" presStyleCnt="0"/>
      <dgm:spPr/>
    </dgm:pt>
    <dgm:pt modelId="{E1256F75-55CB-4002-96E2-EF32CFB85ED1}" type="pres">
      <dgm:prSet presAssocID="{AD183589-8547-4CFE-B628-ACEF4494DCE3}" presName="aNode" presStyleLbl="fgAcc1" presStyleIdx="2" presStyleCnt="5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E263DB99-9757-45AD-84AB-6D16FDAAE801}" type="pres">
      <dgm:prSet presAssocID="{AD183589-8547-4CFE-B628-ACEF4494DCE3}" presName="aSpace" presStyleCnt="0"/>
      <dgm:spPr/>
    </dgm:pt>
    <dgm:pt modelId="{8FF2B690-DFF8-496A-A415-31F1D8E87352}" type="pres">
      <dgm:prSet presAssocID="{7BFC0C5F-5CC7-4E71-A5F0-2349E57C092D}" presName="aNode" presStyleLbl="fgAcc1" presStyleIdx="3" presStyleCnt="5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64F5E83E-3A38-4EB3-A713-DF37206F75FF}" type="pres">
      <dgm:prSet presAssocID="{7BFC0C5F-5CC7-4E71-A5F0-2349E57C092D}" presName="aSpace" presStyleCnt="0"/>
      <dgm:spPr/>
    </dgm:pt>
    <dgm:pt modelId="{B1821BB9-7060-44FF-852D-D11D14582875}" type="pres">
      <dgm:prSet presAssocID="{78D8A57C-8F3D-41D9-AEF5-9EC3F7A72C6F}" presName="aNode" presStyleLbl="fgAcc1" presStyleIdx="4" presStyleCnt="5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2789D752-8052-422B-B1D4-433FF70D0C97}" type="pres">
      <dgm:prSet presAssocID="{78D8A57C-8F3D-41D9-AEF5-9EC3F7A72C6F}" presName="aSpace" presStyleCnt="0"/>
      <dgm:spPr/>
    </dgm:pt>
  </dgm:ptLst>
  <dgm:cxnLst>
    <dgm:cxn modelId="{544A95E7-D11D-4E29-9FB7-55B2181D4C38}" srcId="{DFA95B81-1440-403F-A562-68B44A81B3C2}" destId="{934BBAA1-E708-472D-A02D-6512CF4328B9}" srcOrd="0" destOrd="0" parTransId="{A0E4F78A-5D30-419A-9AB4-7058A74EDA6D}" sibTransId="{FD73F74F-D5E8-49A2-A58F-552D3550F436}"/>
    <dgm:cxn modelId="{CC487F78-2831-49BB-BBC3-3809B82A6DE4}" type="presOf" srcId="{0CD9E22E-9941-4B4A-A1DB-7C8DC75B531A}" destId="{88FA9E99-1A54-4307-A083-A05B83EAF480}" srcOrd="0" destOrd="0" presId="urn:microsoft.com/office/officeart/2005/8/layout/pyramid2"/>
    <dgm:cxn modelId="{3F60C53B-BE71-45E1-B3CA-C6EBA5330D57}" srcId="{DFA95B81-1440-403F-A562-68B44A81B3C2}" destId="{AD183589-8547-4CFE-B628-ACEF4494DCE3}" srcOrd="2" destOrd="0" parTransId="{593F8EBF-0409-4211-835D-AFBEFCAA2CFB}" sibTransId="{CA761FCD-9766-4516-AFC6-5FD5ADBC386A}"/>
    <dgm:cxn modelId="{8EA896BC-6AAE-43F3-83E9-953CF71FF536}" type="presOf" srcId="{AD183589-8547-4CFE-B628-ACEF4494DCE3}" destId="{E1256F75-55CB-4002-96E2-EF32CFB85ED1}" srcOrd="0" destOrd="0" presId="urn:microsoft.com/office/officeart/2005/8/layout/pyramid2"/>
    <dgm:cxn modelId="{57E98891-454E-4985-9AA9-6BE908B49D9A}" type="presOf" srcId="{7BFC0C5F-5CC7-4E71-A5F0-2349E57C092D}" destId="{8FF2B690-DFF8-496A-A415-31F1D8E87352}" srcOrd="0" destOrd="0" presId="urn:microsoft.com/office/officeart/2005/8/layout/pyramid2"/>
    <dgm:cxn modelId="{3178E656-D1B1-4D7D-A322-7EA9E7DA507A}" srcId="{DFA95B81-1440-403F-A562-68B44A81B3C2}" destId="{7BFC0C5F-5CC7-4E71-A5F0-2349E57C092D}" srcOrd="3" destOrd="0" parTransId="{AC242681-0C63-418B-BA34-1133F0E6CB63}" sibTransId="{C47EB391-CC33-438F-8AA6-15A56C586E83}"/>
    <dgm:cxn modelId="{5731BB4A-D3A9-4A88-A1C4-075460058E49}" srcId="{DFA95B81-1440-403F-A562-68B44A81B3C2}" destId="{78D8A57C-8F3D-41D9-AEF5-9EC3F7A72C6F}" srcOrd="4" destOrd="0" parTransId="{224343A0-5066-4AAA-8F57-12975E26A1A3}" sibTransId="{193723A7-4A5D-45BA-9F09-AE75CAAC286D}"/>
    <dgm:cxn modelId="{EBB35A18-C7DF-492C-AD8B-25BCD87AD5CA}" type="presOf" srcId="{934BBAA1-E708-472D-A02D-6512CF4328B9}" destId="{93C89233-E8B2-4B07-A977-C2189EDBF528}" srcOrd="0" destOrd="0" presId="urn:microsoft.com/office/officeart/2005/8/layout/pyramid2"/>
    <dgm:cxn modelId="{5377E714-3082-49B9-A688-8AE5E4DA1D72}" srcId="{DFA95B81-1440-403F-A562-68B44A81B3C2}" destId="{0CD9E22E-9941-4B4A-A1DB-7C8DC75B531A}" srcOrd="1" destOrd="0" parTransId="{22BE693D-B8BC-473F-A88D-8556D5D6EB17}" sibTransId="{F39905A3-1B5C-44DC-AD34-D973FED07AF1}"/>
    <dgm:cxn modelId="{A38CEAE8-8DC2-42F8-A084-D203B3FA04AF}" type="presOf" srcId="{DFA95B81-1440-403F-A562-68B44A81B3C2}" destId="{7C3A8A0E-8864-4371-897F-324A056EAA56}" srcOrd="0" destOrd="0" presId="urn:microsoft.com/office/officeart/2005/8/layout/pyramid2"/>
    <dgm:cxn modelId="{F4F1257C-95CC-41AD-B462-B53F832D33B4}" type="presOf" srcId="{78D8A57C-8F3D-41D9-AEF5-9EC3F7A72C6F}" destId="{B1821BB9-7060-44FF-852D-D11D14582875}" srcOrd="0" destOrd="0" presId="urn:microsoft.com/office/officeart/2005/8/layout/pyramid2"/>
    <dgm:cxn modelId="{6C9C3649-BCAA-401B-BF1C-D988E2BA9295}" type="presParOf" srcId="{7C3A8A0E-8864-4371-897F-324A056EAA56}" destId="{4495428F-5CCD-44E2-BD99-C83FA5C28AFF}" srcOrd="0" destOrd="0" presId="urn:microsoft.com/office/officeart/2005/8/layout/pyramid2"/>
    <dgm:cxn modelId="{6776E360-F8CB-488B-BB21-BDD097354CCC}" type="presParOf" srcId="{7C3A8A0E-8864-4371-897F-324A056EAA56}" destId="{DB0DFA4E-8BEB-4FD4-828B-51D8CFAD1B3E}" srcOrd="1" destOrd="0" presId="urn:microsoft.com/office/officeart/2005/8/layout/pyramid2"/>
    <dgm:cxn modelId="{F2FCC42B-A945-4665-8DD7-F11CAAF2DBD0}" type="presParOf" srcId="{DB0DFA4E-8BEB-4FD4-828B-51D8CFAD1B3E}" destId="{93C89233-E8B2-4B07-A977-C2189EDBF528}" srcOrd="0" destOrd="0" presId="urn:microsoft.com/office/officeart/2005/8/layout/pyramid2"/>
    <dgm:cxn modelId="{D588B52E-8843-4DC6-98B2-EE6044571E3A}" type="presParOf" srcId="{DB0DFA4E-8BEB-4FD4-828B-51D8CFAD1B3E}" destId="{52F49CBB-E1BF-43EB-B267-39B3EB6249D9}" srcOrd="1" destOrd="0" presId="urn:microsoft.com/office/officeart/2005/8/layout/pyramid2"/>
    <dgm:cxn modelId="{E1631D4C-D7D5-4247-A609-CB2BA61BAD7A}" type="presParOf" srcId="{DB0DFA4E-8BEB-4FD4-828B-51D8CFAD1B3E}" destId="{88FA9E99-1A54-4307-A083-A05B83EAF480}" srcOrd="2" destOrd="0" presId="urn:microsoft.com/office/officeart/2005/8/layout/pyramid2"/>
    <dgm:cxn modelId="{B9EB1A2D-31A7-4039-8C1F-AFDBDB9AE8C5}" type="presParOf" srcId="{DB0DFA4E-8BEB-4FD4-828B-51D8CFAD1B3E}" destId="{DD5B67C8-9FF7-443A-9CF8-0197512526A4}" srcOrd="3" destOrd="0" presId="urn:microsoft.com/office/officeart/2005/8/layout/pyramid2"/>
    <dgm:cxn modelId="{9FAC3354-153E-4C03-8E51-28367AF9F6FC}" type="presParOf" srcId="{DB0DFA4E-8BEB-4FD4-828B-51D8CFAD1B3E}" destId="{E1256F75-55CB-4002-96E2-EF32CFB85ED1}" srcOrd="4" destOrd="0" presId="urn:microsoft.com/office/officeart/2005/8/layout/pyramid2"/>
    <dgm:cxn modelId="{814E0FC7-D8C1-42F9-BA67-6C1D62ABB743}" type="presParOf" srcId="{DB0DFA4E-8BEB-4FD4-828B-51D8CFAD1B3E}" destId="{E263DB99-9757-45AD-84AB-6D16FDAAE801}" srcOrd="5" destOrd="0" presId="urn:microsoft.com/office/officeart/2005/8/layout/pyramid2"/>
    <dgm:cxn modelId="{B5E329BA-A1C7-4299-81A2-0A0C02CC83DE}" type="presParOf" srcId="{DB0DFA4E-8BEB-4FD4-828B-51D8CFAD1B3E}" destId="{8FF2B690-DFF8-496A-A415-31F1D8E87352}" srcOrd="6" destOrd="0" presId="urn:microsoft.com/office/officeart/2005/8/layout/pyramid2"/>
    <dgm:cxn modelId="{60052627-75FE-4D06-A7EE-1AF01BFF281C}" type="presParOf" srcId="{DB0DFA4E-8BEB-4FD4-828B-51D8CFAD1B3E}" destId="{64F5E83E-3A38-4EB3-A713-DF37206F75FF}" srcOrd="7" destOrd="0" presId="urn:microsoft.com/office/officeart/2005/8/layout/pyramid2"/>
    <dgm:cxn modelId="{4D01DF65-9747-4362-8AE6-6FDFAB0F107F}" type="presParOf" srcId="{DB0DFA4E-8BEB-4FD4-828B-51D8CFAD1B3E}" destId="{B1821BB9-7060-44FF-852D-D11D14582875}" srcOrd="8" destOrd="0" presId="urn:microsoft.com/office/officeart/2005/8/layout/pyramid2"/>
    <dgm:cxn modelId="{DFF09741-015C-4891-9A98-F46761100839}" type="presParOf" srcId="{DB0DFA4E-8BEB-4FD4-828B-51D8CFAD1B3E}" destId="{2789D752-8052-422B-B1D4-433FF70D0C97}" srcOrd="9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9212212-ECD7-4907-A3B2-BDA80F69DA2F}">
      <dsp:nvSpPr>
        <dsp:cNvPr id="0" name=""/>
        <dsp:cNvSpPr/>
      </dsp:nvSpPr>
      <dsp:spPr>
        <a:xfrm rot="10800000">
          <a:off x="640153" y="114505"/>
          <a:ext cx="6575961" cy="3312702"/>
        </a:xfrm>
        <a:prstGeom prst="homePlat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94000"/>
                <a:satMod val="105000"/>
                <a:lumMod val="102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74000"/>
                <a:satMod val="128000"/>
                <a:lumMod val="10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97528" tIns="114300" rIns="213360" bIns="114300" numCol="1" spcCol="1270" anchor="ctr" anchorCtr="0">
          <a:noAutofit/>
        </a:bodyPr>
        <a:lstStyle/>
        <a:p>
          <a:pPr lvl="0" algn="ctr" defTabSz="13335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3000" kern="1200" dirty="0" smtClean="0"/>
            <a:t>Výsledkem tvorby organizace, při které se obvykle používají prvky formální i neformální, je uspořádání dané firmy do určitých organizačních útvarů s vymezením náplně jejich práce a kompetencí</a:t>
          </a:r>
          <a:endParaRPr lang="cs-CZ" sz="3000" kern="1200" dirty="0"/>
        </a:p>
      </dsp:txBody>
      <dsp:txXfrm rot="10800000">
        <a:off x="1468328" y="114505"/>
        <a:ext cx="5747786" cy="3312702"/>
      </dsp:txXfrm>
    </dsp:sp>
    <dsp:sp modelId="{BD5CB335-457D-4BDB-9B01-FE1342260D72}">
      <dsp:nvSpPr>
        <dsp:cNvPr id="0" name=""/>
        <dsp:cNvSpPr/>
      </dsp:nvSpPr>
      <dsp:spPr>
        <a:xfrm>
          <a:off x="213384" y="526415"/>
          <a:ext cx="2488882" cy="2488882"/>
        </a:xfrm>
        <a:prstGeom prst="ellipse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65000" r="-65000"/>
          </a:stretch>
        </a:blipFill>
        <a:ln>
          <a:noFill/>
        </a:ln>
        <a:effectLst/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6875EDE-BDD3-4E81-BB11-ECD00AC60A40}">
      <dsp:nvSpPr>
        <dsp:cNvPr id="0" name=""/>
        <dsp:cNvSpPr/>
      </dsp:nvSpPr>
      <dsp:spPr>
        <a:xfrm>
          <a:off x="4081" y="937849"/>
          <a:ext cx="3332028" cy="166601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soft" dir="t"/>
        </a:scene3d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8585" tIns="72390" rIns="108585" bIns="72390" numCol="1" spcCol="1270" anchor="ctr" anchorCtr="0">
          <a:noAutofit/>
          <a:sp3d extrusionH="28000" prstMaterial="matte"/>
        </a:bodyPr>
        <a:lstStyle/>
        <a:p>
          <a:pPr lvl="0" algn="ctr" defTabSz="2533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5700" kern="1200" dirty="0" smtClean="0"/>
            <a:t>LINIOVÉ ÚTVARY</a:t>
          </a:r>
          <a:endParaRPr lang="cs-CZ" sz="5700" kern="1200" dirty="0"/>
        </a:p>
      </dsp:txBody>
      <dsp:txXfrm>
        <a:off x="52877" y="986645"/>
        <a:ext cx="3234436" cy="1568422"/>
      </dsp:txXfrm>
    </dsp:sp>
    <dsp:sp modelId="{27D0DEC4-9ECC-4CB9-B09B-4521E5269E9E}">
      <dsp:nvSpPr>
        <dsp:cNvPr id="0" name=""/>
        <dsp:cNvSpPr/>
      </dsp:nvSpPr>
      <dsp:spPr>
        <a:xfrm>
          <a:off x="4093389" y="937849"/>
          <a:ext cx="3332028" cy="1666014"/>
        </a:xfrm>
        <a:prstGeom prst="roundRect">
          <a:avLst>
            <a:gd name="adj" fmla="val 10000"/>
          </a:avLst>
        </a:prstGeom>
        <a:solidFill>
          <a:schemeClr val="accent4">
            <a:hueOff val="-4725531"/>
            <a:satOff val="-7569"/>
            <a:lumOff val="784"/>
            <a:alphaOff val="0"/>
          </a:schemeClr>
        </a:solidFill>
        <a:ln>
          <a:noFill/>
        </a:ln>
        <a:effectLst/>
        <a:scene3d>
          <a:camera prst="orthographicFront"/>
          <a:lightRig rig="soft" dir="t"/>
        </a:scene3d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8585" tIns="72390" rIns="108585" bIns="72390" numCol="1" spcCol="1270" anchor="ctr" anchorCtr="0">
          <a:noAutofit/>
          <a:sp3d extrusionH="28000" prstMaterial="matte"/>
        </a:bodyPr>
        <a:lstStyle/>
        <a:p>
          <a:pPr lvl="0" algn="ctr" defTabSz="2533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5700" kern="1200" dirty="0" smtClean="0"/>
            <a:t>ŠTÁBNÍ ÚTVARY</a:t>
          </a:r>
          <a:endParaRPr lang="cs-CZ" sz="5700" kern="1200" dirty="0"/>
        </a:p>
      </dsp:txBody>
      <dsp:txXfrm>
        <a:off x="4142185" y="986645"/>
        <a:ext cx="3234436" cy="1568422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01E85E2-620E-4733-A402-1F14A63EE87A}">
      <dsp:nvSpPr>
        <dsp:cNvPr id="0" name=""/>
        <dsp:cNvSpPr/>
      </dsp:nvSpPr>
      <dsp:spPr>
        <a:xfrm>
          <a:off x="-311221" y="2155"/>
          <a:ext cx="3590610" cy="353740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9210" tIns="29210" rIns="29210" bIns="29210" numCol="1" spcCol="1270" anchor="ctr" anchorCtr="0">
          <a:noAutofit/>
        </a:bodyPr>
        <a:lstStyle/>
        <a:p>
          <a:pPr lvl="0" algn="ctr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300" kern="1200" smtClean="0"/>
            <a:t>Vykonávají, řídí nebo bezprostředně podmiňují hlavní činnost určitého organizačního systému.</a:t>
          </a:r>
          <a:endParaRPr lang="cs-CZ" sz="2300" kern="1200"/>
        </a:p>
      </dsp:txBody>
      <dsp:txXfrm>
        <a:off x="214612" y="520196"/>
        <a:ext cx="2538944" cy="2501321"/>
      </dsp:txXfrm>
    </dsp:sp>
    <dsp:sp modelId="{98928C04-1AA8-4BF3-B29E-A8248518DB80}">
      <dsp:nvSpPr>
        <dsp:cNvPr id="0" name=""/>
        <dsp:cNvSpPr/>
      </dsp:nvSpPr>
      <dsp:spPr>
        <a:xfrm>
          <a:off x="2859321" y="-381792"/>
          <a:ext cx="1619203" cy="1001513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cs-CZ" sz="1800" kern="1200"/>
        </a:p>
      </dsp:txBody>
      <dsp:txXfrm>
        <a:off x="2859321" y="-181489"/>
        <a:ext cx="1318749" cy="600907"/>
      </dsp:txXfrm>
    </dsp:sp>
    <dsp:sp modelId="{9318DFEB-4903-4B34-9FCF-8E3A70FC78E9}">
      <dsp:nvSpPr>
        <dsp:cNvPr id="0" name=""/>
        <dsp:cNvSpPr/>
      </dsp:nvSpPr>
      <dsp:spPr>
        <a:xfrm>
          <a:off x="4150110" y="3"/>
          <a:ext cx="3590610" cy="354170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9210" tIns="29210" rIns="29210" bIns="29210" numCol="1" spcCol="1270" anchor="ctr" anchorCtr="0">
          <a:noAutofit/>
        </a:bodyPr>
        <a:lstStyle/>
        <a:p>
          <a:pPr lvl="0" algn="ctr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300" kern="1200" dirty="0" smtClean="0"/>
            <a:t>Jsou jednotky </a:t>
          </a:r>
          <a:r>
            <a:rPr lang="cs-CZ" sz="2300" kern="1200" dirty="0" smtClean="0"/>
            <a:t/>
          </a:r>
          <a:br>
            <a:rPr lang="cs-CZ" sz="2300" kern="1200" dirty="0" smtClean="0"/>
          </a:br>
          <a:r>
            <a:rPr lang="cs-CZ" sz="2300" kern="1200" dirty="0" smtClean="0"/>
            <a:t>s </a:t>
          </a:r>
          <a:r>
            <a:rPr lang="cs-CZ" sz="2300" kern="1200" dirty="0" smtClean="0"/>
            <a:t>přímou rozhodovací pravomocí, které jsou bezprostředně odpovědné za plnění určité soustavy cílů či úkolů řízených </a:t>
          </a:r>
          <a:r>
            <a:rPr lang="cs-CZ" sz="2300" kern="1200" dirty="0" smtClean="0"/>
            <a:t>jednotek.</a:t>
          </a:r>
          <a:endParaRPr lang="cs-CZ" sz="2300" kern="1200" dirty="0"/>
        </a:p>
      </dsp:txBody>
      <dsp:txXfrm>
        <a:off x="4675943" y="518674"/>
        <a:ext cx="2538944" cy="2504364"/>
      </dsp:txXfrm>
    </dsp:sp>
    <dsp:sp modelId="{BE283EEE-5D58-404A-A57C-DF63F62BC4CE}">
      <dsp:nvSpPr>
        <dsp:cNvPr id="0" name=""/>
        <dsp:cNvSpPr/>
      </dsp:nvSpPr>
      <dsp:spPr>
        <a:xfrm rot="10800000">
          <a:off x="2950974" y="2921992"/>
          <a:ext cx="1619203" cy="1001513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cs-CZ" sz="1800" kern="1200"/>
        </a:p>
      </dsp:txBody>
      <dsp:txXfrm rot="10800000">
        <a:off x="3251428" y="3122295"/>
        <a:ext cx="1318749" cy="600907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379EAE2-41F9-440D-B18C-B263A12661ED}">
      <dsp:nvSpPr>
        <dsp:cNvPr id="0" name=""/>
        <dsp:cNvSpPr/>
      </dsp:nvSpPr>
      <dsp:spPr>
        <a:xfrm>
          <a:off x="367" y="408768"/>
          <a:ext cx="3128840" cy="3128840"/>
        </a:xfrm>
        <a:prstGeom prst="ellipse">
          <a:avLst/>
        </a:prstGeom>
        <a:gradFill rotWithShape="0">
          <a:gsLst>
            <a:gs pos="0">
              <a:schemeClr val="accent4">
                <a:alpha val="50000"/>
                <a:hueOff val="0"/>
                <a:satOff val="0"/>
                <a:lumOff val="0"/>
                <a:alphaOff val="0"/>
                <a:tint val="94000"/>
                <a:satMod val="105000"/>
                <a:lumMod val="102000"/>
              </a:schemeClr>
            </a:gs>
            <a:gs pos="100000">
              <a:schemeClr val="accent4">
                <a:alpha val="50000"/>
                <a:hueOff val="0"/>
                <a:satOff val="0"/>
                <a:lumOff val="0"/>
                <a:alphaOff val="0"/>
                <a:shade val="74000"/>
                <a:satMod val="128000"/>
                <a:lumMod val="10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tx1"/>
        </a:fontRef>
      </dsp:style>
      <dsp:txBody>
        <a:bodyPr spcFirstLastPara="0" vert="horz" wrap="square" lIns="142306" tIns="26670" rIns="142306" bIns="26670" numCol="1" spcCol="1270" anchor="ctr" anchorCtr="0">
          <a:noAutofit/>
        </a:bodyPr>
        <a:lstStyle/>
        <a:p>
          <a:pPr lvl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100" kern="1200" dirty="0" smtClean="0"/>
            <a:t>Poskytují rady či odborné služby představitelům hlavní </a:t>
          </a:r>
          <a:r>
            <a:rPr lang="cs-CZ" sz="2100" kern="1200" dirty="0" smtClean="0"/>
            <a:t>činnosti.</a:t>
          </a:r>
          <a:endParaRPr lang="cs-CZ" sz="2100" kern="1200" dirty="0"/>
        </a:p>
      </dsp:txBody>
      <dsp:txXfrm>
        <a:off x="458575" y="866976"/>
        <a:ext cx="2212424" cy="2212424"/>
      </dsp:txXfrm>
    </dsp:sp>
    <dsp:sp modelId="{45823B43-F8C3-4F12-A1F9-76FD5C46932C}">
      <dsp:nvSpPr>
        <dsp:cNvPr id="0" name=""/>
        <dsp:cNvSpPr/>
      </dsp:nvSpPr>
      <dsp:spPr>
        <a:xfrm>
          <a:off x="2612043" y="408768"/>
          <a:ext cx="3128840" cy="3128840"/>
        </a:xfrm>
        <a:prstGeom prst="ellipse">
          <a:avLst/>
        </a:prstGeom>
        <a:gradFill rotWithShape="0">
          <a:gsLst>
            <a:gs pos="0">
              <a:schemeClr val="accent4">
                <a:alpha val="50000"/>
                <a:hueOff val="-2362766"/>
                <a:satOff val="-3784"/>
                <a:lumOff val="392"/>
                <a:alphaOff val="0"/>
                <a:tint val="94000"/>
                <a:satMod val="105000"/>
                <a:lumMod val="102000"/>
              </a:schemeClr>
            </a:gs>
            <a:gs pos="100000">
              <a:schemeClr val="accent4">
                <a:alpha val="50000"/>
                <a:hueOff val="-2362766"/>
                <a:satOff val="-3784"/>
                <a:lumOff val="392"/>
                <a:alphaOff val="0"/>
                <a:shade val="74000"/>
                <a:satMod val="128000"/>
                <a:lumMod val="10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tx1"/>
        </a:fontRef>
      </dsp:style>
      <dsp:txBody>
        <a:bodyPr spcFirstLastPara="0" vert="horz" wrap="square" lIns="142306" tIns="26670" rIns="142306" bIns="26670" numCol="1" spcCol="1270" anchor="ctr" anchorCtr="0">
          <a:noAutofit/>
        </a:bodyPr>
        <a:lstStyle/>
        <a:p>
          <a:pPr lvl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100" kern="1200" dirty="0" smtClean="0"/>
            <a:t>Pracovníci prostřednictvím návrhů, doporučení vytvářejí podmínky pro činnost liniových útvarů.</a:t>
          </a:r>
          <a:endParaRPr lang="cs-CZ" sz="2100" kern="1200" dirty="0"/>
        </a:p>
      </dsp:txBody>
      <dsp:txXfrm>
        <a:off x="3070251" y="866976"/>
        <a:ext cx="2212424" cy="2212424"/>
      </dsp:txXfrm>
    </dsp:sp>
    <dsp:sp modelId="{539BDDC5-E89D-4679-A1A2-B16749BD5241}">
      <dsp:nvSpPr>
        <dsp:cNvPr id="0" name=""/>
        <dsp:cNvSpPr/>
      </dsp:nvSpPr>
      <dsp:spPr>
        <a:xfrm>
          <a:off x="5223720" y="408768"/>
          <a:ext cx="3128840" cy="3128840"/>
        </a:xfrm>
        <a:prstGeom prst="ellipse">
          <a:avLst/>
        </a:prstGeom>
        <a:gradFill rotWithShape="0">
          <a:gsLst>
            <a:gs pos="0">
              <a:schemeClr val="accent4">
                <a:alpha val="50000"/>
                <a:hueOff val="-4725531"/>
                <a:satOff val="-7569"/>
                <a:lumOff val="784"/>
                <a:alphaOff val="0"/>
                <a:tint val="94000"/>
                <a:satMod val="105000"/>
                <a:lumMod val="102000"/>
              </a:schemeClr>
            </a:gs>
            <a:gs pos="100000">
              <a:schemeClr val="accent4">
                <a:alpha val="50000"/>
                <a:hueOff val="-4725531"/>
                <a:satOff val="-7569"/>
                <a:lumOff val="784"/>
                <a:alphaOff val="0"/>
                <a:shade val="74000"/>
                <a:satMod val="128000"/>
                <a:lumMod val="10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tx1"/>
        </a:fontRef>
      </dsp:style>
      <dsp:txBody>
        <a:bodyPr spcFirstLastPara="0" vert="horz" wrap="square" lIns="142306" tIns="26670" rIns="142306" bIns="26670" numCol="1" spcCol="1270" anchor="ctr" anchorCtr="0">
          <a:noAutofit/>
        </a:bodyPr>
        <a:lstStyle/>
        <a:p>
          <a:pPr lvl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100" kern="1200" dirty="0" smtClean="0"/>
            <a:t>Tyto útvary plní především pomocné </a:t>
          </a:r>
          <a:r>
            <a:rPr lang="cs-CZ" sz="2100" kern="1200" dirty="0" smtClean="0"/>
            <a:t>funkce.</a:t>
          </a:r>
          <a:endParaRPr lang="cs-CZ" sz="2100" kern="1200" dirty="0"/>
        </a:p>
      </dsp:txBody>
      <dsp:txXfrm>
        <a:off x="5681928" y="866976"/>
        <a:ext cx="2212424" cy="2212424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8A15B75-2A5C-408B-AE6E-29F40E38A126}">
      <dsp:nvSpPr>
        <dsp:cNvPr id="0" name=""/>
        <dsp:cNvSpPr/>
      </dsp:nvSpPr>
      <dsp:spPr>
        <a:xfrm>
          <a:off x="0" y="166606"/>
          <a:ext cx="7429499" cy="155961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8000"/>
                <a:satMod val="108000"/>
                <a:lumMod val="1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81000"/>
                <a:satMod val="109000"/>
                <a:lumMod val="105000"/>
              </a:schemeClr>
            </a:gs>
          </a:gsLst>
          <a:lin ang="504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lvl="0" algn="l" defTabSz="1377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3100" kern="1200" smtClean="0"/>
            <a:t>Organizační stupeň je druh relativně samostatné organizační jednotky, ve které se realizuje ucelený program nebo jeho část</a:t>
          </a:r>
          <a:endParaRPr lang="cs-CZ" sz="3100" kern="1200"/>
        </a:p>
      </dsp:txBody>
      <dsp:txXfrm>
        <a:off x="76134" y="242740"/>
        <a:ext cx="7277231" cy="1407342"/>
      </dsp:txXfrm>
    </dsp:sp>
    <dsp:sp modelId="{497250C4-B9BE-4F9D-9631-1858B0C37292}">
      <dsp:nvSpPr>
        <dsp:cNvPr id="0" name=""/>
        <dsp:cNvSpPr/>
      </dsp:nvSpPr>
      <dsp:spPr>
        <a:xfrm>
          <a:off x="0" y="1815496"/>
          <a:ext cx="7429499" cy="155961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8000"/>
                <a:satMod val="108000"/>
                <a:lumMod val="1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81000"/>
                <a:satMod val="109000"/>
                <a:lumMod val="105000"/>
              </a:schemeClr>
            </a:gs>
          </a:gsLst>
          <a:lin ang="504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lvl="0" algn="l" defTabSz="1377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3100" kern="1200" smtClean="0"/>
            <a:t>Stupeň řízení představuje postavení liniového pracovníka, který má míru volnosti a rozhodování nebo jeho část.</a:t>
          </a:r>
          <a:endParaRPr lang="cs-CZ" sz="3100" kern="1200"/>
        </a:p>
      </dsp:txBody>
      <dsp:txXfrm>
        <a:off x="76134" y="1891630"/>
        <a:ext cx="7277231" cy="1407342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AB38F0D-5BCB-4082-BE60-460DFD0B627F}">
      <dsp:nvSpPr>
        <dsp:cNvPr id="0" name=""/>
        <dsp:cNvSpPr/>
      </dsp:nvSpPr>
      <dsp:spPr>
        <a:xfrm rot="10800000">
          <a:off x="1490534" y="455"/>
          <a:ext cx="4940616" cy="984372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34081" tIns="182880" rIns="341376" bIns="182880" numCol="1" spcCol="1270" anchor="ctr" anchorCtr="0">
          <a:noAutofit/>
        </a:bodyPr>
        <a:lstStyle/>
        <a:p>
          <a:pPr lvl="0" algn="ctr" defTabSz="2133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4800" kern="1200" smtClean="0"/>
            <a:t>Funkcionální</a:t>
          </a:r>
          <a:endParaRPr lang="cs-CZ" sz="4800" kern="1200"/>
        </a:p>
      </dsp:txBody>
      <dsp:txXfrm rot="10800000">
        <a:off x="1736627" y="455"/>
        <a:ext cx="4694523" cy="984372"/>
      </dsp:txXfrm>
    </dsp:sp>
    <dsp:sp modelId="{F6FF2AF3-19E3-4510-8905-453F6421C86A}">
      <dsp:nvSpPr>
        <dsp:cNvPr id="0" name=""/>
        <dsp:cNvSpPr/>
      </dsp:nvSpPr>
      <dsp:spPr>
        <a:xfrm>
          <a:off x="998347" y="455"/>
          <a:ext cx="984372" cy="984372"/>
        </a:xfrm>
        <a:prstGeom prst="ellipse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42000" r="-42000"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4BAD6F9-571F-42B0-B2A7-116742DB06CD}">
      <dsp:nvSpPr>
        <dsp:cNvPr id="0" name=""/>
        <dsp:cNvSpPr/>
      </dsp:nvSpPr>
      <dsp:spPr>
        <a:xfrm rot="10800000">
          <a:off x="1490534" y="1278670"/>
          <a:ext cx="4940616" cy="984372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34081" tIns="182880" rIns="341376" bIns="182880" numCol="1" spcCol="1270" anchor="ctr" anchorCtr="0">
          <a:noAutofit/>
        </a:bodyPr>
        <a:lstStyle/>
        <a:p>
          <a:pPr lvl="0" algn="ctr" defTabSz="2133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4800" kern="1200" smtClean="0"/>
            <a:t>Divizionální</a:t>
          </a:r>
          <a:endParaRPr lang="cs-CZ" sz="4800" kern="1200"/>
        </a:p>
      </dsp:txBody>
      <dsp:txXfrm rot="10800000">
        <a:off x="1736627" y="1278670"/>
        <a:ext cx="4694523" cy="984372"/>
      </dsp:txXfrm>
    </dsp:sp>
    <dsp:sp modelId="{4AC9751D-7148-4E58-AFB1-FCC188AAAB7D}">
      <dsp:nvSpPr>
        <dsp:cNvPr id="0" name=""/>
        <dsp:cNvSpPr/>
      </dsp:nvSpPr>
      <dsp:spPr>
        <a:xfrm>
          <a:off x="998347" y="1278670"/>
          <a:ext cx="984372" cy="984372"/>
        </a:xfrm>
        <a:prstGeom prst="ellipse">
          <a:avLst/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9000" r="-39000"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34D5712-4C24-4C7D-B1C8-C7A16AB4B4EB}">
      <dsp:nvSpPr>
        <dsp:cNvPr id="0" name=""/>
        <dsp:cNvSpPr/>
      </dsp:nvSpPr>
      <dsp:spPr>
        <a:xfrm rot="10800000">
          <a:off x="1490534" y="2556885"/>
          <a:ext cx="4940616" cy="984372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34081" tIns="182880" rIns="341376" bIns="182880" numCol="1" spcCol="1270" anchor="ctr" anchorCtr="0">
          <a:noAutofit/>
        </a:bodyPr>
        <a:lstStyle/>
        <a:p>
          <a:pPr lvl="0" algn="ctr" defTabSz="2133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4800" kern="1200" smtClean="0"/>
            <a:t>Maticová</a:t>
          </a:r>
          <a:endParaRPr lang="cs-CZ" sz="4800" kern="1200"/>
        </a:p>
      </dsp:txBody>
      <dsp:txXfrm rot="10800000">
        <a:off x="1736627" y="2556885"/>
        <a:ext cx="4694523" cy="984372"/>
      </dsp:txXfrm>
    </dsp:sp>
    <dsp:sp modelId="{298F2B3B-25BE-4D8A-987E-AB98656B304F}">
      <dsp:nvSpPr>
        <dsp:cNvPr id="0" name=""/>
        <dsp:cNvSpPr/>
      </dsp:nvSpPr>
      <dsp:spPr>
        <a:xfrm>
          <a:off x="998347" y="2556885"/>
          <a:ext cx="984372" cy="984372"/>
        </a:xfrm>
        <a:prstGeom prst="ellipse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83000" r="-83000"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3F53A08-E4CE-41E2-8E2C-E52613CFF025}">
      <dsp:nvSpPr>
        <dsp:cNvPr id="0" name=""/>
        <dsp:cNvSpPr/>
      </dsp:nvSpPr>
      <dsp:spPr>
        <a:xfrm>
          <a:off x="0" y="0"/>
          <a:ext cx="3541714" cy="3541714"/>
        </a:xfrm>
        <a:prstGeom prst="pie">
          <a:avLst>
            <a:gd name="adj1" fmla="val 5400000"/>
            <a:gd name="adj2" fmla="val 1620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4000"/>
                <a:satMod val="105000"/>
                <a:lumMod val="102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74000"/>
                <a:satMod val="128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056E448F-A99D-4DCE-8341-C8E1A50572A7}">
      <dsp:nvSpPr>
        <dsp:cNvPr id="0" name=""/>
        <dsp:cNvSpPr/>
      </dsp:nvSpPr>
      <dsp:spPr>
        <a:xfrm>
          <a:off x="1770857" y="0"/>
          <a:ext cx="5658642" cy="3541714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3200" b="1" kern="1200" smtClean="0"/>
            <a:t>Chování lidí ve funkcionální struktuře</a:t>
          </a:r>
          <a:endParaRPr lang="cs-CZ" sz="3200" kern="1200"/>
        </a:p>
      </dsp:txBody>
      <dsp:txXfrm>
        <a:off x="1770857" y="0"/>
        <a:ext cx="5658642" cy="1062516"/>
      </dsp:txXfrm>
    </dsp:sp>
    <dsp:sp modelId="{D1B27A89-26EF-4B3A-BBC8-DC383E469184}">
      <dsp:nvSpPr>
        <dsp:cNvPr id="0" name=""/>
        <dsp:cNvSpPr/>
      </dsp:nvSpPr>
      <dsp:spPr>
        <a:xfrm>
          <a:off x="619801" y="1062516"/>
          <a:ext cx="2302111" cy="2302111"/>
        </a:xfrm>
        <a:prstGeom prst="pie">
          <a:avLst>
            <a:gd name="adj1" fmla="val 5400000"/>
            <a:gd name="adj2" fmla="val 1620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4000"/>
                <a:satMod val="105000"/>
                <a:lumMod val="102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74000"/>
                <a:satMod val="128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1812429C-E477-4337-BC98-7FD30072BA7B}">
      <dsp:nvSpPr>
        <dsp:cNvPr id="0" name=""/>
        <dsp:cNvSpPr/>
      </dsp:nvSpPr>
      <dsp:spPr>
        <a:xfrm>
          <a:off x="1770857" y="1062516"/>
          <a:ext cx="5658642" cy="2302111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3200" b="1" kern="1200" smtClean="0"/>
            <a:t>Chování lidí v divizionální struktuře</a:t>
          </a:r>
          <a:endParaRPr lang="cs-CZ" sz="3200" kern="1200"/>
        </a:p>
      </dsp:txBody>
      <dsp:txXfrm>
        <a:off x="1770857" y="1062516"/>
        <a:ext cx="5658642" cy="1062512"/>
      </dsp:txXfrm>
    </dsp:sp>
    <dsp:sp modelId="{7713E9E0-01F8-449C-A843-6A2D6B93BFB8}">
      <dsp:nvSpPr>
        <dsp:cNvPr id="0" name=""/>
        <dsp:cNvSpPr/>
      </dsp:nvSpPr>
      <dsp:spPr>
        <a:xfrm>
          <a:off x="1239600" y="2125029"/>
          <a:ext cx="1062513" cy="1062513"/>
        </a:xfrm>
        <a:prstGeom prst="pie">
          <a:avLst>
            <a:gd name="adj1" fmla="val 5400000"/>
            <a:gd name="adj2" fmla="val 1620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4000"/>
                <a:satMod val="105000"/>
                <a:lumMod val="102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74000"/>
                <a:satMod val="128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F213928A-7FB0-4A41-AD95-8338E41EB566}">
      <dsp:nvSpPr>
        <dsp:cNvPr id="0" name=""/>
        <dsp:cNvSpPr/>
      </dsp:nvSpPr>
      <dsp:spPr>
        <a:xfrm>
          <a:off x="1770857" y="2125029"/>
          <a:ext cx="5658642" cy="1062513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3200" b="1" kern="1200" smtClean="0"/>
            <a:t>Problémy maticového uspořádání společnosti</a:t>
          </a:r>
          <a:endParaRPr lang="cs-CZ" sz="3200" kern="1200"/>
        </a:p>
      </dsp:txBody>
      <dsp:txXfrm>
        <a:off x="1770857" y="2125029"/>
        <a:ext cx="5658642" cy="1062513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495428F-5CCD-44E2-BD99-C83FA5C28AFF}">
      <dsp:nvSpPr>
        <dsp:cNvPr id="0" name=""/>
        <dsp:cNvSpPr/>
      </dsp:nvSpPr>
      <dsp:spPr>
        <a:xfrm>
          <a:off x="816427" y="0"/>
          <a:ext cx="5040560" cy="5040560"/>
        </a:xfrm>
        <a:prstGeom prst="triangl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3C89233-E8B2-4B07-A977-C2189EDBF528}">
      <dsp:nvSpPr>
        <dsp:cNvPr id="0" name=""/>
        <dsp:cNvSpPr/>
      </dsp:nvSpPr>
      <dsp:spPr>
        <a:xfrm>
          <a:off x="3336707" y="504548"/>
          <a:ext cx="3276364" cy="716704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900" b="1" kern="1200" smtClean="0"/>
            <a:t>Objectives</a:t>
          </a:r>
          <a:r>
            <a:rPr lang="cs-CZ" sz="1900" kern="1200" smtClean="0"/>
            <a:t> – cíle (jaký cíl sledujeme při vytvoření)</a:t>
          </a:r>
          <a:endParaRPr lang="cs-CZ" sz="1900" kern="1200"/>
        </a:p>
      </dsp:txBody>
      <dsp:txXfrm>
        <a:off x="3371694" y="539535"/>
        <a:ext cx="3206390" cy="646730"/>
      </dsp:txXfrm>
    </dsp:sp>
    <dsp:sp modelId="{88FA9E99-1A54-4307-A083-A05B83EAF480}">
      <dsp:nvSpPr>
        <dsp:cNvPr id="0" name=""/>
        <dsp:cNvSpPr/>
      </dsp:nvSpPr>
      <dsp:spPr>
        <a:xfrm>
          <a:off x="3336707" y="1310840"/>
          <a:ext cx="3276364" cy="716704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900" b="1" kern="1200" smtClean="0"/>
            <a:t>Specialization</a:t>
          </a:r>
          <a:r>
            <a:rPr lang="cs-CZ" sz="1900" kern="1200" smtClean="0"/>
            <a:t> – specializace</a:t>
          </a:r>
          <a:endParaRPr lang="cs-CZ" sz="1900" kern="1200"/>
        </a:p>
      </dsp:txBody>
      <dsp:txXfrm>
        <a:off x="3371694" y="1345827"/>
        <a:ext cx="3206390" cy="646730"/>
      </dsp:txXfrm>
    </dsp:sp>
    <dsp:sp modelId="{E1256F75-55CB-4002-96E2-EF32CFB85ED1}">
      <dsp:nvSpPr>
        <dsp:cNvPr id="0" name=""/>
        <dsp:cNvSpPr/>
      </dsp:nvSpPr>
      <dsp:spPr>
        <a:xfrm>
          <a:off x="3336707" y="2117133"/>
          <a:ext cx="3276364" cy="716704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900" b="1" kern="1200" smtClean="0"/>
            <a:t>Koordination</a:t>
          </a:r>
          <a:r>
            <a:rPr lang="cs-CZ" sz="1900" kern="1200" smtClean="0"/>
            <a:t> – koordinace (umístění pracovníků)</a:t>
          </a:r>
          <a:endParaRPr lang="cs-CZ" sz="1900" kern="1200"/>
        </a:p>
      </dsp:txBody>
      <dsp:txXfrm>
        <a:off x="3371694" y="2152120"/>
        <a:ext cx="3206390" cy="646730"/>
      </dsp:txXfrm>
    </dsp:sp>
    <dsp:sp modelId="{8FF2B690-DFF8-496A-A415-31F1D8E87352}">
      <dsp:nvSpPr>
        <dsp:cNvPr id="0" name=""/>
        <dsp:cNvSpPr/>
      </dsp:nvSpPr>
      <dsp:spPr>
        <a:xfrm>
          <a:off x="3336707" y="2923426"/>
          <a:ext cx="3276364" cy="716704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900" b="1" kern="1200" smtClean="0"/>
            <a:t>Authority</a:t>
          </a:r>
          <a:r>
            <a:rPr lang="cs-CZ" sz="1900" kern="1200" smtClean="0"/>
            <a:t> – pravomoc (pracovníků)</a:t>
          </a:r>
          <a:endParaRPr lang="cs-CZ" sz="1900" kern="1200"/>
        </a:p>
      </dsp:txBody>
      <dsp:txXfrm>
        <a:off x="3371694" y="2958413"/>
        <a:ext cx="3206390" cy="646730"/>
      </dsp:txXfrm>
    </dsp:sp>
    <dsp:sp modelId="{B1821BB9-7060-44FF-852D-D11D14582875}">
      <dsp:nvSpPr>
        <dsp:cNvPr id="0" name=""/>
        <dsp:cNvSpPr/>
      </dsp:nvSpPr>
      <dsp:spPr>
        <a:xfrm>
          <a:off x="3336707" y="3729719"/>
          <a:ext cx="3276364" cy="716704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900" b="1" kern="1200" smtClean="0"/>
            <a:t>Responsibility</a:t>
          </a:r>
          <a:r>
            <a:rPr lang="cs-CZ" sz="1900" kern="1200" smtClean="0"/>
            <a:t> – odpovědnost</a:t>
          </a:r>
          <a:endParaRPr lang="cs-CZ" sz="1900" kern="1200"/>
        </a:p>
      </dsp:txBody>
      <dsp:txXfrm>
        <a:off x="3371694" y="3764706"/>
        <a:ext cx="3206390" cy="64673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enn3">
  <dgm:title val=""/>
  <dgm:desc val=""/>
  <dgm:catLst>
    <dgm:cat type="relationship" pri="2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fallback" val="2D"/>
        </dgm:alg>
      </dgm:if>
      <dgm:else name="Name3">
        <dgm:alg type="lin">
          <dgm:param type="fallback" val="2D"/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refType="w" refFor="ch" refPtType="node"/>
      <dgm:constr type="w" for="ch" forName="space" refType="w" refFor="ch" refPtType="node" fact="-0.2"/>
      <dgm:constr type="primFontSz" for="ch" ptType="node" op="equ" val="65"/>
    </dgm:constrLst>
    <dgm:ruleLst/>
    <dgm:forEach name="Name4" axis="ch" ptType="node">
      <dgm:layoutNode name="Name5" styleLbl="vennNode1">
        <dgm:varLst>
          <dgm:bulletEnabled val="1"/>
        </dgm:varLst>
        <dgm:alg type="tx">
          <dgm:param type="txAnchorVertCh" val="mid"/>
          <dgm:param type="txAnchorHorzCh" val="ctr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tMarg" refType="primFontSz" fact="0.1"/>
          <dgm:constr type="bMarg" refType="primFontSz" fact="0.1"/>
          <dgm:constr type="lMarg" refType="w" fact="0.156"/>
          <dgm:constr type="rMarg" refType="w" fact="0.156"/>
        </dgm:constrLst>
        <dgm:ruleLst>
          <dgm:rule type="primFontSz" val="5" fact="NaN" max="NaN"/>
        </dgm:ruleLst>
      </dgm:layoutNode>
      <dgm:forEach name="Name6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9">
  <dgm:title val=""/>
  <dgm:desc val=""/>
  <dgm:catLst>
    <dgm:cat type="3D" pri="11900"/>
  </dgm:catLst>
  <dgm:scene3d>
    <a:camera prst="perspectiveRelaxed">
      <a:rot lat="19149996" lon="20104178" rev="1577324"/>
    </a:camera>
    <a:lightRig rig="soft" dir="t"/>
    <a:backdrop>
      <a:anchor x="0" y="0" z="-210000"/>
      <a:norm dx="0" dy="0" dz="914400"/>
      <a:up dx="0" dy="914400" dz="0"/>
    </a:backdrop>
  </dgm:scene3d>
  <dgm:styleLbl name="node0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>
      <a:sp3d extrusionH="28000" prstMaterial="matte"/>
    </dgm:txPr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">
            <a:alphaModFix amt="30000"/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1"/>
            <a:ext cx="9144002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6" name="Group 65"/>
          <p:cNvGrpSpPr/>
          <p:nvPr/>
        </p:nvGrpSpPr>
        <p:grpSpPr>
          <a:xfrm>
            <a:off x="0" y="0"/>
            <a:ext cx="2305051" cy="6858001"/>
            <a:chOff x="0" y="0"/>
            <a:chExt cx="2305051" cy="6858001"/>
          </a:xfrm>
          <a:gradFill flip="none" rotWithShape="1">
            <a:gsLst>
              <a:gs pos="0">
                <a:schemeClr val="tx2"/>
              </a:gs>
              <a:gs pos="100000">
                <a:schemeClr val="bg2">
                  <a:lumMod val="60000"/>
                  <a:lumOff val="40000"/>
                </a:schemeClr>
              </a:gs>
            </a:gsLst>
            <a:lin ang="5400000" scaled="0"/>
            <a:tileRect/>
          </a:gradFill>
        </p:grpSpPr>
        <p:sp>
          <p:nvSpPr>
            <p:cNvPr id="67" name="Rectangle 5"/>
            <p:cNvSpPr>
              <a:spLocks noChangeArrowheads="1"/>
            </p:cNvSpPr>
            <p:nvPr/>
          </p:nvSpPr>
          <p:spPr bwMode="auto">
            <a:xfrm>
              <a:off x="1209675" y="4763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68" name="Freeform 6"/>
            <p:cNvSpPr>
              <a:spLocks noEditPoints="1"/>
            </p:cNvSpPr>
            <p:nvPr/>
          </p:nvSpPr>
          <p:spPr bwMode="auto">
            <a:xfrm>
              <a:off x="1128713" y="21764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9" name="Freeform 7"/>
            <p:cNvSpPr>
              <a:spLocks noEditPoints="1"/>
            </p:cNvSpPr>
            <p:nvPr/>
          </p:nvSpPr>
          <p:spPr bwMode="auto">
            <a:xfrm>
              <a:off x="1123950" y="4021138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0" name="Rectangle 8"/>
            <p:cNvSpPr>
              <a:spLocks noChangeArrowheads="1"/>
            </p:cNvSpPr>
            <p:nvPr/>
          </p:nvSpPr>
          <p:spPr bwMode="auto">
            <a:xfrm>
              <a:off x="414338" y="9525"/>
              <a:ext cx="28575" cy="44815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71" name="Freeform 9"/>
            <p:cNvSpPr>
              <a:spLocks noEditPoints="1"/>
            </p:cNvSpPr>
            <p:nvPr/>
          </p:nvSpPr>
          <p:spPr bwMode="auto">
            <a:xfrm>
              <a:off x="333375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2" name="Freeform 10"/>
            <p:cNvSpPr/>
            <p:nvPr/>
          </p:nvSpPr>
          <p:spPr bwMode="auto">
            <a:xfrm>
              <a:off x="190500" y="9525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66"/>
                  </a:lnTo>
                  <a:lnTo>
                    <a:pt x="81" y="380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3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3" name="Freeform 11"/>
            <p:cNvSpPr/>
            <p:nvPr/>
          </p:nvSpPr>
          <p:spPr bwMode="auto">
            <a:xfrm>
              <a:off x="1290638" y="14288"/>
              <a:ext cx="376238" cy="1801813"/>
            </a:xfrm>
            <a:custGeom>
              <a:avLst/>
              <a:gdLst/>
              <a:ahLst/>
              <a:cxnLst/>
              <a:rect l="0" t="0" r="r" b="b"/>
              <a:pathLst>
                <a:path w="237" h="1135">
                  <a:moveTo>
                    <a:pt x="222" y="1135"/>
                  </a:moveTo>
                  <a:lnTo>
                    <a:pt x="0" y="620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17"/>
                  </a:lnTo>
                  <a:lnTo>
                    <a:pt x="237" y="1129"/>
                  </a:lnTo>
                  <a:lnTo>
                    <a:pt x="222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4" name="Freeform 12"/>
            <p:cNvSpPr>
              <a:spLocks noEditPoints="1"/>
            </p:cNvSpPr>
            <p:nvPr/>
          </p:nvSpPr>
          <p:spPr bwMode="auto">
            <a:xfrm>
              <a:off x="1600200" y="180181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5" name="Freeform 13"/>
            <p:cNvSpPr/>
            <p:nvPr/>
          </p:nvSpPr>
          <p:spPr bwMode="auto">
            <a:xfrm>
              <a:off x="1381125" y="9525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219" y="898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380"/>
                  </a:lnTo>
                  <a:lnTo>
                    <a:pt x="234" y="892"/>
                  </a:lnTo>
                  <a:lnTo>
                    <a:pt x="219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6" name="Freeform 14"/>
            <p:cNvSpPr/>
            <p:nvPr/>
          </p:nvSpPr>
          <p:spPr bwMode="auto">
            <a:xfrm>
              <a:off x="1643063" y="0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96" y="575"/>
                  </a:moveTo>
                  <a:lnTo>
                    <a:pt x="78" y="575"/>
                  </a:lnTo>
                  <a:lnTo>
                    <a:pt x="78" y="192"/>
                  </a:lnTo>
                  <a:lnTo>
                    <a:pt x="0" y="6"/>
                  </a:lnTo>
                  <a:lnTo>
                    <a:pt x="15" y="0"/>
                  </a:lnTo>
                  <a:lnTo>
                    <a:pt x="96" y="189"/>
                  </a:lnTo>
                  <a:lnTo>
                    <a:pt x="96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7" name="Freeform 15"/>
            <p:cNvSpPr>
              <a:spLocks noEditPoints="1"/>
            </p:cNvSpPr>
            <p:nvPr/>
          </p:nvSpPr>
          <p:spPr bwMode="auto">
            <a:xfrm>
              <a:off x="1685925" y="14208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8" name="Freeform 16"/>
            <p:cNvSpPr>
              <a:spLocks noEditPoints="1"/>
            </p:cNvSpPr>
            <p:nvPr/>
          </p:nvSpPr>
          <p:spPr bwMode="auto">
            <a:xfrm>
              <a:off x="168592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9" name="Freeform 17"/>
            <p:cNvSpPr/>
            <p:nvPr/>
          </p:nvSpPr>
          <p:spPr bwMode="auto">
            <a:xfrm>
              <a:off x="1743075" y="4763"/>
              <a:ext cx="419100" cy="522288"/>
            </a:xfrm>
            <a:custGeom>
              <a:avLst/>
              <a:gdLst/>
              <a:ahLst/>
              <a:cxnLst/>
              <a:rect l="0" t="0" r="r" b="b"/>
              <a:pathLst>
                <a:path w="264" h="329">
                  <a:moveTo>
                    <a:pt x="252" y="329"/>
                  </a:moveTo>
                  <a:lnTo>
                    <a:pt x="45" y="120"/>
                  </a:lnTo>
                  <a:lnTo>
                    <a:pt x="0" y="6"/>
                  </a:lnTo>
                  <a:lnTo>
                    <a:pt x="15" y="0"/>
                  </a:lnTo>
                  <a:lnTo>
                    <a:pt x="60" y="111"/>
                  </a:lnTo>
                  <a:lnTo>
                    <a:pt x="264" y="317"/>
                  </a:lnTo>
                  <a:lnTo>
                    <a:pt x="252" y="3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0" name="Freeform 18"/>
            <p:cNvSpPr>
              <a:spLocks noEditPoints="1"/>
            </p:cNvSpPr>
            <p:nvPr/>
          </p:nvSpPr>
          <p:spPr bwMode="auto">
            <a:xfrm>
              <a:off x="2119313" y="488950"/>
              <a:ext cx="161925" cy="147638"/>
            </a:xfrm>
            <a:custGeom>
              <a:avLst/>
              <a:gdLst/>
              <a:ahLst/>
              <a:cxnLst/>
              <a:rect l="0" t="0" r="r" b="b"/>
              <a:pathLst>
                <a:path w="34" h="31">
                  <a:moveTo>
                    <a:pt x="17" y="31"/>
                  </a:moveTo>
                  <a:cubicBezTo>
                    <a:pt x="13" y="31"/>
                    <a:pt x="9" y="30"/>
                    <a:pt x="6" y="27"/>
                  </a:cubicBezTo>
                  <a:cubicBezTo>
                    <a:pt x="0" y="20"/>
                    <a:pt x="0" y="10"/>
                    <a:pt x="6" y="4"/>
                  </a:cubicBezTo>
                  <a:cubicBezTo>
                    <a:pt x="9" y="1"/>
                    <a:pt x="13" y="0"/>
                    <a:pt x="17" y="0"/>
                  </a:cubicBezTo>
                  <a:cubicBezTo>
                    <a:pt x="21" y="0"/>
                    <a:pt x="25" y="1"/>
                    <a:pt x="28" y="4"/>
                  </a:cubicBezTo>
                  <a:cubicBezTo>
                    <a:pt x="34" y="10"/>
                    <a:pt x="34" y="20"/>
                    <a:pt x="28" y="27"/>
                  </a:cubicBezTo>
                  <a:cubicBezTo>
                    <a:pt x="25" y="30"/>
                    <a:pt x="21" y="31"/>
                    <a:pt x="17" y="31"/>
                  </a:cubicBezTo>
                  <a:close/>
                  <a:moveTo>
                    <a:pt x="17" y="4"/>
                  </a:moveTo>
                  <a:cubicBezTo>
                    <a:pt x="14" y="4"/>
                    <a:pt x="11" y="5"/>
                    <a:pt x="9" y="7"/>
                  </a:cubicBezTo>
                  <a:cubicBezTo>
                    <a:pt x="4" y="12"/>
                    <a:pt x="4" y="19"/>
                    <a:pt x="9" y="24"/>
                  </a:cubicBezTo>
                  <a:cubicBezTo>
                    <a:pt x="11" y="26"/>
                    <a:pt x="14" y="27"/>
                    <a:pt x="17" y="27"/>
                  </a:cubicBezTo>
                  <a:cubicBezTo>
                    <a:pt x="20" y="27"/>
                    <a:pt x="23" y="26"/>
                    <a:pt x="25" y="24"/>
                  </a:cubicBezTo>
                  <a:cubicBezTo>
                    <a:pt x="30" y="19"/>
                    <a:pt x="30" y="12"/>
                    <a:pt x="25" y="7"/>
                  </a:cubicBezTo>
                  <a:cubicBezTo>
                    <a:pt x="23" y="5"/>
                    <a:pt x="20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1" name="Freeform 19"/>
            <p:cNvSpPr/>
            <p:nvPr/>
          </p:nvSpPr>
          <p:spPr bwMode="auto">
            <a:xfrm>
              <a:off x="952500" y="4763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72"/>
                  </a:lnTo>
                  <a:lnTo>
                    <a:pt x="0" y="189"/>
                  </a:lnTo>
                  <a:lnTo>
                    <a:pt x="81" y="0"/>
                  </a:lnTo>
                  <a:lnTo>
                    <a:pt x="96" y="6"/>
                  </a:lnTo>
                  <a:lnTo>
                    <a:pt x="15" y="192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2" name="Freeform 20"/>
            <p:cNvSpPr>
              <a:spLocks noEditPoints="1"/>
            </p:cNvSpPr>
            <p:nvPr/>
          </p:nvSpPr>
          <p:spPr bwMode="auto">
            <a:xfrm>
              <a:off x="8667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2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3" name="Freeform 21"/>
            <p:cNvSpPr>
              <a:spLocks noEditPoints="1"/>
            </p:cNvSpPr>
            <p:nvPr/>
          </p:nvSpPr>
          <p:spPr bwMode="auto">
            <a:xfrm>
              <a:off x="890588" y="15541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4" name="Freeform 22"/>
            <p:cNvSpPr/>
            <p:nvPr/>
          </p:nvSpPr>
          <p:spPr bwMode="auto">
            <a:xfrm>
              <a:off x="738188" y="5622925"/>
              <a:ext cx="338138" cy="1216025"/>
            </a:xfrm>
            <a:custGeom>
              <a:avLst/>
              <a:gdLst/>
              <a:ahLst/>
              <a:cxnLst/>
              <a:rect l="0" t="0" r="r" b="b"/>
              <a:pathLst>
                <a:path w="213" h="766">
                  <a:moveTo>
                    <a:pt x="213" y="766"/>
                  </a:moveTo>
                  <a:lnTo>
                    <a:pt x="195" y="766"/>
                  </a:lnTo>
                  <a:lnTo>
                    <a:pt x="195" y="464"/>
                  </a:lnTo>
                  <a:lnTo>
                    <a:pt x="0" y="6"/>
                  </a:lnTo>
                  <a:lnTo>
                    <a:pt x="12" y="0"/>
                  </a:lnTo>
                  <a:lnTo>
                    <a:pt x="213" y="461"/>
                  </a:lnTo>
                  <a:lnTo>
                    <a:pt x="213" y="7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5" name="Freeform 23"/>
            <p:cNvSpPr>
              <a:spLocks noEditPoints="1"/>
            </p:cNvSpPr>
            <p:nvPr/>
          </p:nvSpPr>
          <p:spPr bwMode="auto">
            <a:xfrm>
              <a:off x="647700" y="5480050"/>
              <a:ext cx="157163" cy="157163"/>
            </a:xfrm>
            <a:custGeom>
              <a:avLst/>
              <a:gdLst/>
              <a:ahLst/>
              <a:cxnLst/>
              <a:rect l="0" t="0" r="r" b="b"/>
              <a:pathLst>
                <a:path w="33" h="33">
                  <a:moveTo>
                    <a:pt x="17" y="33"/>
                  </a:moveTo>
                  <a:cubicBezTo>
                    <a:pt x="8" y="33"/>
                    <a:pt x="0" y="26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6" y="0"/>
                    <a:pt x="33" y="8"/>
                    <a:pt x="33" y="17"/>
                  </a:cubicBezTo>
                  <a:cubicBezTo>
                    <a:pt x="33" y="26"/>
                    <a:pt x="26" y="33"/>
                    <a:pt x="17" y="33"/>
                  </a:cubicBezTo>
                  <a:close/>
                  <a:moveTo>
                    <a:pt x="17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29"/>
                    <a:pt x="17" y="29"/>
                  </a:cubicBezTo>
                  <a:cubicBezTo>
                    <a:pt x="23" y="29"/>
                    <a:pt x="29" y="24"/>
                    <a:pt x="29" y="17"/>
                  </a:cubicBezTo>
                  <a:cubicBezTo>
                    <a:pt x="29" y="10"/>
                    <a:pt x="23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6" name="Freeform 24"/>
            <p:cNvSpPr>
              <a:spLocks noEditPoints="1"/>
            </p:cNvSpPr>
            <p:nvPr/>
          </p:nvSpPr>
          <p:spPr bwMode="auto">
            <a:xfrm>
              <a:off x="666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2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7" name="Freeform 25"/>
            <p:cNvSpPr/>
            <p:nvPr/>
          </p:nvSpPr>
          <p:spPr bwMode="auto">
            <a:xfrm>
              <a:off x="0" y="3897313"/>
              <a:ext cx="133350" cy="266700"/>
            </a:xfrm>
            <a:custGeom>
              <a:avLst/>
              <a:gdLst/>
              <a:ahLst/>
              <a:cxnLst/>
              <a:rect l="0" t="0" r="r" b="b"/>
              <a:pathLst>
                <a:path w="84" h="168">
                  <a:moveTo>
                    <a:pt x="69" y="168"/>
                  </a:moveTo>
                  <a:lnTo>
                    <a:pt x="0" y="6"/>
                  </a:lnTo>
                  <a:lnTo>
                    <a:pt x="12" y="0"/>
                  </a:lnTo>
                  <a:lnTo>
                    <a:pt x="84" y="162"/>
                  </a:lnTo>
                  <a:lnTo>
                    <a:pt x="69" y="1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8" name="Freeform 26"/>
            <p:cNvSpPr>
              <a:spLocks noEditPoints="1"/>
            </p:cNvSpPr>
            <p:nvPr/>
          </p:nvSpPr>
          <p:spPr bwMode="auto">
            <a:xfrm>
              <a:off x="66675" y="414972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9" name="Freeform 27"/>
            <p:cNvSpPr/>
            <p:nvPr/>
          </p:nvSpPr>
          <p:spPr bwMode="auto">
            <a:xfrm>
              <a:off x="0" y="1644650"/>
              <a:ext cx="133350" cy="269875"/>
            </a:xfrm>
            <a:custGeom>
              <a:avLst/>
              <a:gdLst/>
              <a:ahLst/>
              <a:cxnLst/>
              <a:rect l="0" t="0" r="r" b="b"/>
              <a:pathLst>
                <a:path w="84" h="170">
                  <a:moveTo>
                    <a:pt x="12" y="170"/>
                  </a:moveTo>
                  <a:lnTo>
                    <a:pt x="0" y="164"/>
                  </a:lnTo>
                  <a:lnTo>
                    <a:pt x="69" y="0"/>
                  </a:lnTo>
                  <a:lnTo>
                    <a:pt x="84" y="6"/>
                  </a:lnTo>
                  <a:lnTo>
                    <a:pt x="12" y="1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0" name="Freeform 28"/>
            <p:cNvSpPr>
              <a:spLocks noEditPoints="1"/>
            </p:cNvSpPr>
            <p:nvPr/>
          </p:nvSpPr>
          <p:spPr bwMode="auto">
            <a:xfrm>
              <a:off x="66675" y="146843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1" name="Freeform 29"/>
            <p:cNvSpPr/>
            <p:nvPr/>
          </p:nvSpPr>
          <p:spPr bwMode="auto">
            <a:xfrm>
              <a:off x="695325" y="4763"/>
              <a:ext cx="309563" cy="1558925"/>
            </a:xfrm>
            <a:custGeom>
              <a:avLst/>
              <a:gdLst/>
              <a:ahLst/>
              <a:cxnLst/>
              <a:rect l="0" t="0" r="r" b="b"/>
              <a:pathLst>
                <a:path w="195" h="982">
                  <a:moveTo>
                    <a:pt x="195" y="982"/>
                  </a:moveTo>
                  <a:lnTo>
                    <a:pt x="177" y="982"/>
                  </a:lnTo>
                  <a:lnTo>
                    <a:pt x="177" y="805"/>
                  </a:lnTo>
                  <a:lnTo>
                    <a:pt x="0" y="629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23"/>
                  </a:lnTo>
                  <a:lnTo>
                    <a:pt x="195" y="796"/>
                  </a:lnTo>
                  <a:lnTo>
                    <a:pt x="195" y="9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2" name="Freeform 30"/>
            <p:cNvSpPr>
              <a:spLocks noEditPoints="1"/>
            </p:cNvSpPr>
            <p:nvPr/>
          </p:nvSpPr>
          <p:spPr bwMode="auto">
            <a:xfrm>
              <a:off x="57150" y="48815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3" name="Freeform 31"/>
            <p:cNvSpPr/>
            <p:nvPr/>
          </p:nvSpPr>
          <p:spPr bwMode="auto">
            <a:xfrm>
              <a:off x="138113" y="5060950"/>
              <a:ext cx="304800" cy="1778000"/>
            </a:xfrm>
            <a:custGeom>
              <a:avLst/>
              <a:gdLst/>
              <a:ahLst/>
              <a:cxnLst/>
              <a:rect l="0" t="0" r="r" b="b"/>
              <a:pathLst>
                <a:path w="192" h="1120">
                  <a:moveTo>
                    <a:pt x="192" y="1120"/>
                  </a:moveTo>
                  <a:lnTo>
                    <a:pt x="177" y="1120"/>
                  </a:lnTo>
                  <a:lnTo>
                    <a:pt x="177" y="360"/>
                  </a:lnTo>
                  <a:lnTo>
                    <a:pt x="0" y="1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77"/>
                  </a:lnTo>
                  <a:lnTo>
                    <a:pt x="192" y="354"/>
                  </a:lnTo>
                  <a:lnTo>
                    <a:pt x="192" y="1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4" name="Freeform 32"/>
            <p:cNvSpPr>
              <a:spLocks noEditPoints="1"/>
            </p:cNvSpPr>
            <p:nvPr/>
          </p:nvSpPr>
          <p:spPr bwMode="auto">
            <a:xfrm>
              <a:off x="561975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5" name="Rectangle 33"/>
            <p:cNvSpPr>
              <a:spLocks noChangeArrowheads="1"/>
            </p:cNvSpPr>
            <p:nvPr/>
          </p:nvSpPr>
          <p:spPr bwMode="auto">
            <a:xfrm>
              <a:off x="642938" y="6610350"/>
              <a:ext cx="23813" cy="2428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96" name="Freeform 34"/>
            <p:cNvSpPr>
              <a:spLocks noEditPoints="1"/>
            </p:cNvSpPr>
            <p:nvPr/>
          </p:nvSpPr>
          <p:spPr bwMode="auto">
            <a:xfrm>
              <a:off x="76200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7" name="Freeform 35"/>
            <p:cNvSpPr/>
            <p:nvPr/>
          </p:nvSpPr>
          <p:spPr bwMode="auto">
            <a:xfrm>
              <a:off x="0" y="5978525"/>
              <a:ext cx="190500" cy="461963"/>
            </a:xfrm>
            <a:custGeom>
              <a:avLst/>
              <a:gdLst/>
              <a:ahLst/>
              <a:cxnLst/>
              <a:rect l="0" t="0" r="r" b="b"/>
              <a:pathLst>
                <a:path w="120" h="291">
                  <a:moveTo>
                    <a:pt x="120" y="291"/>
                  </a:moveTo>
                  <a:lnTo>
                    <a:pt x="105" y="291"/>
                  </a:lnTo>
                  <a:lnTo>
                    <a:pt x="105" y="114"/>
                  </a:lnTo>
                  <a:lnTo>
                    <a:pt x="0" y="9"/>
                  </a:lnTo>
                  <a:lnTo>
                    <a:pt x="12" y="0"/>
                  </a:lnTo>
                  <a:lnTo>
                    <a:pt x="120" y="108"/>
                  </a:lnTo>
                  <a:lnTo>
                    <a:pt x="120" y="2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8" name="Freeform 36"/>
            <p:cNvSpPr/>
            <p:nvPr/>
          </p:nvSpPr>
          <p:spPr bwMode="auto">
            <a:xfrm>
              <a:off x="1014413" y="1801813"/>
              <a:ext cx="214313" cy="755650"/>
            </a:xfrm>
            <a:custGeom>
              <a:avLst/>
              <a:gdLst/>
              <a:ahLst/>
              <a:cxnLst/>
              <a:rect l="0" t="0" r="r" b="b"/>
              <a:pathLst>
                <a:path w="135" h="476">
                  <a:moveTo>
                    <a:pt x="12" y="476"/>
                  </a:moveTo>
                  <a:lnTo>
                    <a:pt x="0" y="476"/>
                  </a:lnTo>
                  <a:lnTo>
                    <a:pt x="0" y="128"/>
                  </a:lnTo>
                  <a:lnTo>
                    <a:pt x="126" y="0"/>
                  </a:lnTo>
                  <a:lnTo>
                    <a:pt x="135" y="9"/>
                  </a:lnTo>
                  <a:lnTo>
                    <a:pt x="12" y="131"/>
                  </a:lnTo>
                  <a:lnTo>
                    <a:pt x="12" y="4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9" name="Freeform 37"/>
            <p:cNvSpPr>
              <a:spLocks noEditPoints="1"/>
            </p:cNvSpPr>
            <p:nvPr/>
          </p:nvSpPr>
          <p:spPr bwMode="auto">
            <a:xfrm>
              <a:off x="938213" y="2547938"/>
              <a:ext cx="166688" cy="160338"/>
            </a:xfrm>
            <a:custGeom>
              <a:avLst/>
              <a:gdLst/>
              <a:ahLst/>
              <a:cxnLst/>
              <a:rect l="0" t="0" r="r" b="b"/>
              <a:pathLst>
                <a:path w="35" h="34">
                  <a:moveTo>
                    <a:pt x="18" y="34"/>
                  </a:moveTo>
                  <a:cubicBezTo>
                    <a:pt x="8" y="34"/>
                    <a:pt x="0" y="26"/>
                    <a:pt x="0" y="17"/>
                  </a:cubicBezTo>
                  <a:cubicBezTo>
                    <a:pt x="0" y="7"/>
                    <a:pt x="8" y="0"/>
                    <a:pt x="18" y="0"/>
                  </a:cubicBezTo>
                  <a:cubicBezTo>
                    <a:pt x="27" y="0"/>
                    <a:pt x="35" y="7"/>
                    <a:pt x="35" y="17"/>
                  </a:cubicBezTo>
                  <a:cubicBezTo>
                    <a:pt x="35" y="26"/>
                    <a:pt x="27" y="34"/>
                    <a:pt x="18" y="34"/>
                  </a:cubicBezTo>
                  <a:close/>
                  <a:moveTo>
                    <a:pt x="18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30"/>
                    <a:pt x="18" y="30"/>
                  </a:cubicBezTo>
                  <a:cubicBezTo>
                    <a:pt x="25" y="30"/>
                    <a:pt x="31" y="24"/>
                    <a:pt x="31" y="17"/>
                  </a:cubicBezTo>
                  <a:cubicBezTo>
                    <a:pt x="31" y="10"/>
                    <a:pt x="25" y="4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0" name="Freeform 38"/>
            <p:cNvSpPr/>
            <p:nvPr/>
          </p:nvSpPr>
          <p:spPr bwMode="auto">
            <a:xfrm>
              <a:off x="595313" y="4763"/>
              <a:ext cx="638175" cy="4025900"/>
            </a:xfrm>
            <a:custGeom>
              <a:avLst/>
              <a:gdLst/>
              <a:ahLst/>
              <a:cxnLst/>
              <a:rect l="0" t="0" r="r" b="b"/>
              <a:pathLst>
                <a:path w="402" h="2536">
                  <a:moveTo>
                    <a:pt x="402" y="2536"/>
                  </a:moveTo>
                  <a:lnTo>
                    <a:pt x="387" y="2536"/>
                  </a:lnTo>
                  <a:lnTo>
                    <a:pt x="387" y="2311"/>
                  </a:lnTo>
                  <a:lnTo>
                    <a:pt x="0" y="1925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916"/>
                  </a:lnTo>
                  <a:lnTo>
                    <a:pt x="402" y="2302"/>
                  </a:lnTo>
                  <a:lnTo>
                    <a:pt x="402" y="25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1" name="Freeform 39"/>
            <p:cNvSpPr/>
            <p:nvPr/>
          </p:nvSpPr>
          <p:spPr bwMode="auto">
            <a:xfrm>
              <a:off x="1223963" y="1382713"/>
              <a:ext cx="142875" cy="476250"/>
            </a:xfrm>
            <a:custGeom>
              <a:avLst/>
              <a:gdLst/>
              <a:ahLst/>
              <a:cxnLst/>
              <a:rect l="0" t="0" r="r" b="b"/>
              <a:pathLst>
                <a:path w="90" h="300">
                  <a:moveTo>
                    <a:pt x="90" y="300"/>
                  </a:moveTo>
                  <a:lnTo>
                    <a:pt x="78" y="300"/>
                  </a:lnTo>
                  <a:lnTo>
                    <a:pt x="78" y="84"/>
                  </a:lnTo>
                  <a:lnTo>
                    <a:pt x="0" y="9"/>
                  </a:lnTo>
                  <a:lnTo>
                    <a:pt x="9" y="0"/>
                  </a:lnTo>
                  <a:lnTo>
                    <a:pt x="90" y="81"/>
                  </a:lnTo>
                  <a:lnTo>
                    <a:pt x="90" y="3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2" name="Freeform 40"/>
            <p:cNvSpPr>
              <a:spLocks noEditPoints="1"/>
            </p:cNvSpPr>
            <p:nvPr/>
          </p:nvSpPr>
          <p:spPr bwMode="auto">
            <a:xfrm>
              <a:off x="1300163" y="1849438"/>
              <a:ext cx="109538" cy="107950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3" name="Freeform 41"/>
            <p:cNvSpPr/>
            <p:nvPr/>
          </p:nvSpPr>
          <p:spPr bwMode="auto">
            <a:xfrm>
              <a:off x="280988" y="3417888"/>
              <a:ext cx="142875" cy="474663"/>
            </a:xfrm>
            <a:custGeom>
              <a:avLst/>
              <a:gdLst/>
              <a:ahLst/>
              <a:cxnLst/>
              <a:rect l="0" t="0" r="r" b="b"/>
              <a:pathLst>
                <a:path w="90" h="299">
                  <a:moveTo>
                    <a:pt x="12" y="299"/>
                  </a:moveTo>
                  <a:lnTo>
                    <a:pt x="0" y="299"/>
                  </a:lnTo>
                  <a:lnTo>
                    <a:pt x="0" y="80"/>
                  </a:lnTo>
                  <a:lnTo>
                    <a:pt x="81" y="0"/>
                  </a:lnTo>
                  <a:lnTo>
                    <a:pt x="90" y="8"/>
                  </a:lnTo>
                  <a:lnTo>
                    <a:pt x="12" y="83"/>
                  </a:lnTo>
                  <a:lnTo>
                    <a:pt x="12" y="2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4" name="Freeform 42"/>
            <p:cNvSpPr>
              <a:spLocks noEditPoints="1"/>
            </p:cNvSpPr>
            <p:nvPr/>
          </p:nvSpPr>
          <p:spPr bwMode="auto">
            <a:xfrm>
              <a:off x="238125" y="38830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1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3" y="5"/>
                    <a:pt x="23" y="12"/>
                  </a:cubicBezTo>
                  <a:cubicBezTo>
                    <a:pt x="23" y="18"/>
                    <a:pt x="17" y="23"/>
                    <a:pt x="11" y="23"/>
                  </a:cubicBezTo>
                  <a:close/>
                  <a:moveTo>
                    <a:pt x="11" y="4"/>
                  </a:moveTo>
                  <a:cubicBezTo>
                    <a:pt x="7" y="4"/>
                    <a:pt x="4" y="8"/>
                    <a:pt x="4" y="12"/>
                  </a:cubicBezTo>
                  <a:cubicBezTo>
                    <a:pt x="4" y="16"/>
                    <a:pt x="7" y="19"/>
                    <a:pt x="11" y="19"/>
                  </a:cubicBezTo>
                  <a:cubicBezTo>
                    <a:pt x="15" y="19"/>
                    <a:pt x="19" y="16"/>
                    <a:pt x="19" y="12"/>
                  </a:cubicBezTo>
                  <a:cubicBezTo>
                    <a:pt x="19" y="8"/>
                    <a:pt x="15" y="4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5" name="Freeform 43"/>
            <p:cNvSpPr/>
            <p:nvPr/>
          </p:nvSpPr>
          <p:spPr bwMode="auto">
            <a:xfrm>
              <a:off x="4763" y="2166938"/>
              <a:ext cx="114300" cy="452438"/>
            </a:xfrm>
            <a:custGeom>
              <a:avLst/>
              <a:gdLst/>
              <a:ahLst/>
              <a:cxnLst/>
              <a:rect l="0" t="0" r="r" b="b"/>
              <a:pathLst>
                <a:path w="72" h="285">
                  <a:moveTo>
                    <a:pt x="6" y="285"/>
                  </a:moveTo>
                  <a:lnTo>
                    <a:pt x="0" y="276"/>
                  </a:lnTo>
                  <a:lnTo>
                    <a:pt x="60" y="216"/>
                  </a:lnTo>
                  <a:lnTo>
                    <a:pt x="60" y="0"/>
                  </a:lnTo>
                  <a:lnTo>
                    <a:pt x="72" y="0"/>
                  </a:lnTo>
                  <a:lnTo>
                    <a:pt x="72" y="222"/>
                  </a:lnTo>
                  <a:lnTo>
                    <a:pt x="6" y="2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6" name="Freeform 44"/>
            <p:cNvSpPr>
              <a:spLocks noEditPoints="1"/>
            </p:cNvSpPr>
            <p:nvPr/>
          </p:nvSpPr>
          <p:spPr bwMode="auto">
            <a:xfrm>
              <a:off x="52388" y="20669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7" name="Rectangle 45"/>
            <p:cNvSpPr>
              <a:spLocks noChangeArrowheads="1"/>
            </p:cNvSpPr>
            <p:nvPr/>
          </p:nvSpPr>
          <p:spPr bwMode="auto">
            <a:xfrm>
              <a:off x="1228725" y="4662488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08" name="Freeform 46"/>
            <p:cNvSpPr/>
            <p:nvPr/>
          </p:nvSpPr>
          <p:spPr bwMode="auto">
            <a:xfrm>
              <a:off x="1319213" y="5041900"/>
              <a:ext cx="371475" cy="1801813"/>
            </a:xfrm>
            <a:custGeom>
              <a:avLst/>
              <a:gdLst/>
              <a:ahLst/>
              <a:cxnLst/>
              <a:rect l="0" t="0" r="r" b="b"/>
              <a:pathLst>
                <a:path w="234" h="1135">
                  <a:moveTo>
                    <a:pt x="15" y="1135"/>
                  </a:moveTo>
                  <a:lnTo>
                    <a:pt x="0" y="1135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19" y="0"/>
                  </a:lnTo>
                  <a:lnTo>
                    <a:pt x="234" y="6"/>
                  </a:lnTo>
                  <a:lnTo>
                    <a:pt x="15" y="518"/>
                  </a:lnTo>
                  <a:lnTo>
                    <a:pt x="15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9" name="Freeform 47"/>
            <p:cNvSpPr>
              <a:spLocks noEditPoints="1"/>
            </p:cNvSpPr>
            <p:nvPr/>
          </p:nvSpPr>
          <p:spPr bwMode="auto">
            <a:xfrm>
              <a:off x="1147763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0" name="Freeform 48"/>
            <p:cNvSpPr/>
            <p:nvPr/>
          </p:nvSpPr>
          <p:spPr bwMode="auto">
            <a:xfrm>
              <a:off x="819150" y="3983038"/>
              <a:ext cx="347663" cy="2860675"/>
            </a:xfrm>
            <a:custGeom>
              <a:avLst/>
              <a:gdLst/>
              <a:ahLst/>
              <a:cxnLst/>
              <a:rect l="0" t="0" r="r" b="b"/>
              <a:pathLst>
                <a:path w="219" h="1802">
                  <a:moveTo>
                    <a:pt x="219" y="1802"/>
                  </a:moveTo>
                  <a:lnTo>
                    <a:pt x="201" y="1802"/>
                  </a:lnTo>
                  <a:lnTo>
                    <a:pt x="201" y="1185"/>
                  </a:lnTo>
                  <a:lnTo>
                    <a:pt x="0" y="3"/>
                  </a:lnTo>
                  <a:lnTo>
                    <a:pt x="15" y="0"/>
                  </a:lnTo>
                  <a:lnTo>
                    <a:pt x="219" y="1185"/>
                  </a:lnTo>
                  <a:lnTo>
                    <a:pt x="219" y="18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1" name="Freeform 49"/>
            <p:cNvSpPr>
              <a:spLocks noEditPoints="1"/>
            </p:cNvSpPr>
            <p:nvPr/>
          </p:nvSpPr>
          <p:spPr bwMode="auto">
            <a:xfrm>
              <a:off x="728663" y="3806825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2" name="Freeform 50"/>
            <p:cNvSpPr>
              <a:spLocks noEditPoints="1"/>
            </p:cNvSpPr>
            <p:nvPr/>
          </p:nvSpPr>
          <p:spPr bwMode="auto">
            <a:xfrm>
              <a:off x="1624013" y="486727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3" name="Freeform 51"/>
            <p:cNvSpPr/>
            <p:nvPr/>
          </p:nvSpPr>
          <p:spPr bwMode="auto">
            <a:xfrm>
              <a:off x="1404938" y="5422900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18" y="898"/>
                  </a:moveTo>
                  <a:lnTo>
                    <a:pt x="0" y="898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22" y="0"/>
                  </a:lnTo>
                  <a:lnTo>
                    <a:pt x="234" y="6"/>
                  </a:lnTo>
                  <a:lnTo>
                    <a:pt x="18" y="518"/>
                  </a:lnTo>
                  <a:lnTo>
                    <a:pt x="18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4" name="Freeform 52"/>
            <p:cNvSpPr/>
            <p:nvPr/>
          </p:nvSpPr>
          <p:spPr bwMode="auto">
            <a:xfrm>
              <a:off x="1666875" y="5945188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15" y="575"/>
                  </a:moveTo>
                  <a:lnTo>
                    <a:pt x="0" y="569"/>
                  </a:lnTo>
                  <a:lnTo>
                    <a:pt x="81" y="383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6"/>
                  </a:lnTo>
                  <a:lnTo>
                    <a:pt x="15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5" name="Freeform 53"/>
            <p:cNvSpPr>
              <a:spLocks noEditPoints="1"/>
            </p:cNvSpPr>
            <p:nvPr/>
          </p:nvSpPr>
          <p:spPr bwMode="auto">
            <a:xfrm>
              <a:off x="1709738" y="52466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6" name="Freeform 54"/>
            <p:cNvSpPr>
              <a:spLocks noEditPoints="1"/>
            </p:cNvSpPr>
            <p:nvPr/>
          </p:nvSpPr>
          <p:spPr bwMode="auto">
            <a:xfrm>
              <a:off x="1709738" y="57642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7" name="Freeform 55"/>
            <p:cNvSpPr/>
            <p:nvPr/>
          </p:nvSpPr>
          <p:spPr bwMode="auto">
            <a:xfrm>
              <a:off x="1766888" y="6330950"/>
              <a:ext cx="419100" cy="527050"/>
            </a:xfrm>
            <a:custGeom>
              <a:avLst/>
              <a:gdLst/>
              <a:ahLst/>
              <a:cxnLst/>
              <a:rect l="0" t="0" r="r" b="b"/>
              <a:pathLst>
                <a:path w="264" h="332">
                  <a:moveTo>
                    <a:pt x="12" y="332"/>
                  </a:moveTo>
                  <a:lnTo>
                    <a:pt x="0" y="326"/>
                  </a:lnTo>
                  <a:lnTo>
                    <a:pt x="45" y="206"/>
                  </a:lnTo>
                  <a:lnTo>
                    <a:pt x="255" y="0"/>
                  </a:lnTo>
                  <a:lnTo>
                    <a:pt x="264" y="12"/>
                  </a:lnTo>
                  <a:lnTo>
                    <a:pt x="60" y="215"/>
                  </a:lnTo>
                  <a:lnTo>
                    <a:pt x="12" y="3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8" name="Freeform 56"/>
            <p:cNvSpPr>
              <a:spLocks noEditPoints="1"/>
            </p:cNvSpPr>
            <p:nvPr/>
          </p:nvSpPr>
          <p:spPr bwMode="auto">
            <a:xfrm>
              <a:off x="2147888" y="6221413"/>
              <a:ext cx="157163" cy="147638"/>
            </a:xfrm>
            <a:custGeom>
              <a:avLst/>
              <a:gdLst/>
              <a:ahLst/>
              <a:cxnLst/>
              <a:rect l="0" t="0" r="r" b="b"/>
              <a:pathLst>
                <a:path w="33" h="31">
                  <a:moveTo>
                    <a:pt x="16" y="31"/>
                  </a:moveTo>
                  <a:cubicBezTo>
                    <a:pt x="12" y="31"/>
                    <a:pt x="8" y="29"/>
                    <a:pt x="5" y="26"/>
                  </a:cubicBezTo>
                  <a:cubicBezTo>
                    <a:pt x="2" y="24"/>
                    <a:pt x="0" y="20"/>
                    <a:pt x="0" y="15"/>
                  </a:cubicBezTo>
                  <a:cubicBezTo>
                    <a:pt x="0" y="11"/>
                    <a:pt x="2" y="7"/>
                    <a:pt x="5" y="4"/>
                  </a:cubicBezTo>
                  <a:cubicBezTo>
                    <a:pt x="8" y="1"/>
                    <a:pt x="12" y="0"/>
                    <a:pt x="16" y="0"/>
                  </a:cubicBezTo>
                  <a:cubicBezTo>
                    <a:pt x="20" y="0"/>
                    <a:pt x="24" y="1"/>
                    <a:pt x="27" y="4"/>
                  </a:cubicBezTo>
                  <a:cubicBezTo>
                    <a:pt x="33" y="10"/>
                    <a:pt x="33" y="20"/>
                    <a:pt x="27" y="26"/>
                  </a:cubicBezTo>
                  <a:cubicBezTo>
                    <a:pt x="24" y="29"/>
                    <a:pt x="20" y="31"/>
                    <a:pt x="16" y="31"/>
                  </a:cubicBezTo>
                  <a:close/>
                  <a:moveTo>
                    <a:pt x="16" y="4"/>
                  </a:moveTo>
                  <a:cubicBezTo>
                    <a:pt x="13" y="4"/>
                    <a:pt x="10" y="5"/>
                    <a:pt x="8" y="7"/>
                  </a:cubicBezTo>
                  <a:cubicBezTo>
                    <a:pt x="6" y="9"/>
                    <a:pt x="4" y="12"/>
                    <a:pt x="4" y="15"/>
                  </a:cubicBezTo>
                  <a:cubicBezTo>
                    <a:pt x="4" y="19"/>
                    <a:pt x="6" y="21"/>
                    <a:pt x="8" y="24"/>
                  </a:cubicBezTo>
                  <a:cubicBezTo>
                    <a:pt x="10" y="26"/>
                    <a:pt x="13" y="27"/>
                    <a:pt x="16" y="27"/>
                  </a:cubicBezTo>
                  <a:cubicBezTo>
                    <a:pt x="19" y="27"/>
                    <a:pt x="22" y="26"/>
                    <a:pt x="24" y="24"/>
                  </a:cubicBezTo>
                  <a:cubicBezTo>
                    <a:pt x="29" y="19"/>
                    <a:pt x="29" y="12"/>
                    <a:pt x="24" y="7"/>
                  </a:cubicBezTo>
                  <a:cubicBezTo>
                    <a:pt x="22" y="5"/>
                    <a:pt x="19" y="4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9" name="Freeform 57"/>
            <p:cNvSpPr/>
            <p:nvPr/>
          </p:nvSpPr>
          <p:spPr bwMode="auto">
            <a:xfrm>
              <a:off x="504825" y="9525"/>
              <a:ext cx="233363" cy="5103813"/>
            </a:xfrm>
            <a:custGeom>
              <a:avLst/>
              <a:gdLst/>
              <a:ahLst/>
              <a:cxnLst/>
              <a:rect l="0" t="0" r="r" b="b"/>
              <a:pathLst>
                <a:path w="147" h="3215">
                  <a:moveTo>
                    <a:pt x="132" y="3215"/>
                  </a:moveTo>
                  <a:lnTo>
                    <a:pt x="129" y="2754"/>
                  </a:lnTo>
                  <a:lnTo>
                    <a:pt x="0" y="1901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898"/>
                  </a:lnTo>
                  <a:lnTo>
                    <a:pt x="144" y="2754"/>
                  </a:lnTo>
                  <a:lnTo>
                    <a:pt x="147" y="3215"/>
                  </a:lnTo>
                  <a:lnTo>
                    <a:pt x="132" y="32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20" name="Freeform 58"/>
            <p:cNvSpPr>
              <a:spLocks noEditPoints="1"/>
            </p:cNvSpPr>
            <p:nvPr/>
          </p:nvSpPr>
          <p:spPr bwMode="auto">
            <a:xfrm>
              <a:off x="633413" y="5103813"/>
              <a:ext cx="185738" cy="185738"/>
            </a:xfrm>
            <a:custGeom>
              <a:avLst/>
              <a:gdLst/>
              <a:ahLst/>
              <a:cxnLst/>
              <a:rect l="0" t="0" r="r" b="b"/>
              <a:pathLst>
                <a:path w="39" h="39">
                  <a:moveTo>
                    <a:pt x="20" y="39"/>
                  </a:moveTo>
                  <a:cubicBezTo>
                    <a:pt x="9" y="39"/>
                    <a:pt x="0" y="30"/>
                    <a:pt x="0" y="19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19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19"/>
                  </a:cubicBezTo>
                  <a:cubicBezTo>
                    <a:pt x="4" y="28"/>
                    <a:pt x="11" y="35"/>
                    <a:pt x="20" y="35"/>
                  </a:cubicBezTo>
                  <a:cubicBezTo>
                    <a:pt x="28" y="35"/>
                    <a:pt x="35" y="28"/>
                    <a:pt x="35" y="19"/>
                  </a:cubicBezTo>
                  <a:cubicBezTo>
                    <a:pt x="35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00238" y="1122363"/>
            <a:ext cx="6593681" cy="2387600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00238" y="3602038"/>
            <a:ext cx="6593681" cy="1655762"/>
          </a:xfrm>
        </p:spPr>
        <p:txBody>
          <a:bodyPr>
            <a:normAutofit/>
          </a:bodyPr>
          <a:lstStyle>
            <a:lvl1pPr marL="0" indent="0" algn="l">
              <a:buNone/>
              <a:defRPr sz="2000" cap="all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 smtClean="0"/>
              <a:t>Kliknutím lze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801052" y="5410202"/>
            <a:ext cx="2057400" cy="365125"/>
          </a:xfrm>
        </p:spPr>
        <p:txBody>
          <a:bodyPr/>
          <a:lstStyle/>
          <a:p>
            <a:fld id="{95EC1D4A-A796-47C3-A63E-CE236FB377E2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00237" y="5410202"/>
            <a:ext cx="3843665" cy="365125"/>
          </a:xfrm>
        </p:spPr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15603" y="5410200"/>
            <a:ext cx="578317" cy="365125"/>
          </a:xfrm>
        </p:spPr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079873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atický obrázek s popis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058" y="4304665"/>
            <a:ext cx="7434266" cy="819355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56058" y="606426"/>
            <a:ext cx="7434266" cy="3299778"/>
          </a:xfrm>
          <a:prstGeom prst="round2DiagRect">
            <a:avLst>
              <a:gd name="adj1" fmla="val 5101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3200"/>
            </a:lvl1pPr>
          </a:lstStyle>
          <a:p>
            <a:pPr marL="0" lvl="0" indent="0">
              <a:buNone/>
            </a:pPr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6024" y="5124020"/>
            <a:ext cx="7433144" cy="682472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493952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ázev a popis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093" y="609600"/>
            <a:ext cx="7429466" cy="342900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6058" y="4419600"/>
            <a:ext cx="7428344" cy="1371599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0228355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ce s popis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4659" y="609600"/>
            <a:ext cx="6977064" cy="2748429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290484" y="3365557"/>
            <a:ext cx="6564224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6058" y="4309919"/>
            <a:ext cx="7429502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  <p:sp>
        <p:nvSpPr>
          <p:cNvPr id="52" name="TextBox 51"/>
          <p:cNvSpPr txBox="1"/>
          <p:nvPr/>
        </p:nvSpPr>
        <p:spPr>
          <a:xfrm>
            <a:off x="696579" y="718458"/>
            <a:ext cx="4572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7817473" y="2764972"/>
            <a:ext cx="4572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330329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Jmenov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058" y="2134042"/>
            <a:ext cx="7429501" cy="2511835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6023" y="4657655"/>
            <a:ext cx="7428379" cy="1140644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3008711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sloup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856060" y="609600"/>
            <a:ext cx="7429499" cy="1905000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856058" y="2674463"/>
            <a:ext cx="2397674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856059" y="3360263"/>
            <a:ext cx="2396432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386075" y="2677635"/>
            <a:ext cx="2388289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386075" y="3363435"/>
            <a:ext cx="2388958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889332" y="2674463"/>
            <a:ext cx="2396226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5889332" y="3360263"/>
            <a:ext cx="2396226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4509520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sloupce s obrázk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856059" y="609600"/>
            <a:ext cx="7429499" cy="1905000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856060" y="4404596"/>
            <a:ext cx="239643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856060" y="2666998"/>
            <a:ext cx="239643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1800" dirty="0"/>
            </a:lvl1pPr>
          </a:lstStyle>
          <a:p>
            <a:pPr marL="0" lvl="0" indent="0">
              <a:buNone/>
            </a:pPr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856060" y="4980859"/>
            <a:ext cx="2396430" cy="8178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366790" y="4404596"/>
            <a:ext cx="240030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366790" y="2666998"/>
            <a:ext cx="2399205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1800" dirty="0"/>
            </a:lvl1pPr>
          </a:lstStyle>
          <a:p>
            <a:pPr marL="0" lvl="0" indent="0">
              <a:buNone/>
            </a:pPr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365695" y="4980857"/>
            <a:ext cx="2400300" cy="81034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889426" y="4404595"/>
            <a:ext cx="2393056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5889332" y="2666998"/>
            <a:ext cx="2396227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1800" dirty="0"/>
            </a:lvl1pPr>
          </a:lstStyle>
          <a:p>
            <a:pPr marL="0" lvl="0" indent="0">
              <a:buNone/>
            </a:pPr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5889332" y="4980855"/>
            <a:ext cx="2396226" cy="810345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cap="all" baseline="0"/>
            </a:lvl1pPr>
          </a:lstStyle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8930944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6299948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1" y="609600"/>
            <a:ext cx="1503758" cy="5181601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56057" y="609600"/>
            <a:ext cx="5811443" cy="5181601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56252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Title 1"/>
          <p:cNvSpPr>
            <a:spLocks noGrp="1"/>
          </p:cNvSpPr>
          <p:nvPr>
            <p:ph type="title"/>
          </p:nvPr>
        </p:nvSpPr>
        <p:spPr>
          <a:xfrm>
            <a:off x="856060" y="618518"/>
            <a:ext cx="7429499" cy="1478570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48" name="Content Placeholder 2"/>
          <p:cNvSpPr>
            <a:spLocks noGrp="1"/>
          </p:cNvSpPr>
          <p:nvPr>
            <p:ph idx="1"/>
          </p:nvPr>
        </p:nvSpPr>
        <p:spPr>
          <a:xfrm>
            <a:off x="856060" y="2249487"/>
            <a:ext cx="7429499" cy="3541714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9" name="Date Placeholder 3"/>
          <p:cNvSpPr>
            <a:spLocks noGrp="1"/>
          </p:cNvSpPr>
          <p:nvPr>
            <p:ph type="dt" sz="half" idx="10"/>
          </p:nvPr>
        </p:nvSpPr>
        <p:spPr>
          <a:xfrm>
            <a:off x="5592691" y="5883277"/>
            <a:ext cx="2057400" cy="365125"/>
          </a:xfrm>
        </p:spPr>
        <p:txBody>
          <a:bodyPr/>
          <a:lstStyle/>
          <a:p>
            <a:fld id="{95EC1D4A-A796-47C3-A63E-CE236FB377E2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5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56059" y="5883276"/>
            <a:ext cx="4679482" cy="365125"/>
          </a:xfrm>
        </p:spPr>
        <p:txBody>
          <a:bodyPr/>
          <a:lstStyle/>
          <a:p>
            <a:endParaRPr lang="cs-CZ"/>
          </a:p>
        </p:txBody>
      </p:sp>
      <p:sp>
        <p:nvSpPr>
          <p:cNvPr id="5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07241" y="5883275"/>
            <a:ext cx="578317" cy="365125"/>
          </a:xfrm>
        </p:spPr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117977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058" y="1419227"/>
            <a:ext cx="7429500" cy="2852737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6058" y="4424362"/>
            <a:ext cx="7429500" cy="1374776"/>
          </a:xfrm>
        </p:spPr>
        <p:txBody>
          <a:bodyPr>
            <a:normAutofit/>
          </a:bodyPr>
          <a:lstStyle>
            <a:lvl1pPr marL="0" indent="0">
              <a:buNone/>
              <a:defRPr sz="1800" cap="all" baseline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603942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56058" y="2249486"/>
            <a:ext cx="3658792" cy="3541714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1" y="2249486"/>
            <a:ext cx="3656408" cy="3541714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88077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058" y="619127"/>
            <a:ext cx="7429500" cy="1477961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78902" y="2249486"/>
            <a:ext cx="3435949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56058" y="3073398"/>
            <a:ext cx="3658793" cy="2717801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51992" y="2249485"/>
            <a:ext cx="3433565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3073398"/>
            <a:ext cx="3656408" cy="2717801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40559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79544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066499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0029" y="609601"/>
            <a:ext cx="2892028" cy="1639884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67150" y="592666"/>
            <a:ext cx="4418407" cy="5198534"/>
          </a:xfrm>
        </p:spPr>
        <p:txBody>
          <a:bodyPr anchor="ctr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0029" y="2249486"/>
            <a:ext cx="2892028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870706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061" y="609600"/>
            <a:ext cx="3753962" cy="163988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832866" y="609600"/>
            <a:ext cx="3452693" cy="5181602"/>
          </a:xfrm>
          <a:prstGeom prst="round2DiagRect">
            <a:avLst>
              <a:gd name="adj1" fmla="val 6074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defRPr lang="en-US" sz="3200"/>
            </a:lvl1pPr>
          </a:lstStyle>
          <a:p>
            <a:pPr marL="0" lvl="0" indent="0">
              <a:buNone/>
            </a:pPr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6059" y="2249486"/>
            <a:ext cx="3753964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63380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 amt="30000"/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1"/>
            <a:ext cx="9144002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Group 7"/>
          <p:cNvGrpSpPr/>
          <p:nvPr/>
        </p:nvGrpSpPr>
        <p:grpSpPr>
          <a:xfrm>
            <a:off x="-14288" y="0"/>
            <a:ext cx="9041774" cy="6858001"/>
            <a:chOff x="-14288" y="0"/>
            <a:chExt cx="9041774" cy="6858001"/>
          </a:xfrm>
        </p:grpSpPr>
        <p:grpSp>
          <p:nvGrpSpPr>
            <p:cNvPr id="9" name="Group 8"/>
            <p:cNvGrpSpPr/>
            <p:nvPr/>
          </p:nvGrpSpPr>
          <p:grpSpPr>
            <a:xfrm>
              <a:off x="-14288" y="0"/>
              <a:ext cx="1220788" cy="6858001"/>
              <a:chOff x="-14288" y="0"/>
              <a:chExt cx="1220788" cy="6858001"/>
            </a:xfrm>
            <a:gradFill flip="none" rotWithShape="1">
              <a:gsLst>
                <a:gs pos="0">
                  <a:schemeClr val="tx2"/>
                </a:gs>
                <a:gs pos="100000">
                  <a:schemeClr val="bg2">
                    <a:lumMod val="60000"/>
                    <a:lumOff val="4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21" name="Rectangle 5"/>
              <p:cNvSpPr>
                <a:spLocks noChangeArrowheads="1"/>
              </p:cNvSpPr>
              <p:nvPr/>
            </p:nvSpPr>
            <p:spPr bwMode="auto">
              <a:xfrm>
                <a:off x="114300" y="4763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22" name="Freeform 6"/>
              <p:cNvSpPr>
                <a:spLocks noEditPoints="1"/>
              </p:cNvSpPr>
              <p:nvPr/>
            </p:nvSpPr>
            <p:spPr bwMode="auto">
              <a:xfrm>
                <a:off x="33337" y="217646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3" name="Freeform 7"/>
              <p:cNvSpPr>
                <a:spLocks noEditPoints="1"/>
              </p:cNvSpPr>
              <p:nvPr/>
            </p:nvSpPr>
            <p:spPr bwMode="auto">
              <a:xfrm>
                <a:off x="28575" y="4021138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4" name="Freeform 8"/>
              <p:cNvSpPr/>
              <p:nvPr/>
            </p:nvSpPr>
            <p:spPr bwMode="auto">
              <a:xfrm>
                <a:off x="200025" y="4763"/>
                <a:ext cx="369888" cy="1811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41">
                    <a:moveTo>
                      <a:pt x="218" y="1141"/>
                    </a:moveTo>
                    <a:lnTo>
                      <a:pt x="0" y="626"/>
                    </a:lnTo>
                    <a:lnTo>
                      <a:pt x="0" y="0"/>
                    </a:lnTo>
                    <a:lnTo>
                      <a:pt x="15" y="0"/>
                    </a:lnTo>
                    <a:lnTo>
                      <a:pt x="15" y="623"/>
                    </a:lnTo>
                    <a:lnTo>
                      <a:pt x="233" y="1135"/>
                    </a:lnTo>
                    <a:lnTo>
                      <a:pt x="218" y="11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5" name="Freeform 9"/>
              <p:cNvSpPr>
                <a:spLocks noEditPoints="1"/>
              </p:cNvSpPr>
              <p:nvPr/>
            </p:nvSpPr>
            <p:spPr bwMode="auto">
              <a:xfrm>
                <a:off x="503237" y="1801813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6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6" name="Freeform 10"/>
              <p:cNvSpPr/>
              <p:nvPr/>
            </p:nvSpPr>
            <p:spPr bwMode="auto">
              <a:xfrm>
                <a:off x="285750" y="4763"/>
                <a:ext cx="369888" cy="1430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901">
                    <a:moveTo>
                      <a:pt x="221" y="901"/>
                    </a:moveTo>
                    <a:lnTo>
                      <a:pt x="0" y="383"/>
                    </a:lnTo>
                    <a:lnTo>
                      <a:pt x="0" y="0"/>
                    </a:lnTo>
                    <a:lnTo>
                      <a:pt x="18" y="0"/>
                    </a:lnTo>
                    <a:lnTo>
                      <a:pt x="18" y="380"/>
                    </a:lnTo>
                    <a:lnTo>
                      <a:pt x="233" y="895"/>
                    </a:lnTo>
                    <a:lnTo>
                      <a:pt x="221" y="9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7" name="Freeform 11"/>
              <p:cNvSpPr/>
              <p:nvPr/>
            </p:nvSpPr>
            <p:spPr bwMode="auto">
              <a:xfrm>
                <a:off x="546100" y="0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96" y="575"/>
                    </a:moveTo>
                    <a:lnTo>
                      <a:pt x="78" y="575"/>
                    </a:lnTo>
                    <a:lnTo>
                      <a:pt x="78" y="192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96" y="189"/>
                    </a:lnTo>
                    <a:lnTo>
                      <a:pt x="96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8" name="Freeform 12"/>
              <p:cNvSpPr>
                <a:spLocks noEditPoints="1"/>
              </p:cNvSpPr>
              <p:nvPr/>
            </p:nvSpPr>
            <p:spPr bwMode="auto">
              <a:xfrm>
                <a:off x="588962" y="14208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7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9" name="Freeform 13"/>
              <p:cNvSpPr>
                <a:spLocks noEditPoints="1"/>
              </p:cNvSpPr>
              <p:nvPr/>
            </p:nvSpPr>
            <p:spPr bwMode="auto">
              <a:xfrm>
                <a:off x="588962" y="9032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0" name="Freeform 14"/>
              <p:cNvSpPr/>
              <p:nvPr/>
            </p:nvSpPr>
            <p:spPr bwMode="auto">
              <a:xfrm>
                <a:off x="641350" y="0"/>
                <a:ext cx="422275" cy="527050"/>
              </a:xfrm>
              <a:custGeom>
                <a:avLst/>
                <a:gdLst/>
                <a:ahLst/>
                <a:cxnLst/>
                <a:rect l="0" t="0" r="r" b="b"/>
                <a:pathLst>
                  <a:path w="266" h="332">
                    <a:moveTo>
                      <a:pt x="257" y="332"/>
                    </a:moveTo>
                    <a:lnTo>
                      <a:pt x="48" y="123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63" y="114"/>
                    </a:lnTo>
                    <a:lnTo>
                      <a:pt x="266" y="320"/>
                    </a:lnTo>
                    <a:lnTo>
                      <a:pt x="257" y="3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1" name="Freeform 15"/>
              <p:cNvSpPr>
                <a:spLocks noEditPoints="1"/>
              </p:cNvSpPr>
              <p:nvPr/>
            </p:nvSpPr>
            <p:spPr bwMode="auto">
              <a:xfrm>
                <a:off x="1020762" y="488950"/>
                <a:ext cx="161925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4" h="31">
                    <a:moveTo>
                      <a:pt x="17" y="31"/>
                    </a:moveTo>
                    <a:cubicBezTo>
                      <a:pt x="13" y="31"/>
                      <a:pt x="9" y="30"/>
                      <a:pt x="6" y="27"/>
                    </a:cubicBezTo>
                    <a:cubicBezTo>
                      <a:pt x="0" y="20"/>
                      <a:pt x="0" y="10"/>
                      <a:pt x="6" y="4"/>
                    </a:cubicBezTo>
                    <a:cubicBezTo>
                      <a:pt x="9" y="1"/>
                      <a:pt x="13" y="0"/>
                      <a:pt x="17" y="0"/>
                    </a:cubicBezTo>
                    <a:cubicBezTo>
                      <a:pt x="21" y="0"/>
                      <a:pt x="25" y="1"/>
                      <a:pt x="28" y="4"/>
                    </a:cubicBezTo>
                    <a:cubicBezTo>
                      <a:pt x="34" y="10"/>
                      <a:pt x="34" y="20"/>
                      <a:pt x="28" y="27"/>
                    </a:cubicBezTo>
                    <a:cubicBezTo>
                      <a:pt x="25" y="30"/>
                      <a:pt x="21" y="31"/>
                      <a:pt x="17" y="31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5"/>
                      <a:pt x="9" y="7"/>
                    </a:cubicBezTo>
                    <a:cubicBezTo>
                      <a:pt x="4" y="12"/>
                      <a:pt x="4" y="19"/>
                      <a:pt x="9" y="24"/>
                    </a:cubicBezTo>
                    <a:cubicBezTo>
                      <a:pt x="11" y="26"/>
                      <a:pt x="14" y="27"/>
                      <a:pt x="17" y="27"/>
                    </a:cubicBezTo>
                    <a:cubicBezTo>
                      <a:pt x="20" y="27"/>
                      <a:pt x="23" y="26"/>
                      <a:pt x="25" y="24"/>
                    </a:cubicBezTo>
                    <a:cubicBezTo>
                      <a:pt x="30" y="19"/>
                      <a:pt x="30" y="12"/>
                      <a:pt x="25" y="7"/>
                    </a:cubicBezTo>
                    <a:cubicBezTo>
                      <a:pt x="23" y="5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2" name="Line 16"/>
              <p:cNvSpPr>
                <a:spLocks noChangeShapeType="1"/>
              </p:cNvSpPr>
              <p:nvPr/>
            </p:nvSpPr>
            <p:spPr bwMode="auto">
              <a:xfrm>
                <a:off x="-4763" y="9525"/>
                <a:ext cx="0" cy="0"/>
              </a:xfrm>
              <a:prstGeom prst="line">
                <a:avLst/>
              </a:prstGeom>
              <a:grpFill/>
              <a:ln w="1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</p:sp>
          <p:sp>
            <p:nvSpPr>
              <p:cNvPr id="33" name="Freeform 17"/>
              <p:cNvSpPr/>
              <p:nvPr/>
            </p:nvSpPr>
            <p:spPr bwMode="auto">
              <a:xfrm>
                <a:off x="9525" y="1801813"/>
                <a:ext cx="123825" cy="127000"/>
              </a:xfrm>
              <a:custGeom>
                <a:avLst/>
                <a:gdLst/>
                <a:ahLst/>
                <a:cxnLst/>
                <a:rect l="0" t="0" r="r" b="b"/>
                <a:pathLst>
                  <a:path w="78" h="80">
                    <a:moveTo>
                      <a:pt x="6" y="80"/>
                    </a:moveTo>
                    <a:lnTo>
                      <a:pt x="0" y="71"/>
                    </a:lnTo>
                    <a:lnTo>
                      <a:pt x="69" y="0"/>
                    </a:lnTo>
                    <a:lnTo>
                      <a:pt x="78" y="9"/>
                    </a:lnTo>
                    <a:lnTo>
                      <a:pt x="6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4" name="Freeform 18"/>
              <p:cNvSpPr/>
              <p:nvPr/>
            </p:nvSpPr>
            <p:spPr bwMode="auto">
              <a:xfrm>
                <a:off x="-9525" y="3549650"/>
                <a:ext cx="147638" cy="481013"/>
              </a:xfrm>
              <a:custGeom>
                <a:avLst/>
                <a:gdLst/>
                <a:ahLst/>
                <a:cxnLst/>
                <a:rect l="0" t="0" r="r" b="b"/>
                <a:pathLst>
                  <a:path w="93" h="303">
                    <a:moveTo>
                      <a:pt x="93" y="303"/>
                    </a:moveTo>
                    <a:lnTo>
                      <a:pt x="78" y="303"/>
                    </a:lnTo>
                    <a:lnTo>
                      <a:pt x="78" y="78"/>
                    </a:lnTo>
                    <a:lnTo>
                      <a:pt x="0" y="12"/>
                    </a:lnTo>
                    <a:lnTo>
                      <a:pt x="12" y="0"/>
                    </a:lnTo>
                    <a:lnTo>
                      <a:pt x="93" y="69"/>
                    </a:lnTo>
                    <a:lnTo>
                      <a:pt x="93" y="3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5" name="Freeform 19"/>
              <p:cNvSpPr/>
              <p:nvPr/>
            </p:nvSpPr>
            <p:spPr bwMode="auto">
              <a:xfrm>
                <a:off x="128587" y="1382713"/>
                <a:ext cx="142875" cy="476250"/>
              </a:xfrm>
              <a:custGeom>
                <a:avLst/>
                <a:gdLst/>
                <a:ahLst/>
                <a:cxnLst/>
                <a:rect l="0" t="0" r="r" b="b"/>
                <a:pathLst>
                  <a:path w="90" h="300">
                    <a:moveTo>
                      <a:pt x="90" y="300"/>
                    </a:moveTo>
                    <a:lnTo>
                      <a:pt x="78" y="300"/>
                    </a:lnTo>
                    <a:lnTo>
                      <a:pt x="78" y="84"/>
                    </a:lnTo>
                    <a:lnTo>
                      <a:pt x="0" y="9"/>
                    </a:lnTo>
                    <a:lnTo>
                      <a:pt x="9" y="0"/>
                    </a:lnTo>
                    <a:lnTo>
                      <a:pt x="90" y="81"/>
                    </a:lnTo>
                    <a:lnTo>
                      <a:pt x="90" y="3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6" name="Freeform 20"/>
              <p:cNvSpPr>
                <a:spLocks noEditPoints="1"/>
              </p:cNvSpPr>
              <p:nvPr/>
            </p:nvSpPr>
            <p:spPr bwMode="auto">
              <a:xfrm>
                <a:off x="204787" y="1849438"/>
                <a:ext cx="114300" cy="107950"/>
              </a:xfrm>
              <a:custGeom>
                <a:avLst/>
                <a:gdLst/>
                <a:ahLst/>
                <a:cxnLst/>
                <a:rect l="0" t="0" r="r" b="b"/>
                <a:pathLst>
                  <a:path w="24" h="23">
                    <a:moveTo>
                      <a:pt x="12" y="23"/>
                    </a:moveTo>
                    <a:cubicBezTo>
                      <a:pt x="6" y="23"/>
                      <a:pt x="0" y="18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3"/>
                      <a:pt x="12" y="23"/>
                    </a:cubicBezTo>
                    <a:close/>
                    <a:moveTo>
                      <a:pt x="12" y="4"/>
                    </a:moveTo>
                    <a:cubicBezTo>
                      <a:pt x="8" y="4"/>
                      <a:pt x="4" y="8"/>
                      <a:pt x="4" y="12"/>
                    </a:cubicBezTo>
                    <a:cubicBezTo>
                      <a:pt x="4" y="16"/>
                      <a:pt x="8" y="19"/>
                      <a:pt x="12" y="19"/>
                    </a:cubicBezTo>
                    <a:cubicBezTo>
                      <a:pt x="16" y="19"/>
                      <a:pt x="20" y="16"/>
                      <a:pt x="20" y="12"/>
                    </a:cubicBezTo>
                    <a:cubicBezTo>
                      <a:pt x="20" y="8"/>
                      <a:pt x="16" y="4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7" name="Rectangle 21"/>
              <p:cNvSpPr>
                <a:spLocks noChangeArrowheads="1"/>
              </p:cNvSpPr>
              <p:nvPr/>
            </p:nvSpPr>
            <p:spPr bwMode="auto">
              <a:xfrm>
                <a:off x="133350" y="4662488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38" name="Freeform 22"/>
              <p:cNvSpPr/>
              <p:nvPr/>
            </p:nvSpPr>
            <p:spPr bwMode="auto">
              <a:xfrm>
                <a:off x="223837" y="5041900"/>
                <a:ext cx="369888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35">
                    <a:moveTo>
                      <a:pt x="15" y="1135"/>
                    </a:moveTo>
                    <a:lnTo>
                      <a:pt x="0" y="1135"/>
                    </a:lnTo>
                    <a:lnTo>
                      <a:pt x="0" y="515"/>
                    </a:lnTo>
                    <a:lnTo>
                      <a:pt x="0" y="512"/>
                    </a:lnTo>
                    <a:lnTo>
                      <a:pt x="218" y="0"/>
                    </a:lnTo>
                    <a:lnTo>
                      <a:pt x="233" y="6"/>
                    </a:lnTo>
                    <a:lnTo>
                      <a:pt x="15" y="518"/>
                    </a:lnTo>
                    <a:lnTo>
                      <a:pt x="15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9" name="Freeform 23"/>
              <p:cNvSpPr>
                <a:spLocks noEditPoints="1"/>
              </p:cNvSpPr>
              <p:nvPr/>
            </p:nvSpPr>
            <p:spPr bwMode="auto">
              <a:xfrm>
                <a:off x="52387" y="44815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0" name="Freeform 24"/>
              <p:cNvSpPr/>
              <p:nvPr/>
            </p:nvSpPr>
            <p:spPr bwMode="auto">
              <a:xfrm>
                <a:off x="-14288" y="5627688"/>
                <a:ext cx="85725" cy="1216025"/>
              </a:xfrm>
              <a:custGeom>
                <a:avLst/>
                <a:gdLst/>
                <a:ahLst/>
                <a:cxnLst/>
                <a:rect l="0" t="0" r="r" b="b"/>
                <a:pathLst>
                  <a:path w="54" h="766">
                    <a:moveTo>
                      <a:pt x="54" y="766"/>
                    </a:moveTo>
                    <a:lnTo>
                      <a:pt x="36" y="766"/>
                    </a:lnTo>
                    <a:lnTo>
                      <a:pt x="36" y="149"/>
                    </a:lnTo>
                    <a:lnTo>
                      <a:pt x="0" y="3"/>
                    </a:lnTo>
                    <a:lnTo>
                      <a:pt x="18" y="0"/>
                    </a:lnTo>
                    <a:lnTo>
                      <a:pt x="54" y="146"/>
                    </a:lnTo>
                    <a:lnTo>
                      <a:pt x="54" y="7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1" name="Freeform 25"/>
              <p:cNvSpPr>
                <a:spLocks noEditPoints="1"/>
              </p:cNvSpPr>
              <p:nvPr/>
            </p:nvSpPr>
            <p:spPr bwMode="auto">
              <a:xfrm>
                <a:off x="527050" y="48672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2" name="Freeform 26"/>
              <p:cNvSpPr/>
              <p:nvPr/>
            </p:nvSpPr>
            <p:spPr bwMode="auto">
              <a:xfrm>
                <a:off x="309562" y="5422900"/>
                <a:ext cx="374650" cy="1425575"/>
              </a:xfrm>
              <a:custGeom>
                <a:avLst/>
                <a:gdLst/>
                <a:ahLst/>
                <a:cxnLst/>
                <a:rect l="0" t="0" r="r" b="b"/>
                <a:pathLst>
                  <a:path w="236" h="898">
                    <a:moveTo>
                      <a:pt x="18" y="898"/>
                    </a:moveTo>
                    <a:lnTo>
                      <a:pt x="0" y="898"/>
                    </a:lnTo>
                    <a:lnTo>
                      <a:pt x="0" y="515"/>
                    </a:lnTo>
                    <a:lnTo>
                      <a:pt x="3" y="512"/>
                    </a:lnTo>
                    <a:lnTo>
                      <a:pt x="221" y="0"/>
                    </a:lnTo>
                    <a:lnTo>
                      <a:pt x="236" y="6"/>
                    </a:lnTo>
                    <a:lnTo>
                      <a:pt x="18" y="518"/>
                    </a:lnTo>
                    <a:lnTo>
                      <a:pt x="18" y="8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3" name="Freeform 27"/>
              <p:cNvSpPr/>
              <p:nvPr/>
            </p:nvSpPr>
            <p:spPr bwMode="auto">
              <a:xfrm>
                <a:off x="569912" y="5945188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15" y="575"/>
                    </a:moveTo>
                    <a:lnTo>
                      <a:pt x="0" y="569"/>
                    </a:lnTo>
                    <a:lnTo>
                      <a:pt x="81" y="383"/>
                    </a:lnTo>
                    <a:lnTo>
                      <a:pt x="81" y="0"/>
                    </a:lnTo>
                    <a:lnTo>
                      <a:pt x="96" y="0"/>
                    </a:lnTo>
                    <a:lnTo>
                      <a:pt x="96" y="386"/>
                    </a:lnTo>
                    <a:lnTo>
                      <a:pt x="15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4" name="Freeform 28"/>
              <p:cNvSpPr>
                <a:spLocks noEditPoints="1"/>
              </p:cNvSpPr>
              <p:nvPr/>
            </p:nvSpPr>
            <p:spPr bwMode="auto">
              <a:xfrm>
                <a:off x="612775" y="52466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5" name="Freeform 29"/>
              <p:cNvSpPr>
                <a:spLocks noEditPoints="1"/>
              </p:cNvSpPr>
              <p:nvPr/>
            </p:nvSpPr>
            <p:spPr bwMode="auto">
              <a:xfrm>
                <a:off x="612775" y="57642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6" name="Freeform 30"/>
              <p:cNvSpPr/>
              <p:nvPr/>
            </p:nvSpPr>
            <p:spPr bwMode="auto">
              <a:xfrm>
                <a:off x="669925" y="6330950"/>
                <a:ext cx="417513" cy="517525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6">
                    <a:moveTo>
                      <a:pt x="15" y="326"/>
                    </a:moveTo>
                    <a:lnTo>
                      <a:pt x="0" y="320"/>
                    </a:lnTo>
                    <a:lnTo>
                      <a:pt x="45" y="206"/>
                    </a:lnTo>
                    <a:lnTo>
                      <a:pt x="48" y="206"/>
                    </a:lnTo>
                    <a:lnTo>
                      <a:pt x="254" y="0"/>
                    </a:lnTo>
                    <a:lnTo>
                      <a:pt x="263" y="12"/>
                    </a:lnTo>
                    <a:lnTo>
                      <a:pt x="60" y="215"/>
                    </a:lnTo>
                    <a:lnTo>
                      <a:pt x="15" y="3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7" name="Freeform 31"/>
              <p:cNvSpPr>
                <a:spLocks noEditPoints="1"/>
              </p:cNvSpPr>
              <p:nvPr/>
            </p:nvSpPr>
            <p:spPr bwMode="auto">
              <a:xfrm>
                <a:off x="1049337" y="6221413"/>
                <a:ext cx="157163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3" h="31">
                    <a:moveTo>
                      <a:pt x="16" y="31"/>
                    </a:moveTo>
                    <a:cubicBezTo>
                      <a:pt x="12" y="31"/>
                      <a:pt x="8" y="29"/>
                      <a:pt x="5" y="26"/>
                    </a:cubicBezTo>
                    <a:cubicBezTo>
                      <a:pt x="2" y="24"/>
                      <a:pt x="0" y="20"/>
                      <a:pt x="0" y="15"/>
                    </a:cubicBezTo>
                    <a:cubicBezTo>
                      <a:pt x="0" y="11"/>
                      <a:pt x="2" y="7"/>
                      <a:pt x="5" y="4"/>
                    </a:cubicBezTo>
                    <a:cubicBezTo>
                      <a:pt x="8" y="1"/>
                      <a:pt x="12" y="0"/>
                      <a:pt x="16" y="0"/>
                    </a:cubicBezTo>
                    <a:cubicBezTo>
                      <a:pt x="20" y="0"/>
                      <a:pt x="24" y="1"/>
                      <a:pt x="27" y="4"/>
                    </a:cubicBezTo>
                    <a:cubicBezTo>
                      <a:pt x="33" y="10"/>
                      <a:pt x="33" y="20"/>
                      <a:pt x="27" y="26"/>
                    </a:cubicBezTo>
                    <a:cubicBezTo>
                      <a:pt x="24" y="29"/>
                      <a:pt x="20" y="31"/>
                      <a:pt x="16" y="31"/>
                    </a:cubicBezTo>
                    <a:close/>
                    <a:moveTo>
                      <a:pt x="16" y="4"/>
                    </a:moveTo>
                    <a:cubicBezTo>
                      <a:pt x="13" y="4"/>
                      <a:pt x="10" y="5"/>
                      <a:pt x="8" y="7"/>
                    </a:cubicBezTo>
                    <a:cubicBezTo>
                      <a:pt x="6" y="9"/>
                      <a:pt x="4" y="12"/>
                      <a:pt x="4" y="15"/>
                    </a:cubicBezTo>
                    <a:cubicBezTo>
                      <a:pt x="4" y="19"/>
                      <a:pt x="6" y="21"/>
                      <a:pt x="8" y="24"/>
                    </a:cubicBezTo>
                    <a:cubicBezTo>
                      <a:pt x="10" y="26"/>
                      <a:pt x="13" y="27"/>
                      <a:pt x="16" y="27"/>
                    </a:cubicBezTo>
                    <a:cubicBezTo>
                      <a:pt x="19" y="27"/>
                      <a:pt x="22" y="26"/>
                      <a:pt x="24" y="24"/>
                    </a:cubicBezTo>
                    <a:cubicBezTo>
                      <a:pt x="29" y="19"/>
                      <a:pt x="29" y="12"/>
                      <a:pt x="24" y="7"/>
                    </a:cubicBezTo>
                    <a:cubicBezTo>
                      <a:pt x="22" y="5"/>
                      <a:pt x="19" y="4"/>
                      <a:pt x="1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</p:grpSp>
        <p:grpSp>
          <p:nvGrpSpPr>
            <p:cNvPr id="10" name="Group 9"/>
            <p:cNvGrpSpPr/>
            <p:nvPr/>
          </p:nvGrpSpPr>
          <p:grpSpPr>
            <a:xfrm>
              <a:off x="8352798" y="0"/>
              <a:ext cx="674688" cy="6848476"/>
              <a:chOff x="11364912" y="0"/>
              <a:chExt cx="674688" cy="6848476"/>
            </a:xfrm>
            <a:gradFill flip="none" rotWithShape="1">
              <a:gsLst>
                <a:gs pos="0">
                  <a:schemeClr val="tx2">
                    <a:alpha val="80000"/>
                  </a:schemeClr>
                </a:gs>
                <a:gs pos="100000">
                  <a:schemeClr val="bg2">
                    <a:lumMod val="60000"/>
                    <a:lumOff val="40000"/>
                    <a:alpha val="6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11" name="Freeform 32"/>
              <p:cNvSpPr/>
              <p:nvPr/>
            </p:nvSpPr>
            <p:spPr bwMode="auto">
              <a:xfrm>
                <a:off x="11483975" y="0"/>
                <a:ext cx="417513" cy="512763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3">
                    <a:moveTo>
                      <a:pt x="12" y="323"/>
                    </a:moveTo>
                    <a:lnTo>
                      <a:pt x="0" y="314"/>
                    </a:lnTo>
                    <a:lnTo>
                      <a:pt x="203" y="108"/>
                    </a:lnTo>
                    <a:lnTo>
                      <a:pt x="248" y="0"/>
                    </a:lnTo>
                    <a:lnTo>
                      <a:pt x="263" y="6"/>
                    </a:lnTo>
                    <a:lnTo>
                      <a:pt x="218" y="117"/>
                    </a:lnTo>
                    <a:lnTo>
                      <a:pt x="218" y="117"/>
                    </a:lnTo>
                    <a:lnTo>
                      <a:pt x="12" y="3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2" name="Freeform 33"/>
              <p:cNvSpPr>
                <a:spLocks noEditPoints="1"/>
              </p:cNvSpPr>
              <p:nvPr/>
            </p:nvSpPr>
            <p:spPr bwMode="auto">
              <a:xfrm>
                <a:off x="11364912" y="474663"/>
                <a:ext cx="157163" cy="152400"/>
              </a:xfrm>
              <a:custGeom>
                <a:avLst/>
                <a:gdLst/>
                <a:ahLst/>
                <a:cxnLst/>
                <a:rect l="0" t="0" r="r" b="b"/>
                <a:pathLst>
                  <a:path w="33" h="32">
                    <a:moveTo>
                      <a:pt x="17" y="32"/>
                    </a:moveTo>
                    <a:cubicBezTo>
                      <a:pt x="13" y="32"/>
                      <a:pt x="9" y="30"/>
                      <a:pt x="6" y="27"/>
                    </a:cubicBezTo>
                    <a:cubicBezTo>
                      <a:pt x="0" y="21"/>
                      <a:pt x="0" y="11"/>
                      <a:pt x="6" y="5"/>
                    </a:cubicBezTo>
                    <a:cubicBezTo>
                      <a:pt x="9" y="2"/>
                      <a:pt x="13" y="0"/>
                      <a:pt x="17" y="0"/>
                    </a:cubicBezTo>
                    <a:cubicBezTo>
                      <a:pt x="21" y="0"/>
                      <a:pt x="25" y="2"/>
                      <a:pt x="28" y="5"/>
                    </a:cubicBezTo>
                    <a:cubicBezTo>
                      <a:pt x="31" y="8"/>
                      <a:pt x="33" y="12"/>
                      <a:pt x="33" y="16"/>
                    </a:cubicBezTo>
                    <a:cubicBezTo>
                      <a:pt x="33" y="20"/>
                      <a:pt x="31" y="24"/>
                      <a:pt x="28" y="27"/>
                    </a:cubicBezTo>
                    <a:cubicBezTo>
                      <a:pt x="25" y="30"/>
                      <a:pt x="21" y="32"/>
                      <a:pt x="17" y="32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6"/>
                      <a:pt x="9" y="8"/>
                    </a:cubicBezTo>
                    <a:cubicBezTo>
                      <a:pt x="4" y="12"/>
                      <a:pt x="4" y="20"/>
                      <a:pt x="9" y="24"/>
                    </a:cubicBezTo>
                    <a:cubicBezTo>
                      <a:pt x="11" y="27"/>
                      <a:pt x="14" y="28"/>
                      <a:pt x="17" y="28"/>
                    </a:cubicBezTo>
                    <a:cubicBezTo>
                      <a:pt x="20" y="28"/>
                      <a:pt x="23" y="27"/>
                      <a:pt x="26" y="24"/>
                    </a:cubicBezTo>
                    <a:cubicBezTo>
                      <a:pt x="30" y="20"/>
                      <a:pt x="30" y="12"/>
                      <a:pt x="26" y="8"/>
                    </a:cubicBezTo>
                    <a:cubicBezTo>
                      <a:pt x="23" y="6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3" name="Freeform 34"/>
              <p:cNvSpPr>
                <a:spLocks noEditPoints="1"/>
              </p:cNvSpPr>
              <p:nvPr/>
            </p:nvSpPr>
            <p:spPr bwMode="auto">
              <a:xfrm>
                <a:off x="11631612" y="1539875"/>
                <a:ext cx="188913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4" name="Freeform 35"/>
              <p:cNvSpPr/>
              <p:nvPr/>
            </p:nvSpPr>
            <p:spPr bwMode="auto">
              <a:xfrm>
                <a:off x="11531600" y="5694363"/>
                <a:ext cx="298450" cy="1154113"/>
              </a:xfrm>
              <a:custGeom>
                <a:avLst/>
                <a:gdLst/>
                <a:ahLst/>
                <a:cxnLst/>
                <a:rect l="0" t="0" r="r" b="b"/>
                <a:pathLst>
                  <a:path w="188" h="727">
                    <a:moveTo>
                      <a:pt x="15" y="727"/>
                    </a:moveTo>
                    <a:lnTo>
                      <a:pt x="0" y="727"/>
                    </a:lnTo>
                    <a:lnTo>
                      <a:pt x="0" y="407"/>
                    </a:lnTo>
                    <a:lnTo>
                      <a:pt x="0" y="407"/>
                    </a:lnTo>
                    <a:lnTo>
                      <a:pt x="176" y="0"/>
                    </a:lnTo>
                    <a:lnTo>
                      <a:pt x="188" y="6"/>
                    </a:lnTo>
                    <a:lnTo>
                      <a:pt x="15" y="410"/>
                    </a:lnTo>
                    <a:lnTo>
                      <a:pt x="15" y="7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5" name="Freeform 36"/>
              <p:cNvSpPr>
                <a:spLocks noEditPoints="1"/>
              </p:cNvSpPr>
              <p:nvPr/>
            </p:nvSpPr>
            <p:spPr bwMode="auto">
              <a:xfrm>
                <a:off x="11772900" y="5551488"/>
                <a:ext cx="157163" cy="155575"/>
              </a:xfrm>
              <a:custGeom>
                <a:avLst/>
                <a:gdLst/>
                <a:ahLst/>
                <a:cxnLst/>
                <a:rect l="0" t="0" r="r" b="b"/>
                <a:pathLst>
                  <a:path w="33" h="33">
                    <a:moveTo>
                      <a:pt x="17" y="33"/>
                    </a:moveTo>
                    <a:cubicBezTo>
                      <a:pt x="8" y="33"/>
                      <a:pt x="0" y="25"/>
                      <a:pt x="0" y="16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26" y="0"/>
                      <a:pt x="33" y="7"/>
                      <a:pt x="33" y="16"/>
                    </a:cubicBezTo>
                    <a:cubicBezTo>
                      <a:pt x="33" y="25"/>
                      <a:pt x="26" y="33"/>
                      <a:pt x="17" y="33"/>
                    </a:cubicBezTo>
                    <a:close/>
                    <a:moveTo>
                      <a:pt x="17" y="4"/>
                    </a:moveTo>
                    <a:cubicBezTo>
                      <a:pt x="10" y="4"/>
                      <a:pt x="4" y="9"/>
                      <a:pt x="4" y="16"/>
                    </a:cubicBezTo>
                    <a:cubicBezTo>
                      <a:pt x="4" y="23"/>
                      <a:pt x="10" y="29"/>
                      <a:pt x="17" y="29"/>
                    </a:cubicBezTo>
                    <a:cubicBezTo>
                      <a:pt x="23" y="29"/>
                      <a:pt x="29" y="23"/>
                      <a:pt x="29" y="16"/>
                    </a:cubicBezTo>
                    <a:cubicBezTo>
                      <a:pt x="29" y="9"/>
                      <a:pt x="23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6" name="Freeform 37"/>
              <p:cNvSpPr/>
              <p:nvPr/>
            </p:nvSpPr>
            <p:spPr bwMode="auto">
              <a:xfrm>
                <a:off x="11710987" y="4763"/>
                <a:ext cx="304800" cy="1544638"/>
              </a:xfrm>
              <a:custGeom>
                <a:avLst/>
                <a:gdLst/>
                <a:ahLst/>
                <a:cxnLst/>
                <a:rect l="0" t="0" r="r" b="b"/>
                <a:pathLst>
                  <a:path w="192" h="973">
                    <a:moveTo>
                      <a:pt x="15" y="973"/>
                    </a:moveTo>
                    <a:lnTo>
                      <a:pt x="0" y="973"/>
                    </a:lnTo>
                    <a:lnTo>
                      <a:pt x="0" y="790"/>
                    </a:lnTo>
                    <a:lnTo>
                      <a:pt x="174" y="614"/>
                    </a:lnTo>
                    <a:lnTo>
                      <a:pt x="174" y="0"/>
                    </a:lnTo>
                    <a:lnTo>
                      <a:pt x="192" y="0"/>
                    </a:lnTo>
                    <a:lnTo>
                      <a:pt x="192" y="620"/>
                    </a:lnTo>
                    <a:lnTo>
                      <a:pt x="15" y="796"/>
                    </a:lnTo>
                    <a:lnTo>
                      <a:pt x="15" y="9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7" name="Freeform 38"/>
              <p:cNvSpPr>
                <a:spLocks noEditPoints="1"/>
              </p:cNvSpPr>
              <p:nvPr/>
            </p:nvSpPr>
            <p:spPr bwMode="auto">
              <a:xfrm>
                <a:off x="11636375" y="4867275"/>
                <a:ext cx="188913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8" name="Freeform 39"/>
              <p:cNvSpPr/>
              <p:nvPr/>
            </p:nvSpPr>
            <p:spPr bwMode="auto">
              <a:xfrm>
                <a:off x="11441112" y="5046663"/>
                <a:ext cx="307975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194" h="1135">
                    <a:moveTo>
                      <a:pt x="18" y="1135"/>
                    </a:moveTo>
                    <a:lnTo>
                      <a:pt x="0" y="1135"/>
                    </a:lnTo>
                    <a:lnTo>
                      <a:pt x="0" y="354"/>
                    </a:lnTo>
                    <a:lnTo>
                      <a:pt x="176" y="177"/>
                    </a:lnTo>
                    <a:lnTo>
                      <a:pt x="176" y="0"/>
                    </a:lnTo>
                    <a:lnTo>
                      <a:pt x="194" y="0"/>
                    </a:lnTo>
                    <a:lnTo>
                      <a:pt x="194" y="183"/>
                    </a:lnTo>
                    <a:lnTo>
                      <a:pt x="18" y="360"/>
                    </a:lnTo>
                    <a:lnTo>
                      <a:pt x="18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9" name="Freeform 40"/>
              <p:cNvSpPr>
                <a:spLocks noEditPoints="1"/>
              </p:cNvSpPr>
              <p:nvPr/>
            </p:nvSpPr>
            <p:spPr bwMode="auto">
              <a:xfrm>
                <a:off x="11849100" y="64166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0" name="Rectangle 41"/>
              <p:cNvSpPr>
                <a:spLocks noChangeArrowheads="1"/>
              </p:cNvSpPr>
              <p:nvPr/>
            </p:nvSpPr>
            <p:spPr bwMode="auto">
              <a:xfrm>
                <a:off x="11939587" y="6596063"/>
                <a:ext cx="23813" cy="2524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56060" y="618518"/>
            <a:ext cx="7429499" cy="14785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6060" y="2249487"/>
            <a:ext cx="7429499" cy="35417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592691" y="5883277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EC1D4A-A796-47C3-A63E-CE236FB377E2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56059" y="5883276"/>
            <a:ext cx="467948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707241" y="5883275"/>
            <a:ext cx="5783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2851072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  <p:sldLayoutId id="2147483708" r:id="rId12"/>
    <p:sldLayoutId id="2147483709" r:id="rId13"/>
    <p:sldLayoutId id="2147483710" r:id="rId14"/>
    <p:sldLayoutId id="2147483711" r:id="rId15"/>
    <p:sldLayoutId id="2147483712" r:id="rId16"/>
    <p:sldLayoutId id="2147483713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SzPct val="125000"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DUM%20f&#225;ze%20kontroln&#237;ho%20procesu.pptx" TargetMode="External"/><Relationship Id="rId2" Type="http://schemas.openxmlformats.org/officeDocument/2006/relationships/hyperlink" Target="http://www.univerzita-online.cz/mng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managementmania.com/cs/typologie-organizacni-struktury" TargetMode="Externa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900238" y="1122362"/>
            <a:ext cx="6593681" cy="3818805"/>
          </a:xfrm>
        </p:spPr>
        <p:txBody>
          <a:bodyPr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r>
              <a:rPr lang="cs-CZ" b="1" cap="none" spc="600" dirty="0" smtClean="0">
                <a:ln/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ORGANIZAČNÍ STRUKTURY</a:t>
            </a:r>
            <a:endParaRPr lang="cs-CZ" b="1" cap="none" spc="600" dirty="0">
              <a:ln/>
              <a:solidFill>
                <a:schemeClr val="accent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8315381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/>
              <a:t>Optimální rozpětí řízení firmy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856060" y="1700808"/>
            <a:ext cx="7429499" cy="496855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cs-CZ" sz="2000" b="1" dirty="0"/>
              <a:t>Maximální počet podřízených, které je schopen vedoucí podniku optimálně </a:t>
            </a:r>
            <a:r>
              <a:rPr lang="cs-CZ" sz="2000" b="1" dirty="0" smtClean="0"/>
              <a:t>řídit</a:t>
            </a:r>
          </a:p>
          <a:p>
            <a:pPr marL="0" indent="0">
              <a:buNone/>
            </a:pPr>
            <a:endParaRPr lang="cs-CZ" sz="2000" b="1" u="sng" dirty="0">
              <a:solidFill>
                <a:schemeClr val="accent3">
                  <a:lumMod val="50000"/>
                </a:schemeClr>
              </a:solidFill>
            </a:endParaRPr>
          </a:p>
          <a:p>
            <a:pPr marL="0" indent="0">
              <a:buNone/>
            </a:pPr>
            <a:r>
              <a:rPr lang="cs-CZ" sz="2000" b="1" u="sng" dirty="0">
                <a:solidFill>
                  <a:schemeClr val="accent3">
                    <a:lumMod val="50000"/>
                  </a:schemeClr>
                </a:solidFill>
              </a:rPr>
              <a:t>Počet je ovlivněn několika faktory: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cs-CZ" b="1" dirty="0"/>
              <a:t>Rychlost chápání a spolupráce s lidmi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cs-CZ" b="1" dirty="0"/>
              <a:t>Druh a složitost práce podřízených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cs-CZ" b="1" dirty="0"/>
              <a:t>Prostorové rozmístění vedoucích a podřízených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cs-CZ" b="1" dirty="0"/>
              <a:t>Schopnosti </a:t>
            </a:r>
            <a:r>
              <a:rPr lang="cs-CZ" b="1" dirty="0" smtClean="0"/>
              <a:t>podřízených</a:t>
            </a:r>
          </a:p>
        </p:txBody>
      </p:sp>
    </p:spTree>
    <p:extLst>
      <p:ext uri="{BB962C8B-B14F-4D97-AF65-F5344CB8AC3E}">
        <p14:creationId xmlns:p14="http://schemas.microsoft.com/office/powerpoint/2010/main" val="134084546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3250">
        <p15:prstTrans prst="origami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/>
              <a:t>Optimální rozpětí řízení firmy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856060" y="1700808"/>
            <a:ext cx="7429499" cy="496855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cs-CZ" b="1" u="sng" dirty="0">
                <a:solidFill>
                  <a:schemeClr val="accent3">
                    <a:lumMod val="50000"/>
                  </a:schemeClr>
                </a:solidFill>
              </a:rPr>
              <a:t>Počet podřízených v </a:t>
            </a:r>
            <a:r>
              <a:rPr lang="cs-CZ" b="1" u="sng" dirty="0" smtClean="0">
                <a:solidFill>
                  <a:schemeClr val="accent3">
                    <a:lumMod val="50000"/>
                  </a:schemeClr>
                </a:solidFill>
              </a:rPr>
              <a:t>podniku</a:t>
            </a:r>
          </a:p>
          <a:p>
            <a:r>
              <a:rPr lang="cs-CZ" sz="2000" b="1" dirty="0" smtClean="0"/>
              <a:t>Podle </a:t>
            </a:r>
            <a:r>
              <a:rPr lang="cs-CZ" sz="2000" b="1" dirty="0"/>
              <a:t>Američanů</a:t>
            </a:r>
          </a:p>
          <a:p>
            <a:pPr lvl="1"/>
            <a:r>
              <a:rPr lang="cs-CZ" b="1" dirty="0"/>
              <a:t>Vrcholoví manažeři: 4 – 9</a:t>
            </a:r>
          </a:p>
          <a:p>
            <a:pPr lvl="1"/>
            <a:r>
              <a:rPr lang="cs-CZ" b="1" dirty="0"/>
              <a:t>Manažeři na nižší úrovni: 9 – 20</a:t>
            </a:r>
          </a:p>
          <a:p>
            <a:r>
              <a:rPr lang="cs-CZ" sz="2000" b="1" dirty="0"/>
              <a:t>Podle Britů</a:t>
            </a:r>
          </a:p>
          <a:p>
            <a:pPr lvl="1"/>
            <a:r>
              <a:rPr lang="cs-CZ" b="1" dirty="0"/>
              <a:t> Vrcholoví manažeři: 4</a:t>
            </a:r>
          </a:p>
          <a:p>
            <a:pPr lvl="1"/>
            <a:r>
              <a:rPr lang="cs-CZ" b="1" dirty="0"/>
              <a:t>Manažeři na nižší úrovni: 8 – 12</a:t>
            </a:r>
          </a:p>
          <a:p>
            <a:pPr marL="0" indent="0">
              <a:buNone/>
            </a:pPr>
            <a:r>
              <a:rPr lang="cs-CZ" sz="2000" b="1" i="1" dirty="0"/>
              <a:t>Vrcholoví manažeři mají nižší počet podřízených -&gt; zastávají velký počet funkcí</a:t>
            </a:r>
          </a:p>
          <a:p>
            <a:pPr marL="0" indent="0">
              <a:buNone/>
            </a:pPr>
            <a:endParaRPr lang="cs-CZ" sz="2000" b="1" dirty="0"/>
          </a:p>
        </p:txBody>
      </p:sp>
    </p:spTree>
    <p:extLst>
      <p:ext uri="{BB962C8B-B14F-4D97-AF65-F5344CB8AC3E}">
        <p14:creationId xmlns:p14="http://schemas.microsoft.com/office/powerpoint/2010/main" val="1340845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/>
              <a:t>Organizace s úzkým rozpětím</a:t>
            </a:r>
            <a:endParaRPr lang="cs-CZ" dirty="0"/>
          </a:p>
        </p:txBody>
      </p:sp>
      <p:sp useBgFill="1"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856060" y="1772816"/>
            <a:ext cx="7429499" cy="482453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cs-CZ" dirty="0"/>
              <a:t>2 – 3 podřízení</a:t>
            </a:r>
          </a:p>
          <a:p>
            <a:pPr marL="0" indent="0">
              <a:buNone/>
            </a:pPr>
            <a:r>
              <a:rPr lang="cs-CZ" dirty="0"/>
              <a:t>Pod celou strukturou se nachází zaměstnanci</a:t>
            </a:r>
          </a:p>
          <a:p>
            <a:r>
              <a:rPr lang="cs-CZ" b="1" dirty="0"/>
              <a:t>Výhody</a:t>
            </a:r>
            <a:endParaRPr lang="cs-CZ" dirty="0"/>
          </a:p>
          <a:p>
            <a:pPr lvl="1">
              <a:buFont typeface="Wingdings" panose="05000000000000000000" pitchFamily="2" charset="2"/>
              <a:buChar char="Ø"/>
            </a:pPr>
            <a:r>
              <a:rPr lang="cs-CZ" dirty="0"/>
              <a:t>Těsná kontrola a vedení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cs-CZ" dirty="0"/>
              <a:t>Rychlá komunikace mezi podřízenými a vedoucími</a:t>
            </a:r>
          </a:p>
          <a:p>
            <a:r>
              <a:rPr lang="cs-CZ" b="1" dirty="0"/>
              <a:t>Nevýhody</a:t>
            </a:r>
            <a:endParaRPr lang="cs-CZ" dirty="0"/>
          </a:p>
          <a:p>
            <a:pPr lvl="1">
              <a:buFont typeface="Wingdings" panose="05000000000000000000" pitchFamily="2" charset="2"/>
              <a:buChar char="Ø"/>
            </a:pPr>
            <a:r>
              <a:rPr lang="cs-CZ" dirty="0"/>
              <a:t>Tendence vedoucích pracovníků angažovat se v práci podřízených 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cs-CZ" dirty="0"/>
              <a:t>Vysoký počet </a:t>
            </a:r>
            <a:r>
              <a:rPr lang="cs-CZ" dirty="0" err="1"/>
              <a:t>org</a:t>
            </a:r>
            <a:r>
              <a:rPr lang="cs-CZ" dirty="0"/>
              <a:t>. úrovní -&gt; komunikační šum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cs-CZ" dirty="0"/>
              <a:t>Vyšší náklady spojené s vyšším počtem </a:t>
            </a:r>
            <a:r>
              <a:rPr lang="cs-CZ" dirty="0" err="1"/>
              <a:t>org</a:t>
            </a:r>
            <a:r>
              <a:rPr lang="cs-CZ" dirty="0"/>
              <a:t>. úrovní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053727418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/>
              <a:t>Organizace s úzkým rozpětím</a:t>
            </a:r>
            <a:endParaRPr lang="cs-CZ" dirty="0"/>
          </a:p>
        </p:txBody>
      </p:sp>
      <p:pic>
        <p:nvPicPr>
          <p:cNvPr id="4" name="Zástupný symbol pro obsah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1916832"/>
            <a:ext cx="6840760" cy="3888432"/>
          </a:xfrm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val="615397544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/>
              <a:t>Organizace se širokým rozpětím</a:t>
            </a:r>
            <a:endParaRPr lang="cs-CZ" dirty="0"/>
          </a:p>
        </p:txBody>
      </p:sp>
      <p:sp useBgFill="1"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856060" y="1988840"/>
            <a:ext cx="7429499" cy="4104456"/>
          </a:xfrm>
        </p:spPr>
        <p:txBody>
          <a:bodyPr>
            <a:noAutofit/>
          </a:bodyPr>
          <a:lstStyle/>
          <a:p>
            <a:r>
              <a:rPr lang="cs-CZ" sz="2200" b="1" dirty="0"/>
              <a:t>Výhody</a:t>
            </a:r>
            <a:endParaRPr lang="cs-CZ" sz="2200" dirty="0"/>
          </a:p>
          <a:p>
            <a:pPr lvl="1"/>
            <a:r>
              <a:rPr lang="cs-CZ" sz="2200" dirty="0"/>
              <a:t>Vedoucí jsou nuceni delegovat pravomoci</a:t>
            </a:r>
          </a:p>
          <a:p>
            <a:pPr lvl="1"/>
            <a:r>
              <a:rPr lang="cs-CZ" sz="2200" dirty="0"/>
              <a:t>Musí být k dispozici jasná taktika</a:t>
            </a:r>
          </a:p>
          <a:p>
            <a:pPr lvl="1"/>
            <a:r>
              <a:rPr lang="cs-CZ" sz="2200" dirty="0"/>
              <a:t>Podřízení musí </a:t>
            </a:r>
            <a:r>
              <a:rPr lang="cs-CZ" sz="2200" dirty="0" smtClean="0"/>
              <a:t>být </a:t>
            </a:r>
            <a:r>
              <a:rPr lang="cs-CZ" sz="2200" dirty="0"/>
              <a:t>pečlivě vybráni -&gt; manažeři musí být kvalitní</a:t>
            </a:r>
          </a:p>
          <a:p>
            <a:r>
              <a:rPr lang="cs-CZ" sz="2200" b="1" dirty="0"/>
              <a:t>Nevýhody</a:t>
            </a:r>
            <a:endParaRPr lang="cs-CZ" sz="2200" dirty="0"/>
          </a:p>
          <a:p>
            <a:pPr lvl="1"/>
            <a:r>
              <a:rPr lang="cs-CZ" sz="2200" dirty="0"/>
              <a:t>Přetížení vedoucí mají tendence k oddalování rozhodnutí</a:t>
            </a:r>
          </a:p>
          <a:p>
            <a:pPr lvl="1"/>
            <a:r>
              <a:rPr lang="cs-CZ" sz="2200" dirty="0"/>
              <a:t>Riziko, že vedoucí ztratí přehled</a:t>
            </a:r>
          </a:p>
          <a:p>
            <a:pPr lvl="1"/>
            <a:r>
              <a:rPr lang="cs-CZ" sz="2200" dirty="0"/>
              <a:t>Toto rozpětí vyžaduje mimořádně kvalitní manažery</a:t>
            </a:r>
          </a:p>
          <a:p>
            <a:endParaRPr lang="cs-CZ" sz="2200" dirty="0"/>
          </a:p>
        </p:txBody>
      </p:sp>
    </p:spTree>
    <p:extLst>
      <p:ext uri="{BB962C8B-B14F-4D97-AF65-F5344CB8AC3E}">
        <p14:creationId xmlns:p14="http://schemas.microsoft.com/office/powerpoint/2010/main" val="10810316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txBody>
          <a:bodyPr/>
          <a:lstStyle/>
          <a:p>
            <a:pPr algn="ctr"/>
            <a:r>
              <a:rPr lang="cs-CZ" b="1" dirty="0"/>
              <a:t>Organizace se širokým rozpětím</a:t>
            </a:r>
            <a:endParaRPr lang="cs-CZ" dirty="0"/>
          </a:p>
        </p:txBody>
      </p:sp>
      <p:pic>
        <p:nvPicPr>
          <p:cNvPr id="4" name="Zástupný symbol pro obsah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2204864"/>
            <a:ext cx="6552728" cy="3888432"/>
          </a:xfrm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val="3084712839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s-CZ" b="1" dirty="0"/>
              <a:t>Typy organizační struktury firmy</a:t>
            </a:r>
            <a:endParaRPr lang="cs-CZ" dirty="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47681654"/>
              </p:ext>
            </p:extLst>
          </p:nvPr>
        </p:nvGraphicFramePr>
        <p:xfrm>
          <a:off x="856060" y="2249487"/>
          <a:ext cx="7429499" cy="354171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114695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/>
              <a:t>Funkcionální organizační struktura</a:t>
            </a:r>
            <a:endParaRPr lang="cs-CZ" dirty="0"/>
          </a:p>
        </p:txBody>
      </p:sp>
      <p:sp useBgFill="1"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683568" y="1937986"/>
            <a:ext cx="8229600" cy="4929411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cs-CZ" b="1" dirty="0"/>
              <a:t>Funkcionální struktura se hodí pro výrobní podniky</a:t>
            </a:r>
          </a:p>
          <a:p>
            <a:pPr marL="0" indent="0">
              <a:buNone/>
            </a:pPr>
            <a:r>
              <a:rPr lang="cs-CZ" b="1" dirty="0"/>
              <a:t>Pracovníci se sdružují dle podobnosti úkolů, dovedností nebo aktivit</a:t>
            </a:r>
          </a:p>
          <a:p>
            <a:pPr marL="0" indent="0">
              <a:buNone/>
            </a:pPr>
            <a:r>
              <a:rPr lang="cs-CZ" b="1" dirty="0"/>
              <a:t>Jednotliví nadřízení jsou vybaveni pravomocí a odpovědností pro specializovanou funkci</a:t>
            </a:r>
          </a:p>
          <a:p>
            <a:r>
              <a:rPr lang="cs-CZ" b="1" dirty="0"/>
              <a:t>Výhody funkcionálního uspořádání</a:t>
            </a:r>
            <a:endParaRPr lang="cs-CZ" dirty="0"/>
          </a:p>
          <a:p>
            <a:pPr lvl="1">
              <a:buFont typeface="Wingdings" panose="05000000000000000000" pitchFamily="2" charset="2"/>
              <a:buChar char="Ø"/>
            </a:pPr>
            <a:r>
              <a:rPr lang="cs-CZ" dirty="0"/>
              <a:t>Odborné příkazy od odborníků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cs-CZ" dirty="0"/>
              <a:t>Vedoucí se mohou specializovat</a:t>
            </a:r>
          </a:p>
          <a:p>
            <a:r>
              <a:rPr lang="cs-CZ" b="1" dirty="0"/>
              <a:t>Nevýhody funkcionálního uspořádání</a:t>
            </a:r>
            <a:endParaRPr lang="cs-CZ" dirty="0"/>
          </a:p>
          <a:p>
            <a:pPr lvl="1">
              <a:buFont typeface="Wingdings" panose="05000000000000000000" pitchFamily="2" charset="2"/>
              <a:buChar char="Ø"/>
            </a:pPr>
            <a:r>
              <a:rPr lang="cs-CZ" dirty="0"/>
              <a:t>Křížení pravomocí (jednotlivých </a:t>
            </a:r>
            <a:r>
              <a:rPr lang="cs-CZ" dirty="0" smtClean="0"/>
              <a:t>vazeb)</a:t>
            </a:r>
            <a:endParaRPr lang="cs-CZ" dirty="0"/>
          </a:p>
          <a:p>
            <a:pPr lvl="1">
              <a:buFont typeface="Wingdings" panose="05000000000000000000" pitchFamily="2" charset="2"/>
              <a:buChar char="Ø"/>
            </a:pPr>
            <a:r>
              <a:rPr lang="cs-CZ" dirty="0"/>
              <a:t>Podřízení mohou být přetíženi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647356081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/>
              <a:t>Funkcionální organizační struktura</a:t>
            </a:r>
            <a:endParaRPr lang="cs-CZ" dirty="0"/>
          </a:p>
        </p:txBody>
      </p:sp>
      <p:pic>
        <p:nvPicPr>
          <p:cNvPr id="5" name="Zástupný symbol pro obsah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2276872"/>
            <a:ext cx="7632848" cy="3456384"/>
          </a:xfrm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val="177926123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/>
              <a:t>Divizionální organizační struktura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683568" y="1906921"/>
            <a:ext cx="8229600" cy="4929411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cs-CZ" b="1" dirty="0"/>
              <a:t>Např. Telecom</a:t>
            </a:r>
          </a:p>
          <a:p>
            <a:pPr marL="0" indent="0">
              <a:buNone/>
            </a:pPr>
            <a:r>
              <a:rPr lang="cs-CZ" b="1" dirty="0"/>
              <a:t>Každá divize má pod sebou stejné útvary</a:t>
            </a:r>
          </a:p>
          <a:p>
            <a:pPr marL="0" indent="0">
              <a:buNone/>
            </a:pPr>
            <a:r>
              <a:rPr lang="cs-CZ" b="1" dirty="0"/>
              <a:t>Divizionální struktura firmy vzniká vydělením relativně samostatných divizí, které jsou </a:t>
            </a:r>
            <a:r>
              <a:rPr lang="cs-CZ" b="1" dirty="0" smtClean="0"/>
              <a:t>rozděleny </a:t>
            </a:r>
            <a:r>
              <a:rPr lang="cs-CZ" b="1" dirty="0"/>
              <a:t>podle druhu výroby či služby, geografického umístění nebo typu zákazníka</a:t>
            </a:r>
          </a:p>
          <a:p>
            <a:pPr marL="0" indent="0">
              <a:buNone/>
            </a:pPr>
            <a:r>
              <a:rPr lang="cs-CZ" b="1" dirty="0"/>
              <a:t>Každá divize má svůj vlastní finanční, technický, provozní nebo obchodní úsek</a:t>
            </a:r>
          </a:p>
          <a:p>
            <a:pPr marL="0" indent="0">
              <a:buNone/>
            </a:pPr>
            <a:r>
              <a:rPr lang="cs-CZ" b="1" dirty="0"/>
              <a:t>Odborné činnosti jsou rozděleny mezi jednotlivé divize -&gt; pružné </a:t>
            </a:r>
            <a:r>
              <a:rPr lang="cs-CZ" b="1" dirty="0" smtClean="0"/>
              <a:t/>
            </a:r>
            <a:br>
              <a:rPr lang="cs-CZ" b="1" dirty="0" smtClean="0"/>
            </a:br>
            <a:r>
              <a:rPr lang="cs-CZ" b="1" dirty="0" smtClean="0"/>
              <a:t>a </a:t>
            </a:r>
            <a:r>
              <a:rPr lang="cs-CZ" b="1" dirty="0"/>
              <a:t>operativní jednání divizí</a:t>
            </a:r>
          </a:p>
          <a:p>
            <a:pPr marL="0" indent="0">
              <a:buNone/>
            </a:pPr>
            <a:r>
              <a:rPr lang="cs-CZ" b="1" dirty="0"/>
              <a:t>Na základě územního rozdělení (např. Praha, Brno, Olomouc) či rozdílného druhu výrobku (např. auto, nákladní auto, motorka</a:t>
            </a:r>
            <a:r>
              <a:rPr lang="cs-CZ" b="1" dirty="0" smtClean="0"/>
              <a:t>)</a:t>
            </a:r>
            <a:endParaRPr lang="cs-CZ" b="1" dirty="0"/>
          </a:p>
        </p:txBody>
      </p:sp>
    </p:spTree>
    <p:extLst>
      <p:ext uri="{BB962C8B-B14F-4D97-AF65-F5344CB8AC3E}">
        <p14:creationId xmlns:p14="http://schemas.microsoft.com/office/powerpoint/2010/main" val="452572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482" y="476672"/>
            <a:ext cx="5761037" cy="1262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2" name="Tabulk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6976428"/>
              </p:ext>
            </p:extLst>
          </p:nvPr>
        </p:nvGraphicFramePr>
        <p:xfrm>
          <a:off x="1043608" y="2249488"/>
          <a:ext cx="7056784" cy="3693067"/>
        </p:xfrm>
        <a:graphic>
          <a:graphicData uri="http://schemas.openxmlformats.org/drawingml/2006/table">
            <a:tbl>
              <a:tblPr bandRow="1"/>
              <a:tblGrid>
                <a:gridCol w="1669347"/>
                <a:gridCol w="5387437"/>
              </a:tblGrid>
              <a:tr h="334293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Název školy</a:t>
                      </a:r>
                      <a:endParaRPr lang="cs-CZ" sz="1600" b="1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rgbClr r="0" g="0" b="0">
                        <a:alpha val="20000"/>
                      </a:scrgb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Soukromé střední odborné učiliště</a:t>
                      </a:r>
                      <a:r>
                        <a:rPr lang="cs-CZ" sz="1600" baseline="0" dirty="0" smtClean="0">
                          <a:latin typeface="Tw Cen MT" panose="020B0602020104020603" pitchFamily="34" charset="-18"/>
                        </a:rPr>
                        <a:t> LIVA s.r.o.</a:t>
                      </a:r>
                      <a:endParaRPr lang="cs-CZ" sz="1600" b="1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rgbClr r="0" g="0" b="0">
                        <a:alpha val="20000"/>
                      </a:scrgbClr>
                    </a:solidFill>
                  </a:tcPr>
                </a:tc>
              </a:tr>
              <a:tr h="36974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Projekt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CZ.1.07/1.5.00/34.1035 Elektronické studijní zdroje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5092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Název materiálu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rgbClr r="0" g="0" b="0">
                        <a:alpha val="20000"/>
                      </a:scrgb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VY_32_INOVACE_1011</a:t>
                      </a:r>
                      <a:r>
                        <a:rPr lang="cs-CZ" sz="1600" baseline="0" dirty="0" smtClean="0">
                          <a:latin typeface="Tw Cen MT" panose="020B0602020104020603" pitchFamily="34" charset="-18"/>
                        </a:rPr>
                        <a:t> Organizační struktury</a:t>
                      </a:r>
                      <a:endParaRPr lang="cs-CZ" sz="1600" b="0" i="0" dirty="0" smtClean="0">
                        <a:solidFill>
                          <a:schemeClr val="tx1"/>
                        </a:solidFill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rgbClr r="0" g="0" b="0">
                        <a:alpha val="20000"/>
                      </a:scrgbClr>
                    </a:solidFill>
                  </a:tcPr>
                </a:tc>
              </a:tr>
              <a:tr h="36974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Tematická oblast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Management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6974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Ročník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rgbClr r="0" g="0" b="0">
                        <a:alpha val="20000"/>
                      </a:scrgb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1. ročník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rgbClr r="0" g="0" b="0">
                        <a:alpha val="20000"/>
                      </a:scrgbClr>
                    </a:solidFill>
                  </a:tcPr>
                </a:tc>
              </a:tr>
              <a:tr h="36974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Autor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Ing.</a:t>
                      </a:r>
                      <a:r>
                        <a:rPr lang="cs-CZ" sz="1600" baseline="0" dirty="0" smtClean="0">
                          <a:latin typeface="Tw Cen MT" panose="020B0602020104020603" pitchFamily="34" charset="-18"/>
                        </a:rPr>
                        <a:t> Jarmila Kabourková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6974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Datum vzniku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rgbClr r="0" g="0" b="0">
                        <a:alpha val="20000"/>
                      </a:scrgb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11.2.2014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rgbClr r="0" g="0" b="0">
                        <a:alpha val="20000"/>
                      </a:scrgbClr>
                    </a:solidFill>
                  </a:tcPr>
                </a:tc>
              </a:tr>
              <a:tr h="394459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Anotace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baseline="0" dirty="0" smtClean="0">
                          <a:latin typeface="Tw Cen MT" panose="020B0602020104020603" pitchFamily="34" charset="-18"/>
                        </a:rPr>
                        <a:t>Materiál popisuje jednotlivé organizační struktury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6974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Metodika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rgbClr r="0" g="0" b="0">
                        <a:alpha val="20000"/>
                      </a:scrgb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Výklad</a:t>
                      </a:r>
                      <a:r>
                        <a:rPr lang="cs-CZ" sz="1600" baseline="0" dirty="0" smtClean="0">
                          <a:latin typeface="Tw Cen MT" panose="020B0602020104020603" pitchFamily="34" charset="-18"/>
                        </a:rPr>
                        <a:t> učiva prostřednictvím projektoru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rgbClr r="0" g="0" b="0">
                        <a:alpha val="20000"/>
                      </a:scrgbClr>
                    </a:solidFill>
                  </a:tcPr>
                </a:tc>
              </a:tr>
              <a:tr h="369748">
                <a:tc gridSpan="2"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Pokud není uvedeno jinak, pochází publikované materiály ze zdrojů autora.</a:t>
                      </a:r>
                      <a:endParaRPr kumimoji="0" lang="cs-CZ" sz="12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Gill Sans M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cs-CZ" sz="1600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1862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/>
              <a:t>Divizionální organizační struktura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683568" y="1906921"/>
            <a:ext cx="8229600" cy="4929411"/>
          </a:xfrm>
        </p:spPr>
        <p:txBody>
          <a:bodyPr>
            <a:normAutofit/>
          </a:bodyPr>
          <a:lstStyle/>
          <a:p>
            <a:r>
              <a:rPr lang="cs-CZ" b="1" dirty="0" smtClean="0"/>
              <a:t>Výhody </a:t>
            </a:r>
            <a:r>
              <a:rPr lang="cs-CZ" b="1" dirty="0"/>
              <a:t>divizionální struktury</a:t>
            </a:r>
            <a:endParaRPr lang="cs-CZ" dirty="0"/>
          </a:p>
          <a:p>
            <a:pPr lvl="1"/>
            <a:r>
              <a:rPr lang="cs-CZ" dirty="0"/>
              <a:t>Oddělená výroba v jednotlivých </a:t>
            </a:r>
            <a:r>
              <a:rPr lang="cs-CZ" dirty="0" smtClean="0"/>
              <a:t>divizích</a:t>
            </a:r>
            <a:endParaRPr lang="cs-CZ" dirty="0"/>
          </a:p>
          <a:p>
            <a:pPr lvl="1"/>
            <a:r>
              <a:rPr lang="cs-CZ" dirty="0"/>
              <a:t>Divize se mohou specializovat</a:t>
            </a:r>
          </a:p>
          <a:p>
            <a:r>
              <a:rPr lang="cs-CZ" b="1" dirty="0"/>
              <a:t>Nevýhody divizionální struktury</a:t>
            </a:r>
            <a:endParaRPr lang="cs-CZ" dirty="0"/>
          </a:p>
          <a:p>
            <a:pPr lvl="1"/>
            <a:r>
              <a:rPr lang="cs-CZ" dirty="0"/>
              <a:t>Růst počtu oddělení se stejnou orientací</a:t>
            </a:r>
          </a:p>
          <a:p>
            <a:pPr lvl="1"/>
            <a:r>
              <a:rPr lang="cs-CZ" dirty="0"/>
              <a:t>Jednotlivé divize mezi sebou soupeří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5257215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/>
              <a:t>Divizionální organizační struktura</a:t>
            </a:r>
            <a:endParaRPr lang="cs-CZ" dirty="0"/>
          </a:p>
        </p:txBody>
      </p:sp>
      <p:pic>
        <p:nvPicPr>
          <p:cNvPr id="7" name="Zástupný symbol pro obsah 6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71600" y="2060848"/>
            <a:ext cx="7416824" cy="4176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1523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b="1" dirty="0"/>
              <a:t>Maticová organizační struktura firmy</a:t>
            </a:r>
            <a:endParaRPr lang="cs-CZ" dirty="0"/>
          </a:p>
        </p:txBody>
      </p:sp>
      <p:sp useBgFill="1"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856060" y="1988840"/>
            <a:ext cx="7429499" cy="3802361"/>
          </a:xfrm>
        </p:spPr>
        <p:txBody>
          <a:bodyPr>
            <a:noAutofit/>
          </a:bodyPr>
          <a:lstStyle/>
          <a:p>
            <a:r>
              <a:rPr lang="cs-CZ" sz="2000" b="1" dirty="0"/>
              <a:t>V maticové organizační struktuře se po skončení projektu pracovníci vrací na svá stálá místa</a:t>
            </a:r>
          </a:p>
          <a:p>
            <a:r>
              <a:rPr lang="cs-CZ" sz="2000" b="1" dirty="0"/>
              <a:t>V týmu není žádná hierarchie -&gt; všichni jsou si rovni</a:t>
            </a:r>
          </a:p>
          <a:p>
            <a:r>
              <a:rPr lang="cs-CZ" sz="2000" b="1" dirty="0"/>
              <a:t>Projektů může být i více</a:t>
            </a:r>
          </a:p>
          <a:p>
            <a:r>
              <a:rPr lang="cs-CZ" sz="2000" b="1" dirty="0"/>
              <a:t>Spojuje prvky funkcionální a divizionální </a:t>
            </a:r>
            <a:r>
              <a:rPr lang="cs-CZ" sz="2000" b="1" dirty="0" err="1"/>
              <a:t>org</a:t>
            </a:r>
            <a:r>
              <a:rPr lang="cs-CZ" sz="2000" b="1" dirty="0"/>
              <a:t>. </a:t>
            </a:r>
            <a:r>
              <a:rPr lang="cs-CZ" sz="2000" b="1" dirty="0" smtClean="0"/>
              <a:t>struktury</a:t>
            </a:r>
            <a:r>
              <a:rPr lang="cs-CZ" sz="2000" b="1" dirty="0"/>
              <a:t>, z nich vytváří matici</a:t>
            </a:r>
          </a:p>
          <a:p>
            <a:r>
              <a:rPr lang="cs-CZ" sz="2000" b="1" dirty="0"/>
              <a:t>Každý pracovník má dva nadřízené -&gt; odborný vedoucí </a:t>
            </a:r>
            <a:r>
              <a:rPr lang="cs-CZ" sz="2000" b="1" dirty="0" smtClean="0"/>
              <a:t/>
            </a:r>
            <a:br>
              <a:rPr lang="cs-CZ" sz="2000" b="1" dirty="0" smtClean="0"/>
            </a:br>
            <a:r>
              <a:rPr lang="cs-CZ" sz="2000" b="1" dirty="0" smtClean="0"/>
              <a:t>a </a:t>
            </a:r>
            <a:r>
              <a:rPr lang="cs-CZ" sz="2000" b="1" dirty="0"/>
              <a:t>vedoucí týmu</a:t>
            </a:r>
          </a:p>
          <a:p>
            <a:r>
              <a:rPr lang="cs-CZ" sz="2000" b="1" dirty="0"/>
              <a:t>Odborné týmy jsou tvořeny pracovníky několika útvarů -&gt; všichni se podílejí na řešení jednotlivých úkolů</a:t>
            </a:r>
          </a:p>
          <a:p>
            <a:endParaRPr lang="cs-CZ" sz="2000" b="1" dirty="0"/>
          </a:p>
        </p:txBody>
      </p:sp>
    </p:spTree>
    <p:extLst>
      <p:ext uri="{BB962C8B-B14F-4D97-AF65-F5344CB8AC3E}">
        <p14:creationId xmlns:p14="http://schemas.microsoft.com/office/powerpoint/2010/main" val="221239858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b="1" dirty="0"/>
              <a:t>Maticová organizační struktura firmy</a:t>
            </a:r>
            <a:endParaRPr lang="cs-CZ" dirty="0"/>
          </a:p>
        </p:txBody>
      </p:sp>
      <p:pic>
        <p:nvPicPr>
          <p:cNvPr id="4" name="Zástupný symbol pro obsah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67000"/>
                    </a14:imgEffect>
                    <a14:imgEffect>
                      <a14:brightnessContrast bright="-3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6061" y="2060849"/>
            <a:ext cx="7429498" cy="4176464"/>
          </a:xfrm>
        </p:spPr>
      </p:pic>
    </p:spTree>
    <p:extLst>
      <p:ext uri="{BB962C8B-B14F-4D97-AF65-F5344CB8AC3E}">
        <p14:creationId xmlns:p14="http://schemas.microsoft.com/office/powerpoint/2010/main" val="3816396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b="1" dirty="0"/>
              <a:t>Chování lidí v různých strukturách podniku</a:t>
            </a:r>
            <a:endParaRPr lang="cs-CZ" dirty="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91438680"/>
              </p:ext>
            </p:extLst>
          </p:nvPr>
        </p:nvGraphicFramePr>
        <p:xfrm>
          <a:off x="856060" y="2249487"/>
          <a:ext cx="7429499" cy="354171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0211263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b="1" dirty="0"/>
              <a:t>Chování lidí ve funkcionální struktuře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856060" y="1988840"/>
            <a:ext cx="7429499" cy="4176464"/>
          </a:xfrm>
          <a:solidFill>
            <a:schemeClr val="accent1">
              <a:lumMod val="75000"/>
            </a:schemeClr>
          </a:solidFill>
          <a:effectLst>
            <a:glow rad="127000">
              <a:schemeClr val="bg2">
                <a:lumMod val="50000"/>
              </a:schemeClr>
            </a:glow>
          </a:effectLst>
        </p:spPr>
        <p:txBody>
          <a:bodyPr>
            <a:normAutofit lnSpcReduction="10000"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cs-CZ" dirty="0"/>
              <a:t>Dovednosti a zkušenosti jsou orientovány do hloubky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dirty="0"/>
              <a:t>Kariéra pracovníků je jednoznačná (dána jednoznačným zaměřením pracovníka)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dirty="0"/>
              <a:t>Strategické rozhodování pouze ve vrcholovém vedení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dirty="0"/>
              <a:t>Spolupráce pracovníků probíhá v rámci odborné oblasti (nikoli mezi oblastmi)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dirty="0"/>
              <a:t>Špatné podmínky pro inovaci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dirty="0"/>
              <a:t>Nejasná odpovědnost za pracovní výsledky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5056656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b="1" dirty="0"/>
              <a:t>Chování lidí v divizionální struktuře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solidFill>
            <a:schemeClr val="accent4">
              <a:lumMod val="75000"/>
            </a:schemeClr>
          </a:solidFill>
        </p:spPr>
        <p:txBody>
          <a:bodyPr/>
          <a:lstStyle/>
          <a:p>
            <a:r>
              <a:rPr lang="cs-CZ" dirty="0"/>
              <a:t>Dovednosti a zkušenosti jsou obecné</a:t>
            </a:r>
          </a:p>
          <a:p>
            <a:r>
              <a:rPr lang="cs-CZ" dirty="0"/>
              <a:t>Snadné přizpůsobení </a:t>
            </a:r>
            <a:r>
              <a:rPr lang="cs-CZ" dirty="0" smtClean="0"/>
              <a:t>nestálému </a:t>
            </a:r>
            <a:r>
              <a:rPr lang="cs-CZ" dirty="0"/>
              <a:t>prostředí</a:t>
            </a:r>
          </a:p>
          <a:p>
            <a:r>
              <a:rPr lang="cs-CZ" dirty="0"/>
              <a:t>Strategické rozhodování je částečně převedeno na divizi</a:t>
            </a:r>
          </a:p>
          <a:p>
            <a:r>
              <a:rPr lang="cs-CZ" dirty="0"/>
              <a:t>Koordinace probíhá hlavně mezi útvary divize</a:t>
            </a:r>
          </a:p>
          <a:p>
            <a:r>
              <a:rPr lang="cs-CZ" dirty="0"/>
              <a:t>Jasná odpovědnost za výsledky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715625479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b="1" dirty="0"/>
              <a:t>Problémy maticového uspořádání společnosti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856060" y="1916832"/>
            <a:ext cx="7429499" cy="4392488"/>
          </a:xfrm>
          <a:solidFill>
            <a:schemeClr val="accent2">
              <a:lumMod val="50000"/>
            </a:schemeClr>
          </a:solidFill>
        </p:spPr>
        <p:txBody>
          <a:bodyPr>
            <a:noAutofit/>
          </a:bodyPr>
          <a:lstStyle/>
          <a:p>
            <a:r>
              <a:rPr lang="cs-CZ" sz="2000" b="1" dirty="0"/>
              <a:t>Maticové uspořádání by mělo omezit nevýhody funkcionální </a:t>
            </a:r>
            <a:r>
              <a:rPr lang="cs-CZ" sz="2000" b="1" dirty="0" smtClean="0"/>
              <a:t/>
            </a:r>
            <a:br>
              <a:rPr lang="cs-CZ" sz="2000" b="1" dirty="0" smtClean="0"/>
            </a:br>
            <a:r>
              <a:rPr lang="cs-CZ" sz="2000" b="1" dirty="0" smtClean="0"/>
              <a:t>a </a:t>
            </a:r>
            <a:r>
              <a:rPr lang="cs-CZ" sz="2000" b="1" dirty="0"/>
              <a:t>projektové struktury</a:t>
            </a:r>
          </a:p>
          <a:p>
            <a:r>
              <a:rPr lang="cs-CZ" sz="2000" b="1" dirty="0"/>
              <a:t>Je posílen rozvoj schopností a dovedností</a:t>
            </a:r>
          </a:p>
          <a:p>
            <a:r>
              <a:rPr lang="cs-CZ" sz="2000" b="1" dirty="0"/>
              <a:t>Pracovníci průběžně reagují na požadavky zákazníků</a:t>
            </a:r>
          </a:p>
          <a:p>
            <a:r>
              <a:rPr lang="cs-CZ" sz="2000" b="1" dirty="0"/>
              <a:t>Zvyšuje se motivace a zájem pracovníků</a:t>
            </a:r>
          </a:p>
          <a:p>
            <a:r>
              <a:rPr lang="cs-CZ" sz="2000" b="1" dirty="0"/>
              <a:t>Zdvojení autority je zdrojem zmatků</a:t>
            </a:r>
          </a:p>
          <a:p>
            <a:r>
              <a:rPr lang="cs-CZ" sz="2000" b="1" dirty="0"/>
              <a:t>Vzniká prostor pro mocenský boj</a:t>
            </a:r>
          </a:p>
          <a:p>
            <a:r>
              <a:rPr lang="cs-CZ" sz="2000" b="1" dirty="0"/>
              <a:t>Časové ztráty (díky častým schůzím)</a:t>
            </a:r>
          </a:p>
          <a:p>
            <a:r>
              <a:rPr lang="cs-CZ" sz="2000" b="1" dirty="0"/>
              <a:t>Nezbytnost výcviku v týmové práci</a:t>
            </a:r>
          </a:p>
          <a:p>
            <a:endParaRPr lang="cs-CZ" sz="2000" b="1" dirty="0"/>
          </a:p>
        </p:txBody>
      </p:sp>
    </p:spTree>
    <p:extLst>
      <p:ext uri="{BB962C8B-B14F-4D97-AF65-F5344CB8AC3E}">
        <p14:creationId xmlns:p14="http://schemas.microsoft.com/office/powerpoint/2010/main" val="2533796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26170"/>
          </a:xfrm>
        </p:spPr>
        <p:txBody>
          <a:bodyPr>
            <a:noAutofit/>
          </a:bodyPr>
          <a:lstStyle/>
          <a:p>
            <a:r>
              <a:rPr lang="cs-CZ" sz="2800" b="1" dirty="0"/>
              <a:t>Metoda </a:t>
            </a:r>
            <a:r>
              <a:rPr lang="cs-CZ" sz="2800" b="1" dirty="0" smtClean="0"/>
              <a:t>OSKAR</a:t>
            </a:r>
            <a:br>
              <a:rPr lang="cs-CZ" sz="2800" b="1" dirty="0" smtClean="0"/>
            </a:br>
            <a:r>
              <a:rPr lang="cs-CZ" sz="2800" dirty="0"/>
              <a:t>Metoda využívaná při tvorbě organizační struktury firmy</a:t>
            </a:r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25275906"/>
              </p:ext>
            </p:extLst>
          </p:nvPr>
        </p:nvGraphicFramePr>
        <p:xfrm>
          <a:off x="856060" y="1700808"/>
          <a:ext cx="7429499" cy="50405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87832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Ú</a:t>
            </a:r>
            <a:r>
              <a:rPr lang="cs-CZ" dirty="0" smtClean="0"/>
              <a:t>kol</a:t>
            </a:r>
            <a:endParaRPr lang="cs-CZ" dirty="0"/>
          </a:p>
        </p:txBody>
      </p:sp>
      <p:sp useBgFill="1"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856060" y="1700808"/>
            <a:ext cx="7429499" cy="468052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cs-CZ" dirty="0" smtClean="0"/>
              <a:t>Pokuste se zařadit jmenované útvary firmy do kategorie liniové či štábní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dirty="0" smtClean="0"/>
              <a:t>Kontrolní odd.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dirty="0" smtClean="0"/>
              <a:t>Odd. financování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dirty="0" smtClean="0"/>
              <a:t>Právní odd.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dirty="0" smtClean="0"/>
              <a:t>Zásobovací odd.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dirty="0" smtClean="0"/>
              <a:t>Odd. výstupní jakosti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dirty="0" smtClean="0"/>
              <a:t>Sekretariát ředitele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937594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Organizační schéma</a:t>
            </a:r>
            <a:endParaRPr lang="cs-CZ" dirty="0"/>
          </a:p>
        </p:txBody>
      </p:sp>
      <p:graphicFrame>
        <p:nvGraphicFramePr>
          <p:cNvPr id="5" name="Zástupný symbol pro obsah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34682651"/>
              </p:ext>
            </p:extLst>
          </p:nvPr>
        </p:nvGraphicFramePr>
        <p:xfrm>
          <a:off x="856060" y="2249487"/>
          <a:ext cx="7429499" cy="354171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64416146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843808" y="-99392"/>
            <a:ext cx="7429499" cy="1478570"/>
          </a:xfrm>
        </p:spPr>
        <p:txBody>
          <a:bodyPr/>
          <a:lstStyle/>
          <a:p>
            <a:r>
              <a:rPr lang="cs-CZ" dirty="0" smtClean="0"/>
              <a:t>Křížovka </a:t>
            </a:r>
            <a:endParaRPr lang="cs-CZ" dirty="0"/>
          </a:p>
        </p:txBody>
      </p:sp>
      <p:graphicFrame>
        <p:nvGraphicFramePr>
          <p:cNvPr id="5" name="Tabulka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282294"/>
              </p:ext>
            </p:extLst>
          </p:nvPr>
        </p:nvGraphicFramePr>
        <p:xfrm>
          <a:off x="971600" y="1196752"/>
          <a:ext cx="7429500" cy="4968548"/>
        </p:xfrm>
        <a:graphic>
          <a:graphicData uri="http://schemas.openxmlformats.org/drawingml/2006/table">
            <a:tbl>
              <a:tblPr/>
              <a:tblGrid>
                <a:gridCol w="213202"/>
                <a:gridCol w="213202"/>
                <a:gridCol w="239852"/>
                <a:gridCol w="260580"/>
                <a:gridCol w="272425"/>
                <a:gridCol w="248736"/>
                <a:gridCol w="248736"/>
                <a:gridCol w="239852"/>
                <a:gridCol w="260580"/>
                <a:gridCol w="225047"/>
                <a:gridCol w="239852"/>
                <a:gridCol w="272425"/>
                <a:gridCol w="272425"/>
                <a:gridCol w="272425"/>
                <a:gridCol w="239852"/>
                <a:gridCol w="260580"/>
                <a:gridCol w="272425"/>
                <a:gridCol w="260580"/>
                <a:gridCol w="236891"/>
                <a:gridCol w="225047"/>
                <a:gridCol w="225047"/>
                <a:gridCol w="236891"/>
                <a:gridCol w="201358"/>
                <a:gridCol w="239852"/>
                <a:gridCol w="213202"/>
                <a:gridCol w="260580"/>
                <a:gridCol w="509317"/>
                <a:gridCol w="568539"/>
              </a:tblGrid>
              <a:tr h="431154">
                <a:tc>
                  <a:txBody>
                    <a:bodyPr/>
                    <a:lstStyle/>
                    <a:p>
                      <a:pPr algn="l" fontAlgn="b"/>
                      <a:endParaRPr lang="cs-CZ" sz="1000" b="0" i="0" u="none" strike="noStrike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901" marR="8901" marT="890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000" b="0" i="0" u="none" strike="noStrike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901" marR="8901" marT="890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000" b="0" i="0" u="none" strike="noStrike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901" marR="8901" marT="890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000" b="0" i="0" u="none" strike="noStrike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901" marR="8901" marT="890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000" b="0" i="0" u="none" strike="noStrike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901" marR="8901" marT="890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000" b="0" i="0" u="none" strike="noStrike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901" marR="8901" marT="890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000" b="0" i="0" u="none" strike="noStrike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901" marR="8901" marT="890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000" b="0" i="0" u="none" strike="noStrike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901" marR="8901" marT="890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000" b="0" i="0" u="none" strike="noStrike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901" marR="8901" marT="890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000" b="0" i="0" u="none" strike="noStrike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901" marR="8901" marT="890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000" b="0" i="0" u="none" strike="noStrike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901" marR="8901" marT="890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000" b="0" i="0" u="none" strike="noStrike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901" marR="8901" marT="890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000" b="0" i="0" u="none" strike="noStrike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901" marR="8901" marT="890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000" b="0" i="0" u="none" strike="noStrike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901" marR="8901" marT="890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000" b="0" i="0" u="none" strike="noStrike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901" marR="8901" marT="890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000" b="0" i="0" u="none" strike="noStrike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901" marR="8901" marT="890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000" b="0" i="0" u="none" strike="noStrike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901" marR="8901" marT="890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000" b="0" i="0" u="none" strike="noStrike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901" marR="8901" marT="890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000" b="0" i="0" u="none" strike="noStrike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901" marR="8901" marT="890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000" b="0" i="0" u="none" strike="noStrike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901" marR="8901" marT="890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000" b="0" i="0" u="none" strike="noStrike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901" marR="8901" marT="890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000" b="0" i="0" u="none" strike="noStrike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901" marR="8901" marT="890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000" b="0" i="0" u="none" strike="noStrike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901" marR="8901" marT="890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000" b="0" i="0" u="none" strike="noStrike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901" marR="8901" marT="890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000" b="0" i="0" u="none" strike="noStrike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901" marR="8901" marT="890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000" b="0" i="0" u="none" strike="noStrike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901" marR="8901" marT="890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000" b="0" i="0" u="none" strike="noStrike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901" marR="8901" marT="890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000" b="0" i="0" u="none" strike="noStrike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901" marR="8901" marT="890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</a:tr>
              <a:tr h="410624">
                <a:tc>
                  <a:txBody>
                    <a:bodyPr/>
                    <a:lstStyle/>
                    <a:p>
                      <a:pPr algn="l" fontAlgn="b"/>
                      <a:endParaRPr lang="cs-CZ" sz="1000" b="0" i="0" u="none" strike="noStrike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901" marR="8901" marT="890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000" b="0" i="0" u="none" strike="noStrike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901" marR="8901" marT="890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000" b="0" i="0" u="none" strike="noStrike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901" marR="8901" marT="890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000" b="0" i="0" u="none" strike="noStrike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901" marR="8901" marT="890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000" b="0" i="0" u="none" strike="noStrike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901" marR="8901" marT="890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0" i="0" u="none" strike="noStrike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1.</a:t>
                      </a:r>
                    </a:p>
                  </a:txBody>
                  <a:tcPr marL="8901" marR="8901" marT="890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0" i="0" u="none" strike="noStrike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901" marR="8901" marT="89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0" i="0" u="none" strike="noStrike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901" marR="8901" marT="89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0" i="0" u="none" strike="noStrike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901" marR="8901" marT="89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0" i="0" u="none" strike="noStrike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901" marR="8901" marT="89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0" i="0" u="none" strike="noStrike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901" marR="8901" marT="890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0" i="0" u="none" strike="noStrike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901" marR="8901" marT="890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0" i="0" u="none" strike="noStrike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901" marR="8901" marT="89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0" i="0" u="none" strike="noStrike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901" marR="8901" marT="89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0" i="0" u="none" strike="noStrike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901" marR="8901" marT="89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0" i="0" u="none" strike="noStrike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901" marR="8901" marT="89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0" i="0" u="none" strike="noStrike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901" marR="8901" marT="89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0" i="0" u="none" strike="noStrike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901" marR="8901" marT="89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0" i="0" u="none" strike="noStrike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901" marR="8901" marT="89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0" i="0" u="none" strike="noStrike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901" marR="8901" marT="89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0" i="0" u="none" strike="noStrike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901" marR="8901" marT="89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0" i="0" u="none" strike="noStrike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901" marR="8901" marT="89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0" i="0" u="none" strike="noStrike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901" marR="8901" marT="89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0" i="0" u="none" strike="noStrike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901" marR="8901" marT="89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0" i="0" u="none" strike="noStrike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901" marR="8901" marT="89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0" i="0" u="none" strike="noStrike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901" marR="8901" marT="89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000" b="0" i="0" u="none" strike="noStrike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901" marR="8901" marT="89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000" b="0" i="0" u="none" strike="noStrike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901" marR="8901" marT="890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</a:tr>
              <a:tr h="410624">
                <a:tc>
                  <a:txBody>
                    <a:bodyPr/>
                    <a:lstStyle/>
                    <a:p>
                      <a:pPr algn="l" fontAlgn="b"/>
                      <a:endParaRPr lang="cs-CZ" sz="1000" b="0" i="0" u="none" strike="noStrike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901" marR="8901" marT="890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000" b="0" i="0" u="none" strike="noStrike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901" marR="8901" marT="890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000" b="0" i="0" u="none" strike="noStrike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901" marR="8901" marT="890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000" b="0" i="0" u="none" strike="noStrike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901" marR="8901" marT="890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000" b="0" i="0" u="none" strike="noStrike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901" marR="8901" marT="890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000" b="0" i="0" u="none" strike="noStrike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901" marR="8901" marT="890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000" b="0" i="0" u="none" strike="noStrike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901" marR="8901" marT="890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0" i="0" u="none" strike="noStrike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2.</a:t>
                      </a:r>
                    </a:p>
                  </a:txBody>
                  <a:tcPr marL="8901" marR="8901" marT="890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0" i="0" u="none" strike="noStrike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901" marR="8901" marT="89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0" i="0" u="none" strike="noStrike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901" marR="8901" marT="89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0" i="0" u="none" strike="noStrike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901" marR="8901" marT="890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0" i="0" u="none" strike="noStrike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901" marR="8901" marT="890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0" i="0" u="none" strike="noStrike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901" marR="8901" marT="89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0" i="0" u="none" strike="noStrike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901" marR="8901" marT="89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0" i="0" u="none" strike="noStrike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901" marR="8901" marT="89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0" i="0" u="none" strike="noStrike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901" marR="8901" marT="89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0" i="0" u="none" strike="noStrike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901" marR="8901" marT="89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000" b="0" i="0" u="none" strike="noStrike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901" marR="8901" marT="89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000" b="0" i="0" u="none" strike="noStrike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901" marR="8901" marT="890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000" b="0" i="0" u="none" strike="noStrike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901" marR="8901" marT="890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000" b="0" i="0" u="none" strike="noStrike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901" marR="8901" marT="890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000" b="0" i="0" u="none" strike="noStrike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901" marR="8901" marT="890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000" b="0" i="0" u="none" strike="noStrike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901" marR="8901" marT="890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000" b="0" i="0" u="none" strike="noStrike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901" marR="8901" marT="890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000" b="0" i="0" u="none" strike="noStrike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901" marR="8901" marT="890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000" b="0" i="0" u="none" strike="noStrike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901" marR="8901" marT="890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000" b="0" i="0" u="none" strike="noStrike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901" marR="8901" marT="890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000" b="0" i="0" u="none" strike="noStrike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901" marR="8901" marT="890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</a:tr>
              <a:tr h="410624">
                <a:tc>
                  <a:txBody>
                    <a:bodyPr/>
                    <a:lstStyle/>
                    <a:p>
                      <a:pPr algn="l" fontAlgn="b"/>
                      <a:endParaRPr lang="cs-CZ" sz="1000" b="0" i="0" u="none" strike="noStrike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901" marR="8901" marT="890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000" b="0" i="0" u="none" strike="noStrike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901" marR="8901" marT="890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000" b="0" i="0" u="none" strike="noStrike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901" marR="8901" marT="890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000" b="0" i="0" u="none" strike="noStrike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901" marR="8901" marT="890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000" b="0" i="0" u="none" strike="noStrike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901" marR="8901" marT="890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000" b="0" i="0" u="none" strike="noStrike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901" marR="8901" marT="890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000" b="0" i="0" u="none" strike="noStrike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901" marR="8901" marT="890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000" b="0" i="0" u="none" strike="noStrike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901" marR="8901" marT="890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000" b="0" i="0" u="none" strike="noStrike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901" marR="8901" marT="890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0" i="0" u="none" strike="noStrike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3.</a:t>
                      </a:r>
                    </a:p>
                  </a:txBody>
                  <a:tcPr marL="8901" marR="8901" marT="890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0" i="0" u="none" strike="noStrike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901" marR="8901" marT="890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0" i="0" u="none" strike="noStrike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901" marR="8901" marT="890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0" i="0" u="none" strike="noStrike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901" marR="8901" marT="89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0" i="0" u="none" strike="noStrike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901" marR="8901" marT="89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0" i="0" u="none" strike="noStrike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901" marR="8901" marT="89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0" i="0" u="none" strike="noStrike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901" marR="8901" marT="89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0" i="0" u="none" strike="noStrike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901" marR="8901" marT="89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0" i="0" u="none" strike="noStrike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901" marR="8901" marT="89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000" b="0" i="0" u="none" strike="noStrike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901" marR="8901" marT="89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000" b="0" i="0" u="none" strike="noStrike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901" marR="8901" marT="890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000" b="0" i="0" u="none" strike="noStrike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901" marR="8901" marT="890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000" b="0" i="0" u="none" strike="noStrike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901" marR="8901" marT="890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000" b="0" i="0" u="none" strike="noStrike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901" marR="8901" marT="890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000" b="0" i="0" u="none" strike="noStrike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901" marR="8901" marT="890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000" b="0" i="0" u="none" strike="noStrike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901" marR="8901" marT="890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000" b="0" i="0" u="none" strike="noStrike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901" marR="8901" marT="890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000" b="0" i="0" u="none" strike="noStrike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901" marR="8901" marT="890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000" b="0" i="0" u="none" strike="noStrike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901" marR="8901" marT="890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</a:tr>
              <a:tr h="410624">
                <a:tc>
                  <a:txBody>
                    <a:bodyPr/>
                    <a:lstStyle/>
                    <a:p>
                      <a:pPr algn="l" fontAlgn="b"/>
                      <a:endParaRPr lang="cs-CZ" sz="1000" b="0" i="0" u="none" strike="noStrike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901" marR="8901" marT="890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000" b="0" i="0" u="none" strike="noStrike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901" marR="8901" marT="890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000" b="0" i="0" u="none" strike="noStrike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901" marR="8901" marT="890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000" b="0" i="0" u="none" strike="noStrike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901" marR="8901" marT="890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0" i="0" u="none" strike="noStrike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4.</a:t>
                      </a:r>
                    </a:p>
                  </a:txBody>
                  <a:tcPr marL="8901" marR="8901" marT="890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0" i="0" u="none" strike="noStrike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901" marR="8901" marT="89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0" i="0" u="none" strike="noStrike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901" marR="8901" marT="89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0" i="0" u="none" strike="noStrike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901" marR="8901" marT="89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0" i="0" u="none" strike="noStrike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901" marR="8901" marT="89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0" i="0" u="none" strike="noStrike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901" marR="8901" marT="89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0" i="0" u="none" strike="noStrike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901" marR="8901" marT="890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0" i="0" u="none" strike="noStrike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901" marR="8901" marT="890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0" i="0" u="none" strike="noStrike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901" marR="8901" marT="89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000" b="0" i="0" u="none" strike="noStrike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901" marR="8901" marT="89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000" b="0" i="0" u="none" strike="noStrike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901" marR="8901" marT="890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000" b="0" i="0" u="none" strike="noStrike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901" marR="8901" marT="890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000" b="0" i="0" u="none" strike="noStrike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901" marR="8901" marT="890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000" b="0" i="0" u="none" strike="noStrike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901" marR="8901" marT="890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000" b="0" i="0" u="none" strike="noStrike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901" marR="8901" marT="890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000" b="0" i="0" u="none" strike="noStrike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901" marR="8901" marT="890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000" b="0" i="0" u="none" strike="noStrike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901" marR="8901" marT="890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000" b="0" i="0" u="none" strike="noStrike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901" marR="8901" marT="890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000" b="0" i="0" u="none" strike="noStrike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901" marR="8901" marT="890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000" b="0" i="0" u="none" strike="noStrike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901" marR="8901" marT="890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000" b="0" i="0" u="none" strike="noStrike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901" marR="8901" marT="890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000" b="0" i="0" u="none" strike="noStrike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901" marR="8901" marT="890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000" b="0" i="0" u="none" strike="noStrike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901" marR="8901" marT="890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000" b="0" i="0" u="none" strike="noStrike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901" marR="8901" marT="890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</a:tr>
              <a:tr h="410624">
                <a:tc>
                  <a:txBody>
                    <a:bodyPr/>
                    <a:lstStyle/>
                    <a:p>
                      <a:pPr algn="l" fontAlgn="b"/>
                      <a:endParaRPr lang="cs-CZ" sz="1000" b="0" i="0" u="none" strike="noStrike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901" marR="8901" marT="890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000" b="0" i="0" u="none" strike="noStrike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901" marR="8901" marT="890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000" b="0" i="0" u="none" strike="noStrike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901" marR="8901" marT="890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000" b="0" i="0" u="none" strike="noStrike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901" marR="8901" marT="890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000" b="0" i="0" u="none" strike="noStrike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901" marR="8901" marT="890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000" b="0" i="0" u="none" strike="noStrike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901" marR="8901" marT="890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000" b="0" i="0" u="none" strike="noStrike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901" marR="8901" marT="890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000" b="0" i="0" u="none" strike="noStrike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901" marR="8901" marT="890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0" i="0" u="none" strike="noStrike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5.</a:t>
                      </a:r>
                    </a:p>
                  </a:txBody>
                  <a:tcPr marL="8901" marR="8901" marT="890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0" i="0" u="none" strike="noStrike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901" marR="8901" marT="89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0" i="0" u="none" strike="noStrike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901" marR="8901" marT="890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0" i="0" u="none" strike="noStrike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901" marR="8901" marT="890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0" i="0" u="none" strike="noStrike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901" marR="8901" marT="89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0" i="0" u="none" strike="noStrike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901" marR="8901" marT="89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0" i="0" u="none" strike="noStrike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901" marR="8901" marT="89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0" i="0" u="none" strike="noStrike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901" marR="8901" marT="89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0" i="0" u="none" strike="noStrike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901" marR="8901" marT="89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0" i="0" u="none" strike="noStrike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901" marR="8901" marT="89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0" i="0" u="none" strike="noStrike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901" marR="8901" marT="89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000" b="0" i="0" u="none" strike="noStrike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901" marR="8901" marT="89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000" b="0" i="0" u="none" strike="noStrike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901" marR="8901" marT="890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000" b="0" i="0" u="none" strike="noStrike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901" marR="8901" marT="890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000" b="0" i="0" u="none" strike="noStrike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901" marR="8901" marT="890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000" b="0" i="0" u="none" strike="noStrike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901" marR="8901" marT="890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000" b="0" i="0" u="none" strike="noStrike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901" marR="8901" marT="890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000" b="0" i="0" u="none" strike="noStrike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901" marR="8901" marT="890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000" b="0" i="0" u="none" strike="noStrike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901" marR="8901" marT="890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000" b="0" i="0" u="none" strike="noStrike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901" marR="8901" marT="890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</a:tr>
              <a:tr h="410624">
                <a:tc>
                  <a:txBody>
                    <a:bodyPr/>
                    <a:lstStyle/>
                    <a:p>
                      <a:pPr algn="l" fontAlgn="b"/>
                      <a:endParaRPr lang="cs-CZ" sz="1000" b="0" i="0" u="none" strike="noStrike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901" marR="8901" marT="890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000" b="0" i="0" u="none" strike="noStrike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901" marR="8901" marT="890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000" b="0" i="0" u="none" strike="noStrike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901" marR="8901" marT="890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000" b="0" i="0" u="none" strike="noStrike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901" marR="8901" marT="890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000" b="0" i="0" u="none" strike="noStrike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901" marR="8901" marT="890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000" b="0" i="0" u="none" strike="noStrike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901" marR="8901" marT="890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000" b="0" i="0" u="none" strike="noStrike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901" marR="8901" marT="890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0" i="0" u="none" strike="noStrike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6.</a:t>
                      </a:r>
                    </a:p>
                  </a:txBody>
                  <a:tcPr marL="8901" marR="8901" marT="890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0" i="0" u="none" strike="noStrike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901" marR="8901" marT="89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0" i="0" u="none" strike="noStrike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901" marR="8901" marT="89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0" i="0" u="none" strike="noStrike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901" marR="8901" marT="890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0" i="0" u="none" strike="noStrike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901" marR="8901" marT="890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0" i="0" u="none" strike="noStrike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901" marR="8901" marT="89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0" i="0" u="none" strike="noStrike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901" marR="8901" marT="89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0" i="0" u="none" strike="noStrike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901" marR="8901" marT="89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0" i="0" u="none" strike="noStrike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901" marR="8901" marT="89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0" i="0" u="none" strike="noStrike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901" marR="8901" marT="89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0" i="0" u="none" strike="noStrike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901" marR="8901" marT="89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0" i="0" u="none" strike="noStrike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901" marR="8901" marT="89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0" i="0" u="none" strike="noStrike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901" marR="8901" marT="89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0" i="0" u="none" strike="noStrike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901" marR="8901" marT="89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0" i="0" u="none" strike="noStrike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901" marR="8901" marT="89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000" b="0" i="0" u="none" strike="noStrike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901" marR="8901" marT="89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000" b="0" i="0" u="none" strike="noStrike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901" marR="8901" marT="890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000" b="0" i="0" u="none" strike="noStrike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901" marR="8901" marT="890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000" b="0" i="0" u="none" strike="noStrike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901" marR="8901" marT="890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000" b="0" i="0" u="none" strike="noStrike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901" marR="8901" marT="890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000" b="0" i="0" u="none" strike="noStrike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901" marR="8901" marT="890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</a:tr>
              <a:tr h="410624">
                <a:tc>
                  <a:txBody>
                    <a:bodyPr/>
                    <a:lstStyle/>
                    <a:p>
                      <a:pPr algn="l" fontAlgn="b"/>
                      <a:endParaRPr lang="cs-CZ" sz="1000" b="0" i="0" u="none" strike="noStrike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901" marR="8901" marT="890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000" b="0" i="0" u="none" strike="noStrike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7.</a:t>
                      </a:r>
                    </a:p>
                  </a:txBody>
                  <a:tcPr marL="8901" marR="8901" marT="8901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0" i="0" u="none" strike="noStrike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901" marR="8901" marT="89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0" i="0" u="none" strike="noStrike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901" marR="8901" marT="89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0" i="0" u="none" strike="noStrike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901" marR="8901" marT="89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0" i="0" u="none" strike="noStrike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901" marR="8901" marT="89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0" i="0" u="none" strike="noStrike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c</a:t>
                      </a:r>
                    </a:p>
                  </a:txBody>
                  <a:tcPr marL="8901" marR="8901" marT="89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0" i="0" u="none" strike="noStrike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901" marR="8901" marT="89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0" i="0" u="none" strike="noStrike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901" marR="8901" marT="89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0" i="0" u="none" strike="noStrike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901" marR="8901" marT="89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0" i="0" u="none" strike="noStrike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901" marR="8901" marT="890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0" i="0" u="none" strike="noStrike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901" marR="8901" marT="890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0" i="0" u="none" strike="noStrike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901" marR="8901" marT="89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0" i="0" u="none" strike="noStrike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901" marR="8901" marT="89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000" b="0" i="0" u="none" strike="noStrike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901" marR="8901" marT="89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000" b="0" i="0" u="none" strike="noStrike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901" marR="8901" marT="890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000" b="0" i="0" u="none" strike="noStrike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901" marR="8901" marT="890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000" b="0" i="0" u="none" strike="noStrike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901" marR="8901" marT="890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000" b="0" i="0" u="none" strike="noStrike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901" marR="8901" marT="890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000" b="0" i="0" u="none" strike="noStrike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901" marR="8901" marT="890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000" b="0" i="0" u="none" strike="noStrike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901" marR="8901" marT="890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000" b="0" i="0" u="none" strike="noStrike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901" marR="8901" marT="890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000" b="0" i="0" u="none" strike="noStrike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901" marR="8901" marT="890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000" b="0" i="0" u="none" strike="noStrike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901" marR="8901" marT="890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000" b="0" i="0" u="none" strike="noStrike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901" marR="8901" marT="890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000" b="0" i="0" u="none" strike="noStrike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901" marR="8901" marT="890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000" b="0" i="0" u="none" strike="noStrike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901" marR="8901" marT="890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000" b="0" i="0" u="none" strike="noStrike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901" marR="8901" marT="890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</a:tr>
              <a:tr h="410624">
                <a:tc>
                  <a:txBody>
                    <a:bodyPr/>
                    <a:lstStyle/>
                    <a:p>
                      <a:pPr algn="l" fontAlgn="b"/>
                      <a:endParaRPr lang="cs-CZ" sz="1000" b="0" i="0" u="none" strike="noStrike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901" marR="8901" marT="890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000" b="0" i="0" u="none" strike="noStrike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901" marR="8901" marT="890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000" b="0" i="0" u="none" strike="noStrike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901" marR="8901" marT="890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000" b="0" i="0" u="none" strike="noStrike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901" marR="8901" marT="890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000" b="0" i="0" u="none" strike="noStrike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901" marR="8901" marT="890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000" b="0" i="0" u="none" strike="noStrike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901" marR="8901" marT="890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0" i="0" u="none" strike="noStrike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8.</a:t>
                      </a:r>
                    </a:p>
                  </a:txBody>
                  <a:tcPr marL="8901" marR="8901" marT="890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0" i="0" u="none" strike="noStrike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901" marR="8901" marT="89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0" i="0" u="none" strike="noStrike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901" marR="8901" marT="89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0" i="0" u="none" strike="noStrike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901" marR="8901" marT="89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0" i="0" u="none" strike="noStrike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901" marR="8901" marT="890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0" i="0" u="none" strike="noStrike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901" marR="8901" marT="890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0" i="0" u="none" strike="noStrike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901" marR="8901" marT="89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0" i="0" u="none" strike="noStrike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901" marR="8901" marT="89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0" i="0" u="none" strike="noStrike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901" marR="8901" marT="89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0" i="0" u="none" strike="noStrike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901" marR="8901" marT="89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000" b="0" i="0" u="none" strike="noStrike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901" marR="8901" marT="89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000" b="0" i="0" u="none" strike="noStrike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901" marR="8901" marT="890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000" b="0" i="0" u="none" strike="noStrike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901" marR="8901" marT="890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000" b="0" i="0" u="none" strike="noStrike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901" marR="8901" marT="890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000" b="0" i="0" u="none" strike="noStrike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901" marR="8901" marT="890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000" b="0" i="0" u="none" strike="noStrike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901" marR="8901" marT="890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000" b="0" i="0" u="none" strike="noStrike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901" marR="8901" marT="890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000" b="0" i="0" u="none" strike="noStrike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901" marR="8901" marT="890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000" b="0" i="0" u="none" strike="noStrike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901" marR="8901" marT="890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000" b="0" i="0" u="none" strike="noStrike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901" marR="8901" marT="890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000" b="0" i="0" u="none" strike="noStrike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901" marR="8901" marT="890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000" b="0" i="0" u="none" strike="noStrike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901" marR="8901" marT="890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</a:tr>
              <a:tr h="410624">
                <a:tc>
                  <a:txBody>
                    <a:bodyPr/>
                    <a:lstStyle/>
                    <a:p>
                      <a:pPr algn="l" fontAlgn="b"/>
                      <a:endParaRPr lang="cs-CZ" sz="1000" b="0" i="0" u="none" strike="noStrike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901" marR="8901" marT="890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000" b="0" i="0" u="none" strike="noStrike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901" marR="8901" marT="890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000" b="0" i="0" u="none" strike="noStrike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901" marR="8901" marT="890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0" i="0" u="none" strike="noStrike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9.</a:t>
                      </a:r>
                    </a:p>
                  </a:txBody>
                  <a:tcPr marL="8901" marR="8901" marT="890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0" i="0" u="none" strike="noStrike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901" marR="8901" marT="89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0" i="0" u="none" strike="noStrike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901" marR="8901" marT="89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0" i="0" u="none" strike="noStrike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901" marR="8901" marT="89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0" i="0" u="none" strike="noStrike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901" marR="8901" marT="89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0" i="0" u="none" strike="noStrike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901" marR="8901" marT="89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0" i="0" u="none" strike="noStrike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901" marR="8901" marT="89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0" i="0" u="none" strike="noStrike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901" marR="8901" marT="890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0" i="0" u="none" strike="noStrike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901" marR="8901" marT="890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0" i="0" u="none" strike="noStrike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901" marR="8901" marT="89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0" i="0" u="none" strike="noStrike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901" marR="8901" marT="89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0" i="0" u="none" strike="noStrike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901" marR="8901" marT="89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0" i="0" u="none" strike="noStrike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901" marR="8901" marT="89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000" b="0" i="0" u="none" strike="noStrike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901" marR="8901" marT="89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000" b="0" i="0" u="none" strike="noStrike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901" marR="8901" marT="890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000" b="0" i="0" u="none" strike="noStrike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901" marR="8901" marT="890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000" b="0" i="0" u="none" strike="noStrike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901" marR="8901" marT="890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000" b="0" i="0" u="none" strike="noStrike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901" marR="8901" marT="890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000" b="0" i="0" u="none" strike="noStrike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901" marR="8901" marT="890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000" b="0" i="0" u="none" strike="noStrike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901" marR="8901" marT="890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000" b="0" i="0" u="none" strike="noStrike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901" marR="8901" marT="890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000" b="0" i="0" u="none" strike="noStrike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901" marR="8901" marT="890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000" b="0" i="0" u="none" strike="noStrike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901" marR="8901" marT="890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000" b="0" i="0" u="none" strike="noStrike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901" marR="8901" marT="890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000" b="0" i="0" u="none" strike="noStrike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901" marR="8901" marT="890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</a:tr>
              <a:tr h="431154">
                <a:tc>
                  <a:txBody>
                    <a:bodyPr/>
                    <a:lstStyle/>
                    <a:p>
                      <a:pPr algn="l" fontAlgn="b"/>
                      <a:endParaRPr lang="cs-CZ" sz="1000" b="0" i="0" u="none" strike="noStrike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901" marR="8901" marT="890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000" b="0" i="0" u="none" strike="noStrike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901" marR="8901" marT="890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000" b="0" i="0" u="none" strike="noStrike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901" marR="8901" marT="890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000" b="0" i="0" u="none" strike="noStrike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901" marR="8901" marT="890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000" b="0" i="0" u="none" strike="noStrike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901" marR="8901" marT="890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0" i="0" u="none" strike="noStrike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10.</a:t>
                      </a:r>
                    </a:p>
                  </a:txBody>
                  <a:tcPr marL="8901" marR="8901" marT="890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0" i="0" u="none" strike="noStrike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901" marR="8901" marT="89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0" i="0" u="none" strike="noStrike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901" marR="8901" marT="89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0" i="0" u="none" strike="noStrike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901" marR="8901" marT="89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0" i="0" u="none" strike="noStrike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901" marR="8901" marT="89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0" i="0" u="none" strike="noStrike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901" marR="8901" marT="890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000" b="0" i="0" u="none" strike="noStrike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901" marR="8901" marT="890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000" b="0" i="0" u="none" strike="noStrike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901" marR="8901" marT="890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000" b="0" i="0" u="none" strike="noStrike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901" marR="8901" marT="890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000" b="0" i="0" u="none" strike="noStrike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901" marR="8901" marT="890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000" b="0" i="0" u="none" strike="noStrike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901" marR="8901" marT="890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000" b="0" i="0" u="none" strike="noStrike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901" marR="8901" marT="890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000" b="0" i="0" u="none" strike="noStrike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901" marR="8901" marT="890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000" b="0" i="0" u="none" strike="noStrike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901" marR="8901" marT="890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000" b="0" i="0" u="none" strike="noStrike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901" marR="8901" marT="890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000" b="0" i="0" u="none" strike="noStrike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901" marR="8901" marT="890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000" b="0" i="0" u="none" strike="noStrike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901" marR="8901" marT="890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000" b="0" i="0" u="none" strike="noStrike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901" marR="8901" marT="890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000" b="0" i="0" u="none" strike="noStrike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901" marR="8901" marT="890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000" b="0" i="0" u="none" strike="noStrike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901" marR="8901" marT="890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000" b="0" i="0" u="none" strike="noStrike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901" marR="8901" marT="890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000" b="0" i="0" u="none" strike="noStrike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901" marR="8901" marT="890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000" b="0" i="0" u="none" strike="noStrike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901" marR="8901" marT="890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</a:tr>
              <a:tr h="410624">
                <a:tc>
                  <a:txBody>
                    <a:bodyPr/>
                    <a:lstStyle/>
                    <a:p>
                      <a:pPr algn="l" fontAlgn="b"/>
                      <a:endParaRPr lang="cs-CZ" sz="1000" b="0" i="0" u="none" strike="noStrike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901" marR="8901" marT="890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000" b="0" i="0" u="none" strike="noStrike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901" marR="8901" marT="890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000" b="0" i="0" u="none" strike="noStrike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901" marR="8901" marT="890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000" b="0" i="0" u="none" strike="noStrike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901" marR="8901" marT="890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000" b="0" i="0" u="none" strike="noStrike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901" marR="8901" marT="890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000" b="0" i="0" u="none" strike="noStrike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901" marR="8901" marT="890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000" b="0" i="0" u="none" strike="noStrike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901" marR="8901" marT="890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000" b="0" i="0" u="none" strike="noStrike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901" marR="8901" marT="890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000" b="0" i="0" u="none" strike="noStrike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901" marR="8901" marT="890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000" b="0" i="0" u="none" strike="noStrike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901" marR="8901" marT="890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000" b="0" i="0" u="none" strike="noStrike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901" marR="8901" marT="890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000" b="0" i="0" u="none" strike="noStrike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901" marR="8901" marT="890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000" b="0" i="0" u="none" strike="noStrike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901" marR="8901" marT="890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000" b="0" i="0" u="none" strike="noStrike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901" marR="8901" marT="890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000" b="0" i="0" u="none" strike="noStrike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901" marR="8901" marT="890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000" b="0" i="0" u="none" strike="noStrike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901" marR="8901" marT="890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000" b="0" i="0" u="none" strike="noStrike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901" marR="8901" marT="890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000" b="0" i="0" u="none" strike="noStrike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901" marR="8901" marT="890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000" b="0" i="0" u="none" strike="noStrike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901" marR="8901" marT="890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000" b="0" i="0" u="none" strike="noStrike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901" marR="8901" marT="890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000" b="0" i="0" u="none" strike="noStrike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901" marR="8901" marT="890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000" b="0" i="0" u="none" strike="noStrike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901" marR="8901" marT="890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000" b="0" i="0" u="none" strike="noStrike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901" marR="8901" marT="890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000" b="0" i="0" u="none" strike="noStrike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901" marR="8901" marT="890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000" b="0" i="0" u="none" strike="noStrike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901" marR="8901" marT="890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000" b="0" i="0" u="none" strike="noStrike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901" marR="8901" marT="890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000" b="0" i="0" u="none" strike="noStrike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901" marR="8901" marT="890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000" b="0" i="0" u="none" strike="noStrike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901" marR="8901" marT="890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26156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843808" y="-99392"/>
            <a:ext cx="7429499" cy="1478570"/>
          </a:xfrm>
        </p:spPr>
        <p:txBody>
          <a:bodyPr/>
          <a:lstStyle/>
          <a:p>
            <a:r>
              <a:rPr lang="cs-CZ" dirty="0" smtClean="0"/>
              <a:t>Křížovka </a:t>
            </a:r>
            <a:endParaRPr lang="cs-CZ" dirty="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54157574"/>
              </p:ext>
            </p:extLst>
          </p:nvPr>
        </p:nvGraphicFramePr>
        <p:xfrm>
          <a:off x="755576" y="980726"/>
          <a:ext cx="7789539" cy="5112568"/>
        </p:xfrm>
        <a:graphic>
          <a:graphicData uri="http://schemas.openxmlformats.org/drawingml/2006/table">
            <a:tbl>
              <a:tblPr/>
              <a:tblGrid>
                <a:gridCol w="266201"/>
                <a:gridCol w="253524"/>
                <a:gridCol w="253524"/>
                <a:gridCol w="256694"/>
                <a:gridCol w="240848"/>
                <a:gridCol w="228172"/>
                <a:gridCol w="228172"/>
                <a:gridCol w="256694"/>
                <a:gridCol w="278877"/>
                <a:gridCol w="291553"/>
                <a:gridCol w="266201"/>
                <a:gridCol w="266201"/>
                <a:gridCol w="256694"/>
                <a:gridCol w="278877"/>
                <a:gridCol w="240848"/>
                <a:gridCol w="256694"/>
                <a:gridCol w="291553"/>
                <a:gridCol w="291553"/>
                <a:gridCol w="291553"/>
                <a:gridCol w="256694"/>
                <a:gridCol w="278877"/>
                <a:gridCol w="291553"/>
                <a:gridCol w="278877"/>
                <a:gridCol w="253524"/>
                <a:gridCol w="240848"/>
                <a:gridCol w="240848"/>
                <a:gridCol w="253524"/>
                <a:gridCol w="215495"/>
                <a:gridCol w="256694"/>
                <a:gridCol w="228172"/>
              </a:tblGrid>
              <a:tr h="483620">
                <a:tc>
                  <a:txBody>
                    <a:bodyPr/>
                    <a:lstStyle/>
                    <a:p>
                      <a:pPr algn="l" fontAlgn="b"/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90" marR="9090" marT="909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90" marR="9090" marT="909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90" marR="9090" marT="909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90" marR="9090" marT="909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90" marR="9090" marT="909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90" marR="9090" marT="909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90" marR="9090" marT="909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90" marR="9090" marT="909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90" marR="9090" marT="909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90" marR="9090" marT="909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90" marR="9090" marT="909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90" marR="9090" marT="909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90" marR="9090" marT="909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90" marR="9090" marT="909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90" marR="9090" marT="909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90" marR="9090" marT="909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90" marR="9090" marT="909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90" marR="9090" marT="909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90" marR="9090" marT="909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90" marR="9090" marT="909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90" marR="9090" marT="909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90" marR="9090" marT="909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90" marR="9090" marT="909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90" marR="9090" marT="909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90" marR="9090" marT="909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90" marR="9090" marT="909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90" marR="9090" marT="909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90" marR="9090" marT="909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90" marR="9090" marT="909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90" marR="9090" marT="909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</a:tr>
              <a:tr h="460592">
                <a:tc>
                  <a:txBody>
                    <a:bodyPr/>
                    <a:lstStyle/>
                    <a:p>
                      <a:pPr algn="l" fontAlgn="b"/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90" marR="9090" marT="909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90" marR="9090" marT="909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90" marR="9090" marT="909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90" marR="9090" marT="909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90" marR="9090" marT="909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</a:t>
                      </a:r>
                    </a:p>
                  </a:txBody>
                  <a:tcPr marL="9090" marR="9090" marT="909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</a:t>
                      </a:r>
                    </a:p>
                  </a:txBody>
                  <a:tcPr marL="9090" marR="9090" marT="90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</a:t>
                      </a:r>
                    </a:p>
                  </a:txBody>
                  <a:tcPr marL="9090" marR="9090" marT="90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</a:t>
                      </a:r>
                    </a:p>
                  </a:txBody>
                  <a:tcPr marL="9090" marR="9090" marT="90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</a:t>
                      </a:r>
                    </a:p>
                  </a:txBody>
                  <a:tcPr marL="9090" marR="9090" marT="90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</a:t>
                      </a:r>
                    </a:p>
                  </a:txBody>
                  <a:tcPr marL="9090" marR="9090" marT="90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</a:t>
                      </a:r>
                    </a:p>
                  </a:txBody>
                  <a:tcPr marL="9090" marR="9090" marT="90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z</a:t>
                      </a:r>
                    </a:p>
                  </a:txBody>
                  <a:tcPr marL="9090" marR="9090" marT="90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</a:t>
                      </a:r>
                    </a:p>
                  </a:txBody>
                  <a:tcPr marL="9090" marR="9090" marT="90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č</a:t>
                      </a:r>
                    </a:p>
                  </a:txBody>
                  <a:tcPr marL="9090" marR="9090" marT="90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</a:t>
                      </a:r>
                    </a:p>
                  </a:txBody>
                  <a:tcPr marL="9090" marR="9090" marT="90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í</a:t>
                      </a:r>
                    </a:p>
                  </a:txBody>
                  <a:tcPr marL="9090" marR="9090" marT="90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090" marR="9090" marT="90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</a:t>
                      </a:r>
                    </a:p>
                  </a:txBody>
                  <a:tcPr marL="9090" marR="9090" marT="90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</a:t>
                      </a:r>
                    </a:p>
                  </a:txBody>
                  <a:tcPr marL="9090" marR="9090" marT="90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</a:t>
                      </a:r>
                    </a:p>
                  </a:txBody>
                  <a:tcPr marL="9090" marR="9090" marT="90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</a:t>
                      </a:r>
                    </a:p>
                  </a:txBody>
                  <a:tcPr marL="9090" marR="9090" marT="90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</a:t>
                      </a:r>
                    </a:p>
                  </a:txBody>
                  <a:tcPr marL="9090" marR="9090" marT="90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</a:t>
                      </a:r>
                    </a:p>
                  </a:txBody>
                  <a:tcPr marL="9090" marR="9090" marT="90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</a:t>
                      </a:r>
                    </a:p>
                  </a:txBody>
                  <a:tcPr marL="9090" marR="9090" marT="90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y</a:t>
                      </a:r>
                    </a:p>
                  </a:txBody>
                  <a:tcPr marL="9090" marR="9090" marT="90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90" marR="9090" marT="90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90" marR="9090" marT="909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90" marR="9090" marT="909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90" marR="9090" marT="909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</a:tr>
              <a:tr h="460592">
                <a:tc>
                  <a:txBody>
                    <a:bodyPr/>
                    <a:lstStyle/>
                    <a:p>
                      <a:pPr algn="l" fontAlgn="b"/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90" marR="9090" marT="909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90" marR="9090" marT="909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90" marR="9090" marT="909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90" marR="9090" marT="909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90" marR="9090" marT="909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90" marR="9090" marT="909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90" marR="9090" marT="909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</a:t>
                      </a:r>
                    </a:p>
                  </a:txBody>
                  <a:tcPr marL="9090" marR="9090" marT="909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</a:t>
                      </a:r>
                    </a:p>
                  </a:txBody>
                  <a:tcPr marL="9090" marR="9090" marT="90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</a:t>
                      </a:r>
                    </a:p>
                  </a:txBody>
                  <a:tcPr marL="9090" marR="9090" marT="90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</a:t>
                      </a:r>
                    </a:p>
                  </a:txBody>
                  <a:tcPr marL="9090" marR="9090" marT="90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</a:t>
                      </a:r>
                    </a:p>
                  </a:txBody>
                  <a:tcPr marL="9090" marR="9090" marT="90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</a:t>
                      </a:r>
                    </a:p>
                  </a:txBody>
                  <a:tcPr marL="9090" marR="9090" marT="90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č</a:t>
                      </a:r>
                    </a:p>
                  </a:txBody>
                  <a:tcPr marL="9090" marR="9090" marT="90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</a:t>
                      </a:r>
                    </a:p>
                  </a:txBody>
                  <a:tcPr marL="9090" marR="9090" marT="90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</a:t>
                      </a:r>
                    </a:p>
                  </a:txBody>
                  <a:tcPr marL="9090" marR="9090" marT="90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ů</a:t>
                      </a:r>
                    </a:p>
                  </a:txBody>
                  <a:tcPr marL="9090" marR="9090" marT="90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90" marR="9090" marT="90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90" marR="9090" marT="909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90" marR="9090" marT="909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90" marR="9090" marT="909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90" marR="9090" marT="909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90" marR="9090" marT="909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90" marR="9090" marT="909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90" marR="9090" marT="909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90" marR="9090" marT="909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90" marR="9090" marT="909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90" marR="9090" marT="909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90" marR="9090" marT="909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90" marR="9090" marT="909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</a:tr>
              <a:tr h="460592">
                <a:tc>
                  <a:txBody>
                    <a:bodyPr/>
                    <a:lstStyle/>
                    <a:p>
                      <a:pPr algn="l" fontAlgn="b"/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90" marR="9090" marT="909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90" marR="9090" marT="909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90" marR="9090" marT="909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90" marR="9090" marT="909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90" marR="9090" marT="909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90" marR="9090" marT="909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90" marR="9090" marT="909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90" marR="9090" marT="909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90" marR="9090" marT="909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</a:t>
                      </a:r>
                    </a:p>
                  </a:txBody>
                  <a:tcPr marL="9090" marR="9090" marT="909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</a:t>
                      </a:r>
                    </a:p>
                  </a:txBody>
                  <a:tcPr marL="9090" marR="9090" marT="90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</a:t>
                      </a:r>
                    </a:p>
                  </a:txBody>
                  <a:tcPr marL="9090" marR="9090" marT="90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</a:t>
                      </a:r>
                    </a:p>
                  </a:txBody>
                  <a:tcPr marL="9090" marR="9090" marT="90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</a:t>
                      </a:r>
                    </a:p>
                  </a:txBody>
                  <a:tcPr marL="9090" marR="9090" marT="90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á</a:t>
                      </a:r>
                    </a:p>
                  </a:txBody>
                  <a:tcPr marL="9090" marR="9090" marT="90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</a:t>
                      </a:r>
                    </a:p>
                  </a:txBody>
                  <a:tcPr marL="9090" marR="9090" marT="90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</a:t>
                      </a:r>
                    </a:p>
                  </a:txBody>
                  <a:tcPr marL="9090" marR="9090" marT="90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í</a:t>
                      </a:r>
                    </a:p>
                  </a:txBody>
                  <a:tcPr marL="9090" marR="9090" marT="90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90" marR="9090" marT="90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90" marR="9090" marT="909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90" marR="9090" marT="909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90" marR="9090" marT="909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90" marR="9090" marT="909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90" marR="9090" marT="909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90" marR="9090" marT="909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90" marR="9090" marT="909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90" marR="9090" marT="909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90" marR="9090" marT="909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90" marR="9090" marT="909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90" marR="9090" marT="909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</a:tr>
              <a:tr h="460592">
                <a:tc>
                  <a:txBody>
                    <a:bodyPr/>
                    <a:lstStyle/>
                    <a:p>
                      <a:pPr algn="l" fontAlgn="b"/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90" marR="9090" marT="909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90" marR="9090" marT="909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90" marR="9090" marT="909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90" marR="9090" marT="909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4.</a:t>
                      </a:r>
                    </a:p>
                  </a:txBody>
                  <a:tcPr marL="9090" marR="9090" marT="909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</a:t>
                      </a:r>
                    </a:p>
                  </a:txBody>
                  <a:tcPr marL="9090" marR="9090" marT="90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</a:t>
                      </a:r>
                    </a:p>
                  </a:txBody>
                  <a:tcPr marL="9090" marR="9090" marT="90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</a:t>
                      </a:r>
                    </a:p>
                  </a:txBody>
                  <a:tcPr marL="9090" marR="9090" marT="90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</a:t>
                      </a:r>
                    </a:p>
                  </a:txBody>
                  <a:tcPr marL="9090" marR="9090" marT="90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</a:t>
                      </a:r>
                    </a:p>
                  </a:txBody>
                  <a:tcPr marL="9090" marR="9090" marT="90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</a:t>
                      </a:r>
                    </a:p>
                  </a:txBody>
                  <a:tcPr marL="9090" marR="9090" marT="90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</a:t>
                      </a:r>
                    </a:p>
                  </a:txBody>
                  <a:tcPr marL="9090" marR="9090" marT="90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á</a:t>
                      </a:r>
                    </a:p>
                  </a:txBody>
                  <a:tcPr marL="9090" marR="9090" marT="90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90" marR="9090" marT="90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90" marR="9090" marT="909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90" marR="9090" marT="909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90" marR="9090" marT="909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90" marR="9090" marT="909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90" marR="9090" marT="909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90" marR="9090" marT="909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90" marR="9090" marT="909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90" marR="9090" marT="909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90" marR="9090" marT="909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90" marR="9090" marT="909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90" marR="9090" marT="909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90" marR="9090" marT="909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90" marR="9090" marT="909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90" marR="9090" marT="909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90" marR="9090" marT="909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90" marR="9090" marT="909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</a:tr>
              <a:tr h="460592">
                <a:tc>
                  <a:txBody>
                    <a:bodyPr/>
                    <a:lstStyle/>
                    <a:p>
                      <a:pPr algn="l" fontAlgn="b"/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90" marR="9090" marT="909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90" marR="9090" marT="909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90" marR="9090" marT="909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90" marR="9090" marT="909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90" marR="9090" marT="909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90" marR="9090" marT="909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90" marR="9090" marT="909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90" marR="9090" marT="909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</a:t>
                      </a:r>
                    </a:p>
                  </a:txBody>
                  <a:tcPr marL="9090" marR="9090" marT="909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</a:t>
                      </a:r>
                    </a:p>
                  </a:txBody>
                  <a:tcPr marL="9090" marR="9090" marT="90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</a:t>
                      </a:r>
                    </a:p>
                  </a:txBody>
                  <a:tcPr marL="9090" marR="9090" marT="90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</a:t>
                      </a:r>
                    </a:p>
                  </a:txBody>
                  <a:tcPr marL="9090" marR="9090" marT="90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</a:t>
                      </a:r>
                    </a:p>
                  </a:txBody>
                  <a:tcPr marL="9090" marR="9090" marT="90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</a:t>
                      </a:r>
                    </a:p>
                  </a:txBody>
                  <a:tcPr marL="9090" marR="9090" marT="90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</a:t>
                      </a:r>
                    </a:p>
                  </a:txBody>
                  <a:tcPr marL="9090" marR="9090" marT="90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z</a:t>
                      </a:r>
                    </a:p>
                  </a:txBody>
                  <a:tcPr marL="9090" marR="9090" marT="90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</a:t>
                      </a:r>
                    </a:p>
                  </a:txBody>
                  <a:tcPr marL="9090" marR="9090" marT="90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</a:t>
                      </a:r>
                    </a:p>
                  </a:txBody>
                  <a:tcPr marL="9090" marR="9090" marT="90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</a:t>
                      </a:r>
                    </a:p>
                  </a:txBody>
                  <a:tcPr marL="9090" marR="9090" marT="90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90" marR="9090" marT="90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90" marR="9090" marT="909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90" marR="9090" marT="909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90" marR="9090" marT="909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90" marR="9090" marT="909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90" marR="9090" marT="909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90" marR="9090" marT="909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90" marR="9090" marT="909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90" marR="9090" marT="909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90" marR="9090" marT="909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90" marR="9090" marT="909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</a:tr>
              <a:tr h="460592">
                <a:tc>
                  <a:txBody>
                    <a:bodyPr/>
                    <a:lstStyle/>
                    <a:p>
                      <a:pPr algn="l" fontAlgn="b"/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90" marR="9090" marT="909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90" marR="9090" marT="909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90" marR="9090" marT="909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90" marR="9090" marT="909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90" marR="9090" marT="909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90" marR="9090" marT="909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90" marR="9090" marT="909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6.</a:t>
                      </a:r>
                    </a:p>
                  </a:txBody>
                  <a:tcPr marL="9090" marR="9090" marT="909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</a:t>
                      </a:r>
                    </a:p>
                  </a:txBody>
                  <a:tcPr marL="9090" marR="9090" marT="90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</a:t>
                      </a:r>
                    </a:p>
                  </a:txBody>
                  <a:tcPr marL="9090" marR="9090" marT="90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</a:t>
                      </a:r>
                    </a:p>
                  </a:txBody>
                  <a:tcPr marL="9090" marR="9090" marT="90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</a:t>
                      </a:r>
                    </a:p>
                  </a:txBody>
                  <a:tcPr marL="9090" marR="9090" marT="90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</a:t>
                      </a:r>
                    </a:p>
                  </a:txBody>
                  <a:tcPr marL="9090" marR="9090" marT="90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</a:t>
                      </a:r>
                    </a:p>
                  </a:txBody>
                  <a:tcPr marL="9090" marR="9090" marT="90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é</a:t>
                      </a:r>
                    </a:p>
                  </a:txBody>
                  <a:tcPr marL="9090" marR="9090" marT="90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090" marR="9090" marT="90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</a:t>
                      </a:r>
                    </a:p>
                  </a:txBody>
                  <a:tcPr marL="9090" marR="9090" marT="90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</a:t>
                      </a:r>
                    </a:p>
                  </a:txBody>
                  <a:tcPr marL="9090" marR="9090" marT="90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</a:t>
                      </a:r>
                    </a:p>
                  </a:txBody>
                  <a:tcPr marL="9090" marR="9090" marT="90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</a:t>
                      </a:r>
                    </a:p>
                  </a:txBody>
                  <a:tcPr marL="9090" marR="9090" marT="90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</a:t>
                      </a:r>
                    </a:p>
                  </a:txBody>
                  <a:tcPr marL="9090" marR="9090" marT="90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</a:t>
                      </a:r>
                    </a:p>
                  </a:txBody>
                  <a:tcPr marL="9090" marR="9090" marT="90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90" marR="9090" marT="90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90" marR="9090" marT="909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90" marR="9090" marT="909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90" marR="9090" marT="909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90" marR="9090" marT="909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90" marR="9090" marT="909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90" marR="9090" marT="909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90" marR="9090" marT="909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</a:tr>
              <a:tr h="460592">
                <a:tc>
                  <a:txBody>
                    <a:bodyPr/>
                    <a:lstStyle/>
                    <a:p>
                      <a:pPr algn="l" fontAlgn="b"/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90" marR="9090" marT="909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7.</a:t>
                      </a:r>
                    </a:p>
                  </a:txBody>
                  <a:tcPr marL="9090" marR="9090" marT="909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</a:t>
                      </a:r>
                    </a:p>
                  </a:txBody>
                  <a:tcPr marL="9090" marR="9090" marT="90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</a:t>
                      </a:r>
                    </a:p>
                  </a:txBody>
                  <a:tcPr marL="9090" marR="9090" marT="90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</a:t>
                      </a:r>
                    </a:p>
                  </a:txBody>
                  <a:tcPr marL="9090" marR="9090" marT="90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</a:t>
                      </a:r>
                    </a:p>
                  </a:txBody>
                  <a:tcPr marL="9090" marR="9090" marT="90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</a:t>
                      </a:r>
                    </a:p>
                  </a:txBody>
                  <a:tcPr marL="9090" marR="9090" marT="90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</a:t>
                      </a:r>
                    </a:p>
                  </a:txBody>
                  <a:tcPr marL="9090" marR="9090" marT="90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</a:t>
                      </a:r>
                    </a:p>
                  </a:txBody>
                  <a:tcPr marL="9090" marR="9090" marT="90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</a:t>
                      </a:r>
                    </a:p>
                  </a:txBody>
                  <a:tcPr marL="9090" marR="9090" marT="90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á</a:t>
                      </a:r>
                    </a:p>
                  </a:txBody>
                  <a:tcPr marL="9090" marR="9090" marT="90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</a:t>
                      </a:r>
                    </a:p>
                  </a:txBody>
                  <a:tcPr marL="9090" marR="9090" marT="90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</a:t>
                      </a:r>
                    </a:p>
                  </a:txBody>
                  <a:tcPr marL="9090" marR="9090" marT="90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í</a:t>
                      </a:r>
                    </a:p>
                  </a:txBody>
                  <a:tcPr marL="9090" marR="9090" marT="90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90" marR="9090" marT="90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90" marR="9090" marT="909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90" marR="9090" marT="909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90" marR="9090" marT="909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90" marR="9090" marT="909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90" marR="9090" marT="909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90" marR="9090" marT="909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90" marR="9090" marT="909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90" marR="9090" marT="909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90" marR="9090" marT="909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90" marR="9090" marT="909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90" marR="9090" marT="909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90" marR="9090" marT="909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90" marR="9090" marT="909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90" marR="9090" marT="909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90" marR="9090" marT="909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</a:tr>
              <a:tr h="460592">
                <a:tc>
                  <a:txBody>
                    <a:bodyPr/>
                    <a:lstStyle/>
                    <a:p>
                      <a:pPr algn="l" fontAlgn="b"/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90" marR="9090" marT="909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90" marR="9090" marT="909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90" marR="9090" marT="909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90" marR="9090" marT="909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90" marR="9090" marT="909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90" marR="9090" marT="909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8.</a:t>
                      </a:r>
                    </a:p>
                  </a:txBody>
                  <a:tcPr marL="9090" marR="9090" marT="909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</a:t>
                      </a:r>
                    </a:p>
                  </a:txBody>
                  <a:tcPr marL="9090" marR="9090" marT="90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ý</a:t>
                      </a:r>
                    </a:p>
                  </a:txBody>
                  <a:tcPr marL="9090" marR="9090" marT="90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</a:t>
                      </a:r>
                    </a:p>
                  </a:txBody>
                  <a:tcPr marL="9090" marR="9090" marT="90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</a:t>
                      </a:r>
                    </a:p>
                  </a:txBody>
                  <a:tcPr marL="9090" marR="9090" marT="90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</a:t>
                      </a:r>
                    </a:p>
                  </a:txBody>
                  <a:tcPr marL="9090" marR="9090" marT="90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</a:t>
                      </a:r>
                    </a:p>
                  </a:txBody>
                  <a:tcPr marL="9090" marR="9090" marT="90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</a:t>
                      </a:r>
                    </a:p>
                  </a:txBody>
                  <a:tcPr marL="9090" marR="9090" marT="90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</a:t>
                      </a:r>
                    </a:p>
                  </a:txBody>
                  <a:tcPr marL="9090" marR="9090" marT="90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</a:t>
                      </a:r>
                    </a:p>
                  </a:txBody>
                  <a:tcPr marL="9090" marR="9090" marT="90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90" marR="9090" marT="90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90" marR="9090" marT="909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90" marR="9090" marT="909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90" marR="9090" marT="909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90" marR="9090" marT="909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90" marR="9090" marT="909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90" marR="9090" marT="909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90" marR="9090" marT="909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90" marR="9090" marT="909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90" marR="9090" marT="909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90" marR="9090" marT="909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90" marR="9090" marT="909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90" marR="9090" marT="909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90" marR="9090" marT="909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</a:tr>
              <a:tr h="460592">
                <a:tc>
                  <a:txBody>
                    <a:bodyPr/>
                    <a:lstStyle/>
                    <a:p>
                      <a:pPr algn="l" fontAlgn="b"/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90" marR="9090" marT="909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90" marR="9090" marT="909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90" marR="9090" marT="909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9.</a:t>
                      </a:r>
                    </a:p>
                  </a:txBody>
                  <a:tcPr marL="9090" marR="9090" marT="909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</a:t>
                      </a:r>
                    </a:p>
                  </a:txBody>
                  <a:tcPr marL="9090" marR="9090" marT="90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</a:t>
                      </a:r>
                    </a:p>
                  </a:txBody>
                  <a:tcPr marL="9090" marR="9090" marT="90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</a:t>
                      </a:r>
                    </a:p>
                  </a:txBody>
                  <a:tcPr marL="9090" marR="9090" marT="90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</a:t>
                      </a:r>
                    </a:p>
                  </a:txBody>
                  <a:tcPr marL="9090" marR="9090" marT="90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</a:t>
                      </a:r>
                    </a:p>
                  </a:txBody>
                  <a:tcPr marL="9090" marR="9090" marT="90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</a:t>
                      </a:r>
                    </a:p>
                  </a:txBody>
                  <a:tcPr marL="9090" marR="9090" marT="90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</a:t>
                      </a:r>
                    </a:p>
                  </a:txBody>
                  <a:tcPr marL="9090" marR="9090" marT="90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</a:t>
                      </a:r>
                    </a:p>
                  </a:txBody>
                  <a:tcPr marL="9090" marR="9090" marT="90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</a:t>
                      </a:r>
                    </a:p>
                  </a:txBody>
                  <a:tcPr marL="9090" marR="9090" marT="90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</a:t>
                      </a:r>
                    </a:p>
                  </a:txBody>
                  <a:tcPr marL="9090" marR="9090" marT="90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</a:t>
                      </a:r>
                    </a:p>
                  </a:txBody>
                  <a:tcPr marL="9090" marR="9090" marT="90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 </a:t>
                      </a:r>
                    </a:p>
                  </a:txBody>
                  <a:tcPr marL="9090" marR="9090" marT="90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90" marR="9090" marT="90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90" marR="9090" marT="909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90" marR="9090" marT="909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90" marR="9090" marT="909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90" marR="9090" marT="909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90" marR="9090" marT="909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90" marR="9090" marT="909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90" marR="9090" marT="909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90" marR="9090" marT="909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90" marR="9090" marT="909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90" marR="9090" marT="909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90" marR="9090" marT="909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90" marR="9090" marT="909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90" marR="9090" marT="909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</a:tr>
              <a:tr h="483620">
                <a:tc>
                  <a:txBody>
                    <a:bodyPr/>
                    <a:lstStyle/>
                    <a:p>
                      <a:pPr algn="l" fontAlgn="b"/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90" marR="9090" marT="909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90" marR="9090" marT="909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90" marR="9090" marT="909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90" marR="9090" marT="909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90" marR="9090" marT="909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cs-CZ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.</a:t>
                      </a:r>
                    </a:p>
                  </a:txBody>
                  <a:tcPr marL="9090" marR="9090" marT="909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</a:t>
                      </a:r>
                    </a:p>
                  </a:txBody>
                  <a:tcPr marL="9090" marR="9090" marT="90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</a:t>
                      </a:r>
                    </a:p>
                  </a:txBody>
                  <a:tcPr marL="9090" marR="9090" marT="90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ž</a:t>
                      </a:r>
                    </a:p>
                  </a:txBody>
                  <a:tcPr marL="9090" marR="9090" marT="90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š</a:t>
                      </a:r>
                    </a:p>
                  </a:txBody>
                  <a:tcPr marL="9090" marR="9090" marT="90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í</a:t>
                      </a:r>
                    </a:p>
                  </a:txBody>
                  <a:tcPr marL="9090" marR="9090" marT="90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90" marR="9090" marT="90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90" marR="9090" marT="909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90" marR="9090" marT="909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90" marR="9090" marT="909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90" marR="9090" marT="909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90" marR="9090" marT="909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90" marR="9090" marT="909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90" marR="9090" marT="909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90" marR="9090" marT="909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90" marR="9090" marT="909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90" marR="9090" marT="909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90" marR="9090" marT="909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90" marR="9090" marT="909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90" marR="9090" marT="909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90" marR="9090" marT="909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90" marR="9090" marT="909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90" marR="9090" marT="909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90" marR="9090" marT="909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90" marR="9090" marT="909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>
                        <a:lumMod val="75000"/>
                        <a:alpha val="46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15046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LITERATURA</a:t>
            </a:r>
            <a:endParaRPr lang="cs-CZ" dirty="0"/>
          </a:p>
        </p:txBody>
      </p:sp>
      <p:sp>
        <p:nvSpPr>
          <p:cNvPr id="4" name="Zástupný symbol pro obsah 2"/>
          <p:cNvSpPr>
            <a:spLocks noGrp="1"/>
          </p:cNvSpPr>
          <p:nvPr>
            <p:ph idx="1"/>
          </p:nvPr>
        </p:nvSpPr>
        <p:spPr>
          <a:xfrm>
            <a:off x="856060" y="1628800"/>
            <a:ext cx="7429499" cy="4162401"/>
          </a:xfrm>
        </p:spPr>
        <p:txBody>
          <a:bodyPr>
            <a:normAutofit fontScale="92500"/>
          </a:bodyPr>
          <a:lstStyle/>
          <a:p>
            <a:r>
              <a:rPr lang="en-US" dirty="0" smtClean="0"/>
              <a:t>BĚLOHLÁVEK</a:t>
            </a:r>
            <a:r>
              <a:rPr lang="en-US" dirty="0"/>
              <a:t>, F. a </a:t>
            </a:r>
            <a:r>
              <a:rPr lang="en-US" dirty="0" err="1"/>
              <a:t>kol</a:t>
            </a:r>
            <a:r>
              <a:rPr lang="en-US" dirty="0"/>
              <a:t>. Management. 1. </a:t>
            </a:r>
            <a:r>
              <a:rPr lang="en-US" dirty="0" err="1"/>
              <a:t>vyd</a:t>
            </a:r>
            <a:r>
              <a:rPr lang="en-US" dirty="0"/>
              <a:t>. Brno : </a:t>
            </a:r>
            <a:r>
              <a:rPr lang="en-US" dirty="0" err="1"/>
              <a:t>ComputerPress</a:t>
            </a:r>
            <a:r>
              <a:rPr lang="en-US" dirty="0"/>
              <a:t>, </a:t>
            </a:r>
            <a:r>
              <a:rPr lang="en-US" dirty="0" smtClean="0"/>
              <a:t>2006, </a:t>
            </a:r>
            <a:r>
              <a:rPr lang="en-US" dirty="0"/>
              <a:t>724 s.. ISBN 80-251-0396-X. </a:t>
            </a:r>
            <a:endParaRPr lang="cs-CZ" dirty="0" smtClean="0"/>
          </a:p>
          <a:p>
            <a:r>
              <a:rPr lang="cs-CZ" dirty="0"/>
              <a:t>MANAGEMENT: základy </a:t>
            </a:r>
            <a:r>
              <a:rPr lang="cs-CZ" b="1" dirty="0"/>
              <a:t>management</a:t>
            </a:r>
            <a:r>
              <a:rPr lang="cs-CZ" dirty="0"/>
              <a:t>u / Jaroslav Zlámal, Petr Bačík, Jana Bellová, Kralice na Hané : </a:t>
            </a:r>
            <a:r>
              <a:rPr lang="cs-CZ" dirty="0" err="1"/>
              <a:t>Computer</a:t>
            </a:r>
            <a:r>
              <a:rPr lang="cs-CZ" dirty="0"/>
              <a:t> Media, 2011, 104 s, ISBN : 978-80-7402-083-4 (brož</a:t>
            </a:r>
            <a:r>
              <a:rPr lang="cs-CZ" dirty="0" smtClean="0"/>
              <a:t>.)</a:t>
            </a:r>
          </a:p>
          <a:p>
            <a:r>
              <a:rPr lang="cs-CZ" dirty="0"/>
              <a:t>SYNEK, M. Manažerská ekonomika. 4. vyd. Praha : </a:t>
            </a:r>
            <a:r>
              <a:rPr lang="cs-CZ" dirty="0" err="1"/>
              <a:t>Grada</a:t>
            </a:r>
            <a:r>
              <a:rPr lang="cs-CZ" dirty="0"/>
              <a:t> </a:t>
            </a:r>
            <a:r>
              <a:rPr lang="cs-CZ" dirty="0" err="1"/>
              <a:t>Publishing</a:t>
            </a:r>
            <a:r>
              <a:rPr lang="cs-CZ" dirty="0"/>
              <a:t>, 2007. 464 s. ISBN 978-80-247-1992-4. </a:t>
            </a:r>
          </a:p>
          <a:p>
            <a:r>
              <a:rPr lang="cs-CZ" dirty="0"/>
              <a:t>ON-LINE: </a:t>
            </a:r>
            <a:r>
              <a:rPr lang="cs-CZ" dirty="0">
                <a:hlinkClick r:id="rId2"/>
              </a:rPr>
              <a:t>http://www.univerzita-online.cz/</a:t>
            </a:r>
            <a:r>
              <a:rPr lang="cs-CZ" dirty="0" err="1">
                <a:hlinkClick r:id="rId2"/>
              </a:rPr>
              <a:t>mng</a:t>
            </a:r>
            <a:r>
              <a:rPr lang="cs-CZ" dirty="0" smtClean="0">
                <a:hlinkClick r:id="rId3" action="ppaction://hlinkpres?slideindex=1&amp;slidetitle="/>
              </a:rPr>
              <a:t>.</a:t>
            </a:r>
            <a:r>
              <a:rPr lang="cs-CZ" dirty="0" smtClean="0"/>
              <a:t> </a:t>
            </a:r>
            <a:r>
              <a:rPr lang="cs-CZ" u="sng" dirty="0">
                <a:hlinkClick r:id="rId4"/>
              </a:rPr>
              <a:t>managementmania.com/</a:t>
            </a:r>
            <a:r>
              <a:rPr lang="cs-CZ" u="sng" dirty="0" err="1">
                <a:hlinkClick r:id="rId4"/>
              </a:rPr>
              <a:t>cs</a:t>
            </a:r>
            <a:r>
              <a:rPr lang="cs-CZ" u="sng" dirty="0">
                <a:hlinkClick r:id="rId4"/>
              </a:rPr>
              <a:t>/typologie-</a:t>
            </a:r>
            <a:r>
              <a:rPr lang="cs-CZ" b="1" u="sng" dirty="0" err="1">
                <a:hlinkClick r:id="rId4"/>
              </a:rPr>
              <a:t>organizacni</a:t>
            </a:r>
            <a:r>
              <a:rPr lang="cs-CZ" u="sng" dirty="0">
                <a:hlinkClick r:id="rId4"/>
              </a:rPr>
              <a:t>-</a:t>
            </a:r>
            <a:r>
              <a:rPr lang="cs-CZ" b="1" u="sng" dirty="0">
                <a:hlinkClick r:id="rId4"/>
              </a:rPr>
              <a:t>struktury</a:t>
            </a:r>
            <a:endParaRPr lang="cs-CZ" dirty="0"/>
          </a:p>
          <a:p>
            <a:pPr marL="0" indent="0">
              <a:buNone/>
            </a:pPr>
            <a:endParaRPr lang="cs-CZ" dirty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602997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ZDROJE</a:t>
            </a:r>
            <a:endParaRPr lang="cs-CZ" dirty="0"/>
          </a:p>
        </p:txBody>
      </p:sp>
      <p:sp>
        <p:nvSpPr>
          <p:cNvPr id="4" name="Zástupný symbol pro obsah 2"/>
          <p:cNvSpPr>
            <a:spLocks noGrp="1"/>
          </p:cNvSpPr>
          <p:nvPr>
            <p:ph idx="1"/>
          </p:nvPr>
        </p:nvSpPr>
        <p:spPr>
          <a:xfrm>
            <a:off x="856060" y="1628800"/>
            <a:ext cx="7429499" cy="416240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cs-CZ" dirty="0" smtClean="0"/>
              <a:t>Obrázky webu Office.com</a:t>
            </a:r>
            <a:endParaRPr lang="cs-CZ" dirty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726659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80000"/>
            <a:duotone>
              <a:schemeClr val="bg2">
                <a:shade val="88000"/>
                <a:hueMod val="106000"/>
                <a:satMod val="140000"/>
                <a:lumMod val="54000"/>
              </a:schemeClr>
              <a:schemeClr val="bg2">
                <a:tint val="98000"/>
                <a:hueMod val="90000"/>
                <a:satMod val="150000"/>
                <a:lumMod val="160000"/>
              </a:schemeClr>
            </a:duotone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/>
          <a:lstStyle/>
          <a:p>
            <a:r>
              <a:rPr lang="cs-CZ" b="1" dirty="0" smtClean="0"/>
              <a:t>ORGANIZAČNÍ ÚTVARY</a:t>
            </a:r>
            <a:endParaRPr lang="cs-CZ" b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dirty="0" smtClean="0"/>
              <a:t>Jsou většinou skupiny lidí, kteří vykonávají stejné nebo podobné práce.</a:t>
            </a:r>
          </a:p>
          <a:p>
            <a:pPr marL="0" indent="0">
              <a:buNone/>
            </a:pPr>
            <a:r>
              <a:rPr lang="cs-CZ" dirty="0" smtClean="0"/>
              <a:t>Např.: v každé firmě můžeme nalézt: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b="1" dirty="0" smtClean="0">
                <a:solidFill>
                  <a:schemeClr val="accent4">
                    <a:lumMod val="50000"/>
                  </a:schemeClr>
                </a:solidFill>
              </a:rPr>
              <a:t>Odd. všeobecné účtárny( účetnictví)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b="1" dirty="0" smtClean="0">
                <a:solidFill>
                  <a:schemeClr val="accent4">
                    <a:lumMod val="50000"/>
                  </a:schemeClr>
                </a:solidFill>
              </a:rPr>
              <a:t>Odd. zásobovací ( nákup </a:t>
            </a:r>
            <a:r>
              <a:rPr lang="cs-CZ" b="1" dirty="0" smtClean="0">
                <a:solidFill>
                  <a:schemeClr val="accent4">
                    <a:lumMod val="50000"/>
                  </a:schemeClr>
                </a:solidFill>
              </a:rPr>
              <a:t>materiálu)</a:t>
            </a:r>
            <a:endParaRPr lang="cs-CZ" b="1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40057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Z HLEDISKA </a:t>
            </a:r>
            <a:r>
              <a:rPr lang="cs-CZ" b="1" dirty="0" smtClean="0">
                <a:solidFill>
                  <a:schemeClr val="accent3">
                    <a:lumMod val="75000"/>
                  </a:schemeClr>
                </a:solidFill>
              </a:rPr>
              <a:t>VZTAHU K HLAVNÍ ČINNOSTI</a:t>
            </a:r>
            <a:r>
              <a:rPr lang="cs-CZ" dirty="0" smtClean="0"/>
              <a:t> ROZEZNÁVÁME:</a:t>
            </a:r>
            <a:endParaRPr lang="cs-CZ" dirty="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8453125"/>
              </p:ext>
            </p:extLst>
          </p:nvPr>
        </p:nvGraphicFramePr>
        <p:xfrm>
          <a:off x="856060" y="2249487"/>
          <a:ext cx="7429499" cy="354171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09664136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cs-CZ" sz="4400" b="1" dirty="0" smtClean="0"/>
              <a:t>LINIOVÉ ÚTVARY</a:t>
            </a:r>
            <a:endParaRPr lang="cs-CZ" sz="4400" b="1" dirty="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73401774"/>
              </p:ext>
            </p:extLst>
          </p:nvPr>
        </p:nvGraphicFramePr>
        <p:xfrm>
          <a:off x="856060" y="2249487"/>
          <a:ext cx="7429499" cy="354171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68242257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cs-CZ" sz="4800" b="1" dirty="0" smtClean="0"/>
              <a:t>ŠTÁBNÍ ÚTVARY</a:t>
            </a:r>
            <a:endParaRPr lang="cs-CZ" sz="4800" b="1" dirty="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26673542"/>
              </p:ext>
            </p:extLst>
          </p:nvPr>
        </p:nvGraphicFramePr>
        <p:xfrm>
          <a:off x="467544" y="1844824"/>
          <a:ext cx="8352928" cy="394637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150590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11560" y="332656"/>
            <a:ext cx="8229600" cy="1656184"/>
          </a:xfrm>
        </p:spPr>
        <p:txBody>
          <a:bodyPr>
            <a:noAutofit/>
          </a:bodyPr>
          <a:lstStyle/>
          <a:p>
            <a:r>
              <a:rPr lang="cs-CZ" sz="3200" b="1" dirty="0" smtClean="0"/>
              <a:t>Podnik se obecně štěpí na výrobně obchodní organizační jednotky, které představují řídící stupně</a:t>
            </a:r>
            <a:endParaRPr lang="cs-CZ" sz="3200" b="1" dirty="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24995199"/>
              </p:ext>
            </p:extLst>
          </p:nvPr>
        </p:nvGraphicFramePr>
        <p:xfrm>
          <a:off x="856060" y="2249487"/>
          <a:ext cx="7429499" cy="354171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74233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smtClean="0"/>
              <a:t>ORGANIZAČNÍ STRUKTURA</a:t>
            </a:r>
            <a:endParaRPr lang="cs-CZ" b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827584" y="1844824"/>
            <a:ext cx="7429499" cy="4419873"/>
          </a:xfrm>
          <a:gradFill flip="none" rotWithShape="1">
            <a:gsLst>
              <a:gs pos="0">
                <a:schemeClr val="accent6">
                  <a:lumMod val="89000"/>
                </a:schemeClr>
              </a:gs>
              <a:gs pos="23000">
                <a:schemeClr val="accent6">
                  <a:lumMod val="89000"/>
                </a:schemeClr>
              </a:gs>
              <a:gs pos="69000">
                <a:schemeClr val="accent6">
                  <a:lumMod val="75000"/>
                </a:schemeClr>
              </a:gs>
              <a:gs pos="97000">
                <a:schemeClr val="accent6">
                  <a:lumMod val="70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cs-CZ" sz="2600" b="1" dirty="0"/>
              <a:t>Organizační struktura firmy vychází z jejích potřeb organizační </a:t>
            </a:r>
            <a:r>
              <a:rPr lang="cs-CZ" sz="2600" b="1" dirty="0" smtClean="0"/>
              <a:t>činnosti</a:t>
            </a:r>
            <a:endParaRPr lang="cs-CZ" sz="2600" b="1" dirty="0"/>
          </a:p>
          <a:p>
            <a:pPr>
              <a:buFont typeface="Wingdings" panose="05000000000000000000" pitchFamily="2" charset="2"/>
              <a:buChar char="Ø"/>
            </a:pPr>
            <a:r>
              <a:rPr lang="cs-CZ" sz="2600" b="1" dirty="0"/>
              <a:t>Jejím výsledkem je návrh struktury organizace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sz="2600" b="1" dirty="0"/>
              <a:t>Musí respektovat základní vztah mezi řízením (nezávisle proměnná) a </a:t>
            </a:r>
            <a:r>
              <a:rPr lang="cs-CZ" sz="2600" b="1" dirty="0" err="1"/>
              <a:t>org</a:t>
            </a:r>
            <a:r>
              <a:rPr lang="cs-CZ" sz="2600" b="1" dirty="0"/>
              <a:t>. strukturou (závisle proměnná)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sz="2600" b="1" dirty="0"/>
              <a:t>Vytváří potřebné předpoklady pro žádoucí průběh řízení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5801413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bvod">
  <a:themeElements>
    <a:clrScheme name="Obvod">
      <a:dk1>
        <a:sysClr val="windowText" lastClr="000000"/>
      </a:dk1>
      <a:lt1>
        <a:sysClr val="window" lastClr="FFFFFF"/>
      </a:lt1>
      <a:dk2>
        <a:srgbClr val="134770"/>
      </a:dk2>
      <a:lt2>
        <a:srgbClr val="82FFFF"/>
      </a:lt2>
      <a:accent1>
        <a:srgbClr val="9ACD4C"/>
      </a:accent1>
      <a:accent2>
        <a:srgbClr val="FAA93A"/>
      </a:accent2>
      <a:accent3>
        <a:srgbClr val="D35940"/>
      </a:accent3>
      <a:accent4>
        <a:srgbClr val="B258D3"/>
      </a:accent4>
      <a:accent5>
        <a:srgbClr val="63A0CC"/>
      </a:accent5>
      <a:accent6>
        <a:srgbClr val="8AC4A7"/>
      </a:accent6>
      <a:hlink>
        <a:srgbClr val="B8FA56"/>
      </a:hlink>
      <a:folHlink>
        <a:srgbClr val="7AF8CC"/>
      </a:folHlink>
    </a:clrScheme>
    <a:fontScheme name="Obvod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bvod">
      <a:fillStyleLst>
        <a:solidFill>
          <a:schemeClr val="phClr"/>
        </a:solidFill>
        <a:gradFill rotWithShape="1">
          <a:gsLst>
            <a:gs pos="0">
              <a:schemeClr val="phClr">
                <a:tint val="58000"/>
                <a:satMod val="108000"/>
                <a:lumMod val="110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040000" scaled="0"/>
        </a:gradFill>
        <a:gradFill rotWithShape="1">
          <a:gsLst>
            <a:gs pos="0">
              <a:schemeClr val="phClr">
                <a:tint val="94000"/>
                <a:satMod val="105000"/>
                <a:lumMod val="102000"/>
              </a:schemeClr>
            </a:gs>
            <a:gs pos="100000">
              <a:schemeClr val="phClr">
                <a:shade val="74000"/>
                <a:satMod val="128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94000"/>
                <a:satMod val="148000"/>
                <a:lumMod val="150000"/>
              </a:schemeClr>
            </a:gs>
            <a:gs pos="100000">
              <a:schemeClr val="phClr">
                <a:shade val="92000"/>
                <a:hueMod val="104000"/>
                <a:satMod val="140000"/>
                <a:lumMod val="68000"/>
              </a:schemeClr>
            </a:gs>
          </a:gsLst>
          <a:lin ang="5040000" scaled="0"/>
        </a:gradFill>
        <a:blipFill>
          <a:blip xmlns:r="http://schemas.openxmlformats.org/officeDocument/2006/relationships" r:embed="rId1">
            <a:duotone>
              <a:schemeClr val="phClr">
                <a:shade val="88000"/>
                <a:hueMod val="106000"/>
                <a:satMod val="140000"/>
                <a:lumMod val="54000"/>
              </a:schemeClr>
              <a:schemeClr val="phClr">
                <a:tint val="98000"/>
                <a:hueMod val="90000"/>
                <a:satMod val="150000"/>
                <a:lumMod val="16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Circuit" id="{0AC2F7E7-15F5-431C-B2A2-456FE929F56C}" vid="{0911B802-464C-4241-8DD9-B60FF88E379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Obvod</Template>
  <TotalTime>149</TotalTime>
  <Words>874</Words>
  <Application>Microsoft Office PowerPoint</Application>
  <PresentationFormat>Předvádění na obrazovce (4:3)</PresentationFormat>
  <Paragraphs>405</Paragraphs>
  <Slides>33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33</vt:i4>
      </vt:variant>
    </vt:vector>
  </HeadingPairs>
  <TitlesOfParts>
    <vt:vector size="34" baseType="lpstr">
      <vt:lpstr>Obvod</vt:lpstr>
      <vt:lpstr>ORGANIZAČNÍ STRUKTURY</vt:lpstr>
      <vt:lpstr>Prezentace aplikace PowerPoint</vt:lpstr>
      <vt:lpstr>Organizační schéma</vt:lpstr>
      <vt:lpstr>ORGANIZAČNÍ ÚTVARY</vt:lpstr>
      <vt:lpstr>Z HLEDISKA VZTAHU K HLAVNÍ ČINNOSTI ROZEZNÁVÁME:</vt:lpstr>
      <vt:lpstr>LINIOVÉ ÚTVARY</vt:lpstr>
      <vt:lpstr>ŠTÁBNÍ ÚTVARY</vt:lpstr>
      <vt:lpstr>Podnik se obecně štěpí na výrobně obchodní organizační jednotky, které představují řídící stupně</vt:lpstr>
      <vt:lpstr>ORGANIZAČNÍ STRUKTURA</vt:lpstr>
      <vt:lpstr>Optimální rozpětí řízení firmy</vt:lpstr>
      <vt:lpstr>Optimální rozpětí řízení firmy</vt:lpstr>
      <vt:lpstr>Organizace s úzkým rozpětím</vt:lpstr>
      <vt:lpstr>Organizace s úzkým rozpětím</vt:lpstr>
      <vt:lpstr>Organizace se širokým rozpětím</vt:lpstr>
      <vt:lpstr>Organizace se širokým rozpětím</vt:lpstr>
      <vt:lpstr>Typy organizační struktury firmy</vt:lpstr>
      <vt:lpstr>Funkcionální organizační struktura</vt:lpstr>
      <vt:lpstr>Funkcionální organizační struktura</vt:lpstr>
      <vt:lpstr>Divizionální organizační struktura</vt:lpstr>
      <vt:lpstr>Divizionální organizační struktura</vt:lpstr>
      <vt:lpstr>Divizionální organizační struktura</vt:lpstr>
      <vt:lpstr>Maticová organizační struktura firmy</vt:lpstr>
      <vt:lpstr>Maticová organizační struktura firmy</vt:lpstr>
      <vt:lpstr>Chování lidí v různých strukturách podniku</vt:lpstr>
      <vt:lpstr>Chování lidí ve funkcionální struktuře</vt:lpstr>
      <vt:lpstr>Chování lidí v divizionální struktuře</vt:lpstr>
      <vt:lpstr>Problémy maticového uspořádání společnosti</vt:lpstr>
      <vt:lpstr>Metoda OSKAR Metoda využívaná při tvorbě organizační struktury firmy</vt:lpstr>
      <vt:lpstr>Úkol</vt:lpstr>
      <vt:lpstr>Křížovka </vt:lpstr>
      <vt:lpstr>Křížovka </vt:lpstr>
      <vt:lpstr>LITERATURA</vt:lpstr>
      <vt:lpstr>ZDROJE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ORGANIZAČNÍ STRUKTURY</dc:title>
  <dc:creator>LIVA kantor</dc:creator>
  <cp:lastModifiedBy>LIVA</cp:lastModifiedBy>
  <cp:revision>28</cp:revision>
  <dcterms:created xsi:type="dcterms:W3CDTF">2013-12-09T09:26:17Z</dcterms:created>
  <dcterms:modified xsi:type="dcterms:W3CDTF">2014-10-23T21:17:02Z</dcterms:modified>
</cp:coreProperties>
</file>