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2563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2265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4468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0472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2004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585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029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71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581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5948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6806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81175-DB54-4B72-9DD8-60FB0628ECA1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DA371-26BE-4F0F-9C96-6159B344AB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2457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176669"/>
              </p:ext>
            </p:extLst>
          </p:nvPr>
        </p:nvGraphicFramePr>
        <p:xfrm>
          <a:off x="1115616" y="1988840"/>
          <a:ext cx="6724428" cy="42976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VY_42_INOVACE_0419</a:t>
                      </a:r>
                      <a:r>
                        <a:rPr lang="cs-CZ" sz="1600" baseline="0" dirty="0" smtClean="0"/>
                        <a:t> Vzájemná poloha dvou přímek zadaných  parametricky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10.3.2014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Vzájemná poloha dvou přímek zadaných parametricky</a:t>
                      </a:r>
                      <a:r>
                        <a:rPr lang="cs-CZ" sz="1600" baseline="0" dirty="0" smtClean="0"/>
                        <a:t>, výpočet vzorového příkladu, příklady na procvičení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prezentace, řešení vzorových příkladů, varianty příkladů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2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isometricOffAxis2Lef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Vzájemná poloha dvou přímek 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ContrastingRigh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459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Přímá spojnice 41"/>
          <p:cNvCxnSpPr/>
          <p:nvPr/>
        </p:nvCxnSpPr>
        <p:spPr>
          <a:xfrm>
            <a:off x="5166142" y="5661248"/>
            <a:ext cx="3168352" cy="0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7139136" cy="115212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/>
            <a:r>
              <a:rPr lang="cs-CZ" sz="3200" b="1" dirty="0" smtClean="0"/>
              <a:t>Vzájemná poloha dvou přímek zadaných parametricky</a:t>
            </a:r>
            <a:endParaRPr lang="cs-CZ" sz="3200" b="1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>
          <a:xfrm>
            <a:off x="251520" y="764704"/>
            <a:ext cx="3096344" cy="64807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cs-CZ" dirty="0" smtClean="0"/>
              <a:t>Vzájemná poloha přímek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254124" y="1614380"/>
            <a:ext cx="4317876" cy="4968552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cs-CZ" b="1" u="sng" dirty="0" smtClean="0"/>
              <a:t>přímky jsou různoběžné</a:t>
            </a:r>
            <a:r>
              <a:rPr lang="cs-CZ" dirty="0" smtClean="0"/>
              <a:t>, mají jediný společný bod – průsečík, svírají spolu úhel </a:t>
            </a:r>
            <a:r>
              <a:rPr lang="el-GR" dirty="0" smtClean="0">
                <a:latin typeface="Calibri"/>
              </a:rPr>
              <a:t>α</a:t>
            </a:r>
            <a:r>
              <a:rPr lang="cs-CZ" dirty="0" smtClean="0">
                <a:latin typeface="Calibri"/>
              </a:rPr>
              <a:t>, který je různý od 0°a </a:t>
            </a:r>
            <a:r>
              <a:rPr lang="cs-CZ" dirty="0" smtClean="0">
                <a:latin typeface="Calibri"/>
              </a:rPr>
              <a:t>180°</a:t>
            </a:r>
          </a:p>
          <a:p>
            <a:pPr marL="457200" indent="-457200">
              <a:buFont typeface="+mj-lt"/>
              <a:buAutoNum type="arabicParenR"/>
            </a:pPr>
            <a:r>
              <a:rPr lang="cs-CZ" b="1" u="sng" dirty="0" smtClean="0">
                <a:latin typeface="Calibri"/>
              </a:rPr>
              <a:t>přímky </a:t>
            </a:r>
            <a:r>
              <a:rPr lang="cs-CZ" b="1" u="sng" dirty="0" smtClean="0">
                <a:latin typeface="Calibri"/>
              </a:rPr>
              <a:t>jsou rovnoběžné</a:t>
            </a:r>
            <a:r>
              <a:rPr lang="cs-CZ" dirty="0" smtClean="0">
                <a:latin typeface="Calibri"/>
              </a:rPr>
              <a:t>, nemají žádný společný bod, jejich vzdálenost je různá od </a:t>
            </a:r>
            <a:r>
              <a:rPr lang="cs-CZ" dirty="0" smtClean="0">
                <a:latin typeface="Calibri"/>
              </a:rPr>
              <a:t>nuly</a:t>
            </a:r>
          </a:p>
          <a:p>
            <a:pPr marL="457200" indent="-457200">
              <a:buFont typeface="+mj-lt"/>
              <a:buAutoNum type="arabicParenR"/>
            </a:pPr>
            <a:r>
              <a:rPr lang="cs-CZ" b="1" u="sng" dirty="0" smtClean="0">
                <a:latin typeface="Calibri"/>
              </a:rPr>
              <a:t>přímky </a:t>
            </a:r>
            <a:r>
              <a:rPr lang="cs-CZ" b="1" u="sng" dirty="0" smtClean="0">
                <a:latin typeface="Calibri"/>
              </a:rPr>
              <a:t>jsou totožné</a:t>
            </a:r>
            <a:r>
              <a:rPr lang="cs-CZ" dirty="0" smtClean="0">
                <a:latin typeface="Calibri"/>
              </a:rPr>
              <a:t>, mají nekonečně mnoho společných bodů, jejich vzdálenost je rovna nule</a:t>
            </a:r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3"/>
          </p:nvPr>
        </p:nvSpPr>
        <p:spPr>
          <a:xfrm>
            <a:off x="7571363" y="933694"/>
            <a:ext cx="1295127" cy="597743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nákres</a:t>
            </a:r>
            <a:endParaRPr lang="cs-CZ" dirty="0"/>
          </a:p>
        </p:txBody>
      </p:sp>
      <p:cxnSp>
        <p:nvCxnSpPr>
          <p:cNvPr id="12" name="Přímá spojnice 11"/>
          <p:cNvCxnSpPr/>
          <p:nvPr/>
        </p:nvCxnSpPr>
        <p:spPr>
          <a:xfrm>
            <a:off x="5148064" y="1628800"/>
            <a:ext cx="3168352" cy="1368152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V="1">
            <a:off x="4716016" y="1628800"/>
            <a:ext cx="3816424" cy="1152128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V="1">
            <a:off x="6228184" y="1772816"/>
            <a:ext cx="1728192" cy="54006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se šipkou 19"/>
          <p:cNvCxnSpPr/>
          <p:nvPr/>
        </p:nvCxnSpPr>
        <p:spPr>
          <a:xfrm>
            <a:off x="6372200" y="2132856"/>
            <a:ext cx="1440160" cy="64807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blouk 23"/>
          <p:cNvSpPr/>
          <p:nvPr/>
        </p:nvSpPr>
        <p:spPr>
          <a:xfrm>
            <a:off x="6041090" y="1628800"/>
            <a:ext cx="1418456" cy="1530170"/>
          </a:xfrm>
          <a:prstGeom prst="arc">
            <a:avLst>
              <a:gd name="adj1" fmla="val 19620034"/>
              <a:gd name="adj2" fmla="val 114633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6" name="Přímá spojnice 25"/>
          <p:cNvCxnSpPr/>
          <p:nvPr/>
        </p:nvCxnSpPr>
        <p:spPr>
          <a:xfrm>
            <a:off x="5148064" y="3284984"/>
            <a:ext cx="3168352" cy="36004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>
            <a:off x="5004048" y="4293096"/>
            <a:ext cx="3168352" cy="360040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se šipkou 29"/>
          <p:cNvCxnSpPr/>
          <p:nvPr/>
        </p:nvCxnSpPr>
        <p:spPr>
          <a:xfrm>
            <a:off x="5652120" y="3320988"/>
            <a:ext cx="1656184" cy="18002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se šipkou 31"/>
          <p:cNvCxnSpPr/>
          <p:nvPr/>
        </p:nvCxnSpPr>
        <p:spPr>
          <a:xfrm>
            <a:off x="6732240" y="4509120"/>
            <a:ext cx="1224136" cy="14401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se šipkou 34"/>
          <p:cNvCxnSpPr/>
          <p:nvPr/>
        </p:nvCxnSpPr>
        <p:spPr>
          <a:xfrm flipH="1">
            <a:off x="5220072" y="3284984"/>
            <a:ext cx="144016" cy="1008112"/>
          </a:xfrm>
          <a:prstGeom prst="straightConnector1">
            <a:avLst/>
          </a:prstGeom>
          <a:ln w="2857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>
            <a:off x="5364088" y="5683696"/>
            <a:ext cx="3168352" cy="0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se šipkou 38"/>
          <p:cNvCxnSpPr/>
          <p:nvPr/>
        </p:nvCxnSpPr>
        <p:spPr>
          <a:xfrm>
            <a:off x="5760132" y="5655987"/>
            <a:ext cx="936104" cy="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nice se šipkou 40"/>
          <p:cNvCxnSpPr/>
          <p:nvPr/>
        </p:nvCxnSpPr>
        <p:spPr>
          <a:xfrm>
            <a:off x="6948264" y="5661248"/>
            <a:ext cx="1584176" cy="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29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2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5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75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125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3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750"/>
                            </p:stCondLst>
                            <p:childTnLst>
                              <p:par>
                                <p:cTn id="110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250"/>
                            </p:stCondLst>
                            <p:childTnLst>
                              <p:par>
                                <p:cTn id="122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2500"/>
                            </p:stCondLst>
                            <p:childTnLst>
                              <p:par>
                                <p:cTn id="128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uild="p" animBg="1"/>
      <p:bldP spid="8" grpId="0" build="p" animBg="1"/>
      <p:bldP spid="9" grpId="0" build="p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Postup užitím směrového vektoru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412776"/>
            <a:ext cx="4038600" cy="4525963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Ze zadání obou přímek vypíšeme souřadnice směrových vektorů</a:t>
            </a:r>
          </a:p>
          <a:p>
            <a:pPr marL="0" indent="0">
              <a:buNone/>
            </a:pPr>
            <a:r>
              <a:rPr lang="cs-CZ" dirty="0" smtClean="0"/>
              <a:t>Zjistíme , zda jeden vektor je násobkem druhého</a:t>
            </a:r>
          </a:p>
          <a:p>
            <a:pPr marL="0" indent="0">
              <a:buNone/>
            </a:pPr>
            <a:r>
              <a:rPr lang="cs-CZ" dirty="0" smtClean="0"/>
              <a:t>(LZ-lineární závislost vektorů)</a:t>
            </a:r>
          </a:p>
          <a:p>
            <a:pPr marL="514350" indent="-514350">
              <a:buAutoNum type="alphaLcParenR"/>
            </a:pPr>
            <a:r>
              <a:rPr lang="cs-CZ" dirty="0" smtClean="0"/>
              <a:t>Vektory nejsou LZ </a:t>
            </a:r>
            <a:r>
              <a:rPr lang="cs-CZ" dirty="0" smtClean="0">
                <a:latin typeface="Calibri"/>
              </a:rPr>
              <a:t>→přímky jsou různoběžné</a:t>
            </a:r>
          </a:p>
          <a:p>
            <a:pPr marL="514350" indent="-514350">
              <a:buAutoNum type="alphaLcParenR"/>
            </a:pPr>
            <a:r>
              <a:rPr lang="cs-CZ" dirty="0" smtClean="0">
                <a:latin typeface="Calibri"/>
              </a:rPr>
              <a:t>Vektory jsou LZ →přímky mohou být rovnoběžné nebo totožné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Použijeme např. vzdálenost bodu první přímky od přímky druhé, pokud je nulová, jde o přímky totožné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 nebo dosadíme souřadnice bodu první přímky do přímky druhé, pokud vyhovuje, jde o přímky totožné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0" y="1423833"/>
                <a:ext cx="4536504" cy="5400600"/>
              </a:xfr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Rozhodněte o vzájemné poloze přímek: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1)a: x = 7 + 5t               b: x = 4 – 10k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y = -1 – 3t                   y = 7 + 4k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u = (5; -3)        v = (-10; 4)</a:t>
                </a:r>
              </a:p>
              <a:p>
                <a:pPr marL="0" indent="0">
                  <a:buNone/>
                </a:pPr>
                <a:r>
                  <a:rPr lang="cs-CZ" dirty="0" smtClean="0"/>
                  <a:t>Vektory nejsou násobky, proto jsou </a:t>
                </a:r>
                <a:r>
                  <a:rPr lang="cs-CZ" b="1" dirty="0" smtClean="0"/>
                  <a:t>přímky různoběžné</a:t>
                </a:r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:r>
                  <a:rPr lang="cs-CZ" dirty="0" smtClean="0"/>
                  <a:t>2) a: x = 7 – 3t           b: x = 1 + 6k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y = 6 – 2t                y = 8 + 4k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u = (-3; -2)        v = (6; 4)</a:t>
                </a:r>
              </a:p>
              <a:p>
                <a:pPr marL="0" indent="0">
                  <a:buNone/>
                </a:pPr>
                <a:r>
                  <a:rPr lang="cs-CZ" dirty="0" smtClean="0"/>
                  <a:t>Vektor v je (-2) násobkem vektoru u</a:t>
                </a:r>
              </a:p>
              <a:p>
                <a:pPr marL="0" indent="0">
                  <a:buNone/>
                </a:pPr>
                <a:r>
                  <a:rPr lang="cs-CZ" dirty="0" smtClean="0"/>
                  <a:t>Použijeme dosazení bodu A=[7; 6] přímky a za x, y do přímky b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7 = 1 + 6k  </a:t>
                </a:r>
                <a:r>
                  <a:rPr lang="cs-CZ" dirty="0" smtClean="0">
                    <a:latin typeface="Calibri"/>
                  </a:rPr>
                  <a:t>→ k = 1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6 = 8 + 4k  </a:t>
                </a:r>
                <a:r>
                  <a:rPr lang="cs-CZ" dirty="0" smtClean="0">
                    <a:latin typeface="Calibri"/>
                  </a:rPr>
                  <a:t>→ k = 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Protože je parametr k různý, jedná se o </a:t>
                </a:r>
                <a:r>
                  <a:rPr lang="cs-CZ" b="1" dirty="0" smtClean="0"/>
                  <a:t>přímky rovnoběžné</a:t>
                </a:r>
                <a:endParaRPr lang="cs-CZ" b="1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0" y="1423833"/>
                <a:ext cx="4536504" cy="5400600"/>
              </a:xfrm>
              <a:blipFill rotWithShape="1">
                <a:blip r:embed="rId2"/>
                <a:stretch>
                  <a:fillRect r="-123"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72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25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7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25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75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8250"/>
                            </p:stCondLst>
                            <p:childTnLst>
                              <p:par>
                                <p:cTn id="130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elaxed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Příklady na procvičení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79512" y="1628800"/>
                <a:ext cx="4176464" cy="4824536"/>
              </a:xfr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Rozhodněte o vzájemné poloze přímek: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1)a: x = 4 + 6t               b: x = -4 – k</a:t>
                </a:r>
              </a:p>
              <a:p>
                <a:pPr marL="0" indent="0">
                  <a:buNone/>
                </a:pPr>
                <a:r>
                  <a:rPr lang="cs-CZ" b="1" dirty="0"/>
                  <a:t> </a:t>
                </a:r>
                <a:r>
                  <a:rPr lang="cs-CZ" b="1" dirty="0" smtClean="0"/>
                  <a:t>       y = -2 – 7t                   y = 5 - 4k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u = (6; -7)        v = (-1; -4)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Vektory nejsou násobky, proto jsou </a:t>
                </a:r>
                <a:r>
                  <a:rPr lang="cs-CZ" b="1" dirty="0" smtClean="0"/>
                  <a:t>přímky různoběžné</a:t>
                </a:r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:r>
                  <a:rPr lang="cs-CZ" b="1" dirty="0" smtClean="0"/>
                  <a:t>2) a: x = 4 + 3t           b: x = 11 + 6k</a:t>
                </a:r>
              </a:p>
              <a:p>
                <a:pPr marL="0" indent="0">
                  <a:buNone/>
                </a:pPr>
                <a:r>
                  <a:rPr lang="cs-CZ" b="1" dirty="0"/>
                  <a:t> </a:t>
                </a:r>
                <a:r>
                  <a:rPr lang="cs-CZ" b="1" dirty="0" smtClean="0"/>
                  <a:t>        y = </a:t>
                </a:r>
                <a:r>
                  <a:rPr lang="cs-CZ" b="1" dirty="0"/>
                  <a:t>7</a:t>
                </a:r>
                <a:r>
                  <a:rPr lang="cs-CZ" b="1" dirty="0" smtClean="0"/>
                  <a:t> – 5t                y = 8 - 10k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u = (3; -5)        v = (6; -10)</a:t>
                </a:r>
              </a:p>
              <a:p>
                <a:pPr marL="0" indent="0">
                  <a:buNone/>
                </a:pPr>
                <a:r>
                  <a:rPr lang="cs-CZ" dirty="0" smtClean="0"/>
                  <a:t>Vektor v je dvojnásobkem vektoru u</a:t>
                </a:r>
              </a:p>
              <a:p>
                <a:pPr marL="0" indent="0">
                  <a:buNone/>
                </a:pPr>
                <a:r>
                  <a:rPr lang="cs-CZ" dirty="0" smtClean="0"/>
                  <a:t>Použijeme dosazení bodu A=[4; 7] přímky a za x, y do přímky b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4 = 11 + 6k  </a:t>
                </a:r>
                <a:r>
                  <a:rPr lang="cs-CZ" dirty="0"/>
                  <a:t>→ k </a:t>
                </a:r>
                <a:r>
                  <a:rPr lang="cs-CZ" dirty="0" smtClean="0"/>
                  <a:t>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</a:t>
                </a:r>
                <a:r>
                  <a:rPr lang="cs-CZ" dirty="0"/>
                  <a:t>7</a:t>
                </a:r>
                <a:r>
                  <a:rPr lang="cs-CZ" dirty="0" smtClean="0"/>
                  <a:t> = 8 - 10k  </a:t>
                </a:r>
                <a:r>
                  <a:rPr lang="cs-CZ" dirty="0"/>
                  <a:t>→ k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Protože je parametr k různý, jedná se o </a:t>
                </a:r>
                <a:r>
                  <a:rPr lang="cs-CZ" b="1" dirty="0" smtClean="0"/>
                  <a:t>přímky rovnoběžné</a:t>
                </a:r>
                <a:endParaRPr lang="cs-CZ" b="1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79512" y="1628800"/>
                <a:ext cx="4176464" cy="4824536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ástupný symbol pro obsah 6"/>
          <p:cNvSpPr>
            <a:spLocks noGrp="1"/>
          </p:cNvSpPr>
          <p:nvPr>
            <p:ph sz="half" idx="2"/>
          </p:nvPr>
        </p:nvSpPr>
        <p:spPr>
          <a:xfrm>
            <a:off x="4788024" y="1412776"/>
            <a:ext cx="4114800" cy="5112568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3)a: x = </a:t>
            </a:r>
            <a:r>
              <a:rPr lang="cs-CZ" b="1" dirty="0"/>
              <a:t>6</a:t>
            </a:r>
            <a:r>
              <a:rPr lang="cs-CZ" b="1" dirty="0" smtClean="0"/>
              <a:t> + 5t               b: x = -14 – 10k</a:t>
            </a:r>
          </a:p>
          <a:p>
            <a:pPr marL="0" indent="0">
              <a:buNone/>
            </a:pPr>
            <a:r>
              <a:rPr lang="cs-CZ" b="1" dirty="0"/>
              <a:t> </a:t>
            </a:r>
            <a:r>
              <a:rPr lang="cs-CZ" b="1" dirty="0" smtClean="0"/>
              <a:t>       y = -1 – 3t                   y =  11 + 6k</a:t>
            </a:r>
          </a:p>
          <a:p>
            <a:pPr marL="0" indent="0">
              <a:buNone/>
            </a:pPr>
            <a:r>
              <a:rPr lang="cs-CZ" dirty="0" smtClean="0"/>
              <a:t>           u = (5; -3)        v = (-10; 6)</a:t>
            </a:r>
          </a:p>
          <a:p>
            <a:pPr marL="0" indent="0">
              <a:buNone/>
            </a:pPr>
            <a:r>
              <a:rPr lang="cs-CZ" dirty="0" smtClean="0"/>
              <a:t>Vektor v je (-2) násobkem vektoru u, proto </a:t>
            </a:r>
            <a:r>
              <a:rPr lang="cs-CZ" dirty="0"/>
              <a:t> </a:t>
            </a:r>
            <a:r>
              <a:rPr lang="cs-CZ" dirty="0" smtClean="0"/>
              <a:t>dosadíme souřadnice bodu A=[6; -1] přímky a za </a:t>
            </a:r>
            <a:r>
              <a:rPr lang="cs-CZ" dirty="0" err="1" smtClean="0"/>
              <a:t>x,y</a:t>
            </a:r>
            <a:r>
              <a:rPr lang="cs-CZ" dirty="0" smtClean="0"/>
              <a:t> do přímky b</a:t>
            </a:r>
          </a:p>
          <a:p>
            <a:pPr marL="0" indent="0">
              <a:buNone/>
            </a:pPr>
            <a:r>
              <a:rPr lang="cs-CZ" b="1" dirty="0"/>
              <a:t>6</a:t>
            </a:r>
            <a:r>
              <a:rPr lang="cs-CZ" b="1" dirty="0" smtClean="0"/>
              <a:t> = -14 – 10k  </a:t>
            </a:r>
            <a:r>
              <a:rPr lang="cs-CZ" b="1" dirty="0" smtClean="0">
                <a:latin typeface="Calibri"/>
              </a:rPr>
              <a:t>→ k = -2</a:t>
            </a:r>
            <a:endParaRPr lang="cs-CZ" b="1" dirty="0" smtClean="0"/>
          </a:p>
          <a:p>
            <a:pPr marL="0" indent="0">
              <a:buNone/>
            </a:pPr>
            <a:r>
              <a:rPr lang="cs-CZ" b="1" dirty="0" smtClean="0"/>
              <a:t>-1 =  11 + 6k   </a:t>
            </a:r>
            <a:r>
              <a:rPr lang="cs-CZ" b="1" dirty="0" smtClean="0">
                <a:latin typeface="Calibri"/>
              </a:rPr>
              <a:t>→ k = -2</a:t>
            </a:r>
          </a:p>
          <a:p>
            <a:pPr marL="0" indent="0">
              <a:buNone/>
            </a:pPr>
            <a:endParaRPr lang="cs-CZ" b="1" dirty="0" smtClean="0">
              <a:latin typeface="Calibri"/>
            </a:endParaRPr>
          </a:p>
          <a:p>
            <a:pPr marL="0" indent="0">
              <a:buNone/>
            </a:pPr>
            <a:r>
              <a:rPr lang="cs-CZ" b="1" dirty="0" smtClean="0">
                <a:latin typeface="Calibri"/>
              </a:rPr>
              <a:t>Parametr k je shodný, přímky jsou totožné</a:t>
            </a:r>
            <a:endParaRPr lang="cs-CZ" b="1" dirty="0" smtClean="0"/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b="1" dirty="0"/>
              <a:t>4</a:t>
            </a:r>
            <a:r>
              <a:rPr lang="cs-CZ" b="1" dirty="0" smtClean="0"/>
              <a:t>) a: x = -62 – 7t           b: x = 1 + 21k</a:t>
            </a:r>
          </a:p>
          <a:p>
            <a:pPr marL="0" indent="0">
              <a:buNone/>
            </a:pPr>
            <a:r>
              <a:rPr lang="cs-CZ" b="1" dirty="0"/>
              <a:t> </a:t>
            </a:r>
            <a:r>
              <a:rPr lang="cs-CZ" b="1" dirty="0" smtClean="0"/>
              <a:t>        y = 17 + t                y = 8 - 3k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u = (-7; 1)        v = (21; -3)</a:t>
            </a:r>
          </a:p>
          <a:p>
            <a:pPr marL="0" indent="0">
              <a:buNone/>
            </a:pPr>
            <a:r>
              <a:rPr lang="cs-CZ" dirty="0" smtClean="0"/>
              <a:t>Vektor v je (-3) násobkem vektoru u</a:t>
            </a:r>
          </a:p>
          <a:p>
            <a:pPr marL="0" indent="0">
              <a:buNone/>
            </a:pPr>
            <a:r>
              <a:rPr lang="cs-CZ" dirty="0" smtClean="0"/>
              <a:t>Použijeme dosazení bodu A=[-62; 17] přímky a za x, y do přímky b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-62 = 1 + 21k  </a:t>
            </a:r>
            <a:r>
              <a:rPr lang="cs-CZ" dirty="0"/>
              <a:t>→ k = </a:t>
            </a:r>
            <a:r>
              <a:rPr lang="cs-CZ" dirty="0" smtClean="0"/>
              <a:t>-3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17 = 8 - 3k  </a:t>
            </a:r>
            <a:r>
              <a:rPr lang="cs-CZ" dirty="0"/>
              <a:t>→ k = </a:t>
            </a:r>
            <a:r>
              <a:rPr lang="cs-CZ" dirty="0" smtClean="0"/>
              <a:t>-3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Protože je parametr k shodný, jedná se o </a:t>
            </a:r>
            <a:r>
              <a:rPr lang="cs-CZ" b="1" dirty="0" smtClean="0"/>
              <a:t>přímky totožné</a:t>
            </a:r>
            <a:endParaRPr lang="cs-CZ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497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003232" cy="86409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Postup užitím počtu společných bodů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3816424" cy="5328592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Porovnáním x-ových a y-</a:t>
            </a:r>
            <a:r>
              <a:rPr lang="cs-CZ" dirty="0" err="1" smtClean="0"/>
              <a:t>ových</a:t>
            </a:r>
            <a:r>
              <a:rPr lang="cs-CZ" dirty="0" smtClean="0"/>
              <a:t> vyjádření parametrického tvaru zadaných přímek získáme soustavu dvou rovnic o dvou neznámých parametrech</a:t>
            </a:r>
          </a:p>
          <a:p>
            <a:pPr marL="0" indent="0">
              <a:buNone/>
            </a:pPr>
            <a:r>
              <a:rPr lang="cs-CZ" dirty="0" smtClean="0"/>
              <a:t>Soustavu vyřešíme</a:t>
            </a:r>
          </a:p>
          <a:p>
            <a:pPr marL="514350" indent="-514350">
              <a:buAutoNum type="arabicParenR"/>
            </a:pPr>
            <a:r>
              <a:rPr lang="cs-CZ" dirty="0" smtClean="0"/>
              <a:t>Soustava má jediné řešení (jedinou dvojici parametrů)</a:t>
            </a:r>
            <a:r>
              <a:rPr lang="cs-CZ" dirty="0" smtClean="0">
                <a:latin typeface="Calibri"/>
              </a:rPr>
              <a:t>→přímky jsou různoběžné. Lze dopočítat souřadnice průsečíku dosazením hodnoty parametru do zadání</a:t>
            </a:r>
          </a:p>
          <a:p>
            <a:pPr marL="514350" indent="-514350">
              <a:buAutoNum type="arabicParenR"/>
            </a:pPr>
            <a:r>
              <a:rPr lang="cs-CZ" dirty="0" smtClean="0">
                <a:latin typeface="Calibri"/>
              </a:rPr>
              <a:t>Soustava má nekonečně mnoho řešení → přímky jsou totožné</a:t>
            </a:r>
          </a:p>
          <a:p>
            <a:pPr marL="514350" indent="-514350">
              <a:buAutoNum type="arabicParenR"/>
            </a:pPr>
            <a:r>
              <a:rPr lang="cs-CZ" dirty="0" smtClean="0">
                <a:latin typeface="Calibri"/>
              </a:rPr>
              <a:t>Soustava nemá řešení → přímky jsou rovnoběžné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410236" y="1075090"/>
            <a:ext cx="4716016" cy="5760640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Rozhodněte o vzájemné poloze přímek:</a:t>
            </a:r>
          </a:p>
          <a:p>
            <a:pPr marL="0" indent="0">
              <a:buNone/>
            </a:pPr>
            <a:r>
              <a:rPr lang="cs-CZ" dirty="0"/>
              <a:t>a</a:t>
            </a:r>
            <a:r>
              <a:rPr lang="cs-CZ" dirty="0" smtClean="0"/>
              <a:t>:  x = 7 – 4t            b: x = -8 – 3k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y =  2 + 5t                y = 11 + 7k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7 – 4t = -8 – 3k</a:t>
            </a:r>
          </a:p>
          <a:p>
            <a:pPr marL="0" indent="0">
              <a:buNone/>
            </a:pPr>
            <a:r>
              <a:rPr lang="cs-CZ" u="sng" dirty="0" smtClean="0"/>
              <a:t>2 + 5t = 11 + 7k</a:t>
            </a:r>
          </a:p>
          <a:p>
            <a:pPr marL="0" indent="0">
              <a:buNone/>
            </a:pPr>
            <a:r>
              <a:rPr lang="cs-CZ" dirty="0" smtClean="0"/>
              <a:t>  3k – 4t = -15   /.7              </a:t>
            </a:r>
            <a:r>
              <a:rPr lang="cs-CZ" dirty="0" smtClean="0">
                <a:latin typeface="Calibri"/>
              </a:rPr>
              <a:t>→ k = 3</a:t>
            </a:r>
            <a:endParaRPr lang="cs-CZ" dirty="0" smtClean="0"/>
          </a:p>
          <a:p>
            <a:pPr marL="0" indent="0">
              <a:buNone/>
            </a:pPr>
            <a:r>
              <a:rPr lang="cs-CZ" u="sng" dirty="0" smtClean="0"/>
              <a:t>-7k + 5t = 9   </a:t>
            </a:r>
            <a:r>
              <a:rPr lang="cs-CZ" dirty="0" smtClean="0"/>
              <a:t>   /.3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21k – 28t = -105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-21k + 15t = 27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13t = 78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t = 6       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Soustava má jediné řešení k=3, t=6, přímky mají jediný společný bod, jsou </a:t>
            </a:r>
            <a:r>
              <a:rPr lang="cs-CZ" b="1" dirty="0" smtClean="0"/>
              <a:t>tedy různoběžné</a:t>
            </a:r>
          </a:p>
          <a:p>
            <a:pPr marL="0" indent="0">
              <a:buNone/>
            </a:pPr>
            <a:r>
              <a:rPr lang="cs-CZ" dirty="0" smtClean="0"/>
              <a:t>Dosazením do zadání lze zjisti souřadnice průsečíku: x = 7 - 4.6 = -17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y = 2 + 5.6 = 32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P = [-17; 32]</a:t>
            </a:r>
            <a:endParaRPr lang="cs-CZ" dirty="0"/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5868144" y="4437112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 flipV="1">
            <a:off x="6678234" y="2915103"/>
            <a:ext cx="0" cy="15220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H="1">
            <a:off x="6228184" y="2852936"/>
            <a:ext cx="5400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28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5915000" cy="70609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elaxed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Příklady na procvičení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221841"/>
            <a:ext cx="4176464" cy="4583423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dirty="0" smtClean="0"/>
              <a:t>Rozhodněte o vzájemné poloze přímek:</a:t>
            </a:r>
          </a:p>
          <a:p>
            <a:pPr marL="0" indent="0">
              <a:buNone/>
            </a:pPr>
            <a:r>
              <a:rPr lang="cs-CZ" b="1" dirty="0" smtClean="0"/>
              <a:t>1)a: x = 17 – 12k         b: x =-1 + 2t</a:t>
            </a:r>
          </a:p>
          <a:p>
            <a:pPr marL="0" indent="0">
              <a:buNone/>
            </a:pPr>
            <a:r>
              <a:rPr lang="cs-CZ" b="1" dirty="0"/>
              <a:t> </a:t>
            </a:r>
            <a:r>
              <a:rPr lang="cs-CZ" b="1" dirty="0" smtClean="0"/>
              <a:t>       y = 13 + 6k                y = 4 – 7t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17 – 12k = -1 + 2t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</a:t>
            </a:r>
            <a:r>
              <a:rPr lang="cs-CZ" u="sng" dirty="0" smtClean="0"/>
              <a:t>13 + 6k = 4 – 7t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- 12k – 2t = - 18           k=2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</a:t>
            </a:r>
            <a:r>
              <a:rPr lang="cs-CZ" u="sng" dirty="0" smtClean="0"/>
              <a:t>6k + 7t = - 9   </a:t>
            </a:r>
            <a:r>
              <a:rPr lang="cs-CZ" dirty="0" smtClean="0"/>
              <a:t> /.2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-12k – 2t = -18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</a:t>
            </a:r>
            <a:r>
              <a:rPr lang="cs-CZ" u="sng" dirty="0" smtClean="0"/>
              <a:t>12k + 14t = -18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12t = - 36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t = -3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Soustava má jediné řešení </a:t>
            </a:r>
            <a:r>
              <a:rPr lang="cs-CZ" b="1" dirty="0" smtClean="0">
                <a:latin typeface="Calibri"/>
              </a:rPr>
              <a:t>→přímky jsou různoběžné</a:t>
            </a:r>
            <a:r>
              <a:rPr lang="cs-CZ" dirty="0" smtClean="0">
                <a:latin typeface="Calibri"/>
              </a:rPr>
              <a:t>, průsečík má souřadnice: 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x = 17-12.2 = -7</a:t>
            </a:r>
          </a:p>
          <a:p>
            <a:pPr marL="0" indent="0">
              <a:buNone/>
            </a:pPr>
            <a:r>
              <a:rPr lang="cs-CZ" dirty="0">
                <a:latin typeface="Calibri"/>
              </a:rPr>
              <a:t>y</a:t>
            </a:r>
            <a:r>
              <a:rPr lang="cs-CZ" dirty="0" smtClean="0">
                <a:latin typeface="Calibri"/>
              </a:rPr>
              <a:t> = 13 + 6.2 = 25</a:t>
            </a:r>
            <a:endParaRPr lang="cs-CZ" dirty="0" smtClean="0"/>
          </a:p>
          <a:p>
            <a:pPr marL="0" indent="0">
              <a:buNone/>
            </a:pPr>
            <a:endParaRPr lang="cs-CZ" u="sng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50579" y="1052736"/>
            <a:ext cx="4258816" cy="5544616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dirty="0" smtClean="0"/>
              <a:t>2) </a:t>
            </a:r>
            <a:r>
              <a:rPr lang="cs-CZ" b="1" dirty="0" smtClean="0"/>
              <a:t>a: x = 8 – k      b: x =10 + t</a:t>
            </a:r>
          </a:p>
          <a:p>
            <a:pPr marL="0" indent="0">
              <a:buNone/>
            </a:pPr>
            <a:r>
              <a:rPr lang="cs-CZ" b="1" dirty="0" smtClean="0"/>
              <a:t>         y = 3 </a:t>
            </a:r>
            <a:r>
              <a:rPr lang="cs-CZ" b="1" dirty="0"/>
              <a:t>-</a:t>
            </a:r>
            <a:r>
              <a:rPr lang="cs-CZ" b="1" dirty="0" smtClean="0"/>
              <a:t> 6k         y = 14 + 6t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   8 – k = 10 + 1t</a:t>
            </a:r>
          </a:p>
          <a:p>
            <a:pPr marL="0" indent="0">
              <a:buNone/>
            </a:pPr>
            <a:r>
              <a:rPr lang="cs-CZ" dirty="0" smtClean="0"/>
              <a:t>     </a:t>
            </a:r>
            <a:r>
              <a:rPr lang="cs-CZ" u="sng" dirty="0" smtClean="0"/>
              <a:t>3 – 6k = 14 + 6t </a:t>
            </a:r>
          </a:p>
          <a:p>
            <a:pPr marL="0" indent="0">
              <a:buNone/>
            </a:pPr>
            <a:r>
              <a:rPr lang="cs-CZ" dirty="0" smtClean="0"/>
              <a:t>     -k – 1t = 2         /.(-6)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    -6k – 6t = 11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6k + 6t = - 12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</a:t>
            </a:r>
            <a:r>
              <a:rPr lang="cs-CZ" u="sng" dirty="0" smtClean="0"/>
              <a:t>- 6k – 6t = 11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0 = -1</a:t>
            </a:r>
          </a:p>
          <a:p>
            <a:pPr marL="0" indent="0">
              <a:buNone/>
            </a:pPr>
            <a:r>
              <a:rPr lang="cs-CZ" b="1" dirty="0" smtClean="0"/>
              <a:t>Soustava nemá řešení</a:t>
            </a:r>
            <a:r>
              <a:rPr lang="cs-CZ" b="1" dirty="0" smtClean="0">
                <a:latin typeface="Calibri"/>
              </a:rPr>
              <a:t>→ přímky jsou rovnoběžné</a:t>
            </a:r>
            <a:r>
              <a:rPr lang="cs-CZ" dirty="0" smtClean="0">
                <a:latin typeface="Calibri"/>
              </a:rPr>
              <a:t>.</a:t>
            </a:r>
          </a:p>
          <a:p>
            <a:pPr marL="0" indent="0">
              <a:buNone/>
            </a:pPr>
            <a:endParaRPr lang="cs-CZ" dirty="0" smtClean="0">
              <a:latin typeface="Calibri"/>
            </a:endParaRP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3) </a:t>
            </a:r>
            <a:r>
              <a:rPr lang="cs-CZ" dirty="0" smtClean="0"/>
              <a:t> </a:t>
            </a:r>
            <a:r>
              <a:rPr lang="cs-CZ" b="1" dirty="0" smtClean="0"/>
              <a:t>a: x = 8 +2k      b:x =10 + 4t</a:t>
            </a:r>
          </a:p>
          <a:p>
            <a:pPr marL="0" indent="0">
              <a:buNone/>
            </a:pPr>
            <a:r>
              <a:rPr lang="cs-CZ" b="1" dirty="0" smtClean="0"/>
              <a:t>           y = -3 - 5k         y = -8 -10t</a:t>
            </a:r>
          </a:p>
          <a:p>
            <a:pPr marL="0" indent="0">
              <a:buNone/>
            </a:pPr>
            <a:r>
              <a:rPr lang="cs-CZ" dirty="0" smtClean="0"/>
              <a:t>     8 + 2k = 10 + 4t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    -3 – 5k = -8 -10t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2k – 4t = 2      /.5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     -5k + 10t = -5       /.2</a:t>
            </a:r>
          </a:p>
          <a:p>
            <a:pPr marL="0" indent="0">
              <a:buNone/>
            </a:pPr>
            <a:r>
              <a:rPr lang="cs-CZ" dirty="0" smtClean="0"/>
              <a:t>       10k – 20t = 10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-</a:t>
            </a:r>
            <a:r>
              <a:rPr lang="cs-CZ" u="sng" dirty="0" smtClean="0"/>
              <a:t>10k + 20t = -10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0 = 0</a:t>
            </a:r>
          </a:p>
          <a:p>
            <a:pPr marL="0" indent="0">
              <a:buNone/>
            </a:pPr>
            <a:r>
              <a:rPr lang="cs-CZ" b="1" dirty="0" smtClean="0"/>
              <a:t>Soustava má nekonečně mnoho řešení </a:t>
            </a:r>
            <a:r>
              <a:rPr lang="cs-CZ" b="1" dirty="0" smtClean="0">
                <a:latin typeface="Calibri"/>
              </a:rPr>
              <a:t>→ přímky jsou totožné</a:t>
            </a:r>
            <a:endParaRPr lang="cs-CZ" b="1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1153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0"/>
                            </p:stCondLst>
                            <p:childTnLst>
                              <p:par>
                                <p:cTn id="1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3500"/>
                            </p:stCondLst>
                            <p:childTnLst>
                              <p:par>
                                <p:cTn id="1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4500"/>
                            </p:stCondLst>
                            <p:childTnLst>
                              <p:par>
                                <p:cTn id="1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5500"/>
                            </p:stCondLst>
                            <p:childTnLst>
                              <p:par>
                                <p:cTn id="1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6500"/>
                            </p:stCondLst>
                            <p:childTnLst>
                              <p:par>
                                <p:cTn id="1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7500"/>
                            </p:stCondLst>
                            <p:childTnLst>
                              <p:par>
                                <p:cTn id="1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1223</Words>
  <Application>Microsoft Office PowerPoint</Application>
  <PresentationFormat>Předvádění na obrazovce (4:3)</PresentationFormat>
  <Paragraphs>145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Vzájemná poloha dvou přímek </vt:lpstr>
      <vt:lpstr>Vzájemná poloha dvou přímek zadaných parametricky</vt:lpstr>
      <vt:lpstr>Postup užitím směrového vektoru</vt:lpstr>
      <vt:lpstr>Příklady na procvičení</vt:lpstr>
      <vt:lpstr>Postup užitím počtu společných bodů</vt:lpstr>
      <vt:lpstr>Příklady na procvičení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22</cp:revision>
  <dcterms:created xsi:type="dcterms:W3CDTF">2014-03-08T21:37:01Z</dcterms:created>
  <dcterms:modified xsi:type="dcterms:W3CDTF">2014-10-06T00:25:36Z</dcterms:modified>
</cp:coreProperties>
</file>