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7" r:id="rId12"/>
    <p:sldId id="265" r:id="rId1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-533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A7656-0FF9-4304-808E-8B695FAFF3A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99FC4-12F5-4EAD-942B-F66E90E8DE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4618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A7656-0FF9-4304-808E-8B695FAFF3A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99FC4-12F5-4EAD-942B-F66E90E8DE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5453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A7656-0FF9-4304-808E-8B695FAFF3A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99FC4-12F5-4EAD-942B-F66E90E8DE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65290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A7656-0FF9-4304-808E-8B695FAFF3A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99FC4-12F5-4EAD-942B-F66E90E8DE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36664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A7656-0FF9-4304-808E-8B695FAFF3A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99FC4-12F5-4EAD-942B-F66E90E8DE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25408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A7656-0FF9-4304-808E-8B695FAFF3A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99FC4-12F5-4EAD-942B-F66E90E8DE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7270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A7656-0FF9-4304-808E-8B695FAFF3A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99FC4-12F5-4EAD-942B-F66E90E8DE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99855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A7656-0FF9-4304-808E-8B695FAFF3A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99FC4-12F5-4EAD-942B-F66E90E8DE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95024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A7656-0FF9-4304-808E-8B695FAFF3A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99FC4-12F5-4EAD-942B-F66E90E8DE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7134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A7656-0FF9-4304-808E-8B695FAFF3A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2FA99FC4-12F5-4EAD-942B-F66E90E8DE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2024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A7656-0FF9-4304-808E-8B695FAFF3A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99FC4-12F5-4EAD-942B-F66E90E8DE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5615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A7656-0FF9-4304-808E-8B695FAFF3A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99FC4-12F5-4EAD-942B-F66E90E8DE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672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A7656-0FF9-4304-808E-8B695FAFF3A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99FC4-12F5-4EAD-942B-F66E90E8DE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6090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A7656-0FF9-4304-808E-8B695FAFF3A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99FC4-12F5-4EAD-942B-F66E90E8DE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502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A7656-0FF9-4304-808E-8B695FAFF3A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99FC4-12F5-4EAD-942B-F66E90E8DE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4866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A7656-0FF9-4304-808E-8B695FAFF3A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99FC4-12F5-4EAD-942B-F66E90E8DE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6364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A7656-0FF9-4304-808E-8B695FAFF3A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99FC4-12F5-4EAD-942B-F66E90E8DE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6904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8CA7656-0FF9-4304-808E-8B695FAFF3AA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FA99FC4-12F5-4EAD-942B-F66E90E8DE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9744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DUM%20f&#225;ze%20kontroln&#237;ho%20procesu.ppt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Sekvenční funkce manažera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9628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Tajenka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2584421"/>
              </p:ext>
            </p:extLst>
          </p:nvPr>
        </p:nvGraphicFramePr>
        <p:xfrm>
          <a:off x="1013993" y="1993902"/>
          <a:ext cx="10489040" cy="4317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5565"/>
                <a:gridCol w="655565"/>
                <a:gridCol w="655565"/>
                <a:gridCol w="655565"/>
                <a:gridCol w="655565"/>
                <a:gridCol w="655565"/>
                <a:gridCol w="655565"/>
                <a:gridCol w="655565"/>
                <a:gridCol w="655565"/>
                <a:gridCol w="655565"/>
                <a:gridCol w="655565"/>
                <a:gridCol w="655565"/>
                <a:gridCol w="655565"/>
                <a:gridCol w="655565"/>
                <a:gridCol w="655565"/>
                <a:gridCol w="655565"/>
              </a:tblGrid>
              <a:tr h="719666"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b="1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</a:tr>
              <a:tr h="719666">
                <a:tc>
                  <a:txBody>
                    <a:bodyPr/>
                    <a:lstStyle/>
                    <a:p>
                      <a:pPr algn="ctr"/>
                      <a:endParaRPr lang="cs-CZ" sz="20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b="1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19666">
                <a:tc>
                  <a:txBody>
                    <a:bodyPr/>
                    <a:lstStyle/>
                    <a:p>
                      <a:pPr algn="ctr"/>
                      <a:endParaRPr lang="cs-CZ" sz="20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b="1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19666"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b="1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19666"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b="1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19666"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b="1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33998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Tajenka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4327652"/>
              </p:ext>
            </p:extLst>
          </p:nvPr>
        </p:nvGraphicFramePr>
        <p:xfrm>
          <a:off x="1013993" y="1993902"/>
          <a:ext cx="10489040" cy="4317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5565"/>
                <a:gridCol w="655565"/>
                <a:gridCol w="655565"/>
                <a:gridCol w="655565"/>
                <a:gridCol w="655565"/>
                <a:gridCol w="655565"/>
                <a:gridCol w="655565"/>
                <a:gridCol w="655565"/>
                <a:gridCol w="655565"/>
                <a:gridCol w="655565"/>
                <a:gridCol w="655565"/>
                <a:gridCol w="655565"/>
                <a:gridCol w="655565"/>
                <a:gridCol w="655565"/>
                <a:gridCol w="655565"/>
                <a:gridCol w="655565"/>
              </a:tblGrid>
              <a:tr h="719666"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 smtClean="0"/>
                        <a:t>P</a:t>
                      </a:r>
                      <a:endParaRPr lang="cs-CZ" sz="2000" b="1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R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A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C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O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V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N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Í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K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Y</a:t>
                      </a:r>
                      <a:endParaRPr lang="cs-CZ" sz="2000" dirty="0"/>
                    </a:p>
                  </a:txBody>
                  <a:tcPr anchor="ctr"/>
                </a:tc>
              </a:tr>
              <a:tr h="719666">
                <a:tc>
                  <a:txBody>
                    <a:bodyPr/>
                    <a:lstStyle/>
                    <a:p>
                      <a:pPr algn="ctr"/>
                      <a:endParaRPr lang="cs-CZ" sz="20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V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 smtClean="0"/>
                        <a:t>E</a:t>
                      </a:r>
                      <a:endParaRPr lang="cs-CZ" sz="2000" b="1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D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E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N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Í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19666">
                <a:tc>
                  <a:txBody>
                    <a:bodyPr/>
                    <a:lstStyle/>
                    <a:p>
                      <a:pPr algn="ctr"/>
                      <a:endParaRPr lang="cs-CZ" sz="20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K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O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 smtClean="0"/>
                        <a:t>N</a:t>
                      </a:r>
                      <a:endParaRPr lang="cs-CZ" sz="2000" b="1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T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R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O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L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A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19666"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C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 smtClean="0"/>
                        <a:t>Í</a:t>
                      </a:r>
                      <a:endParaRPr lang="cs-CZ" sz="2000" b="1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L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Ů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19666"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O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R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G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A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N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I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 smtClean="0"/>
                        <a:t>Z</a:t>
                      </a:r>
                      <a:endParaRPr lang="cs-CZ" sz="2000" b="1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O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V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Á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N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Í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19666"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S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 smtClean="0"/>
                        <a:t>E</a:t>
                      </a:r>
                      <a:endParaRPr lang="cs-CZ" sz="2000" b="1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K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V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E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N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Č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N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smtClean="0"/>
                        <a:t>Í</a:t>
                      </a:r>
                      <a:endParaRPr lang="cs-CZ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27226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63429" y="139700"/>
            <a:ext cx="4192589" cy="1752599"/>
          </a:xfrm>
        </p:spPr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1484310" y="2456597"/>
            <a:ext cx="10018713" cy="333460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BĚLOHLÁVEK</a:t>
            </a:r>
            <a:r>
              <a:rPr lang="en-US" dirty="0"/>
              <a:t>, F. a </a:t>
            </a:r>
            <a:r>
              <a:rPr lang="en-US" dirty="0" err="1"/>
              <a:t>kol</a:t>
            </a:r>
            <a:r>
              <a:rPr lang="en-US" dirty="0"/>
              <a:t>. Management. 1. </a:t>
            </a:r>
            <a:r>
              <a:rPr lang="en-US" dirty="0" err="1"/>
              <a:t>vyd</a:t>
            </a:r>
            <a:r>
              <a:rPr lang="en-US" dirty="0"/>
              <a:t>. Brno : </a:t>
            </a:r>
            <a:r>
              <a:rPr lang="en-US" dirty="0" err="1"/>
              <a:t>ComputerPress</a:t>
            </a:r>
            <a:r>
              <a:rPr lang="en-US" dirty="0"/>
              <a:t>, </a:t>
            </a:r>
            <a:r>
              <a:rPr lang="en-US" dirty="0" smtClean="0"/>
              <a:t>2006, </a:t>
            </a:r>
            <a:r>
              <a:rPr lang="en-US" dirty="0"/>
              <a:t>724 s.. ISBN 80-251-0396-X. </a:t>
            </a:r>
            <a:endParaRPr lang="cs-CZ" dirty="0" smtClean="0"/>
          </a:p>
          <a:p>
            <a:r>
              <a:rPr lang="cs-CZ" dirty="0"/>
              <a:t>MANAGEMENT: základy </a:t>
            </a:r>
            <a:r>
              <a:rPr lang="cs-CZ" b="1" dirty="0"/>
              <a:t>management</a:t>
            </a:r>
            <a:r>
              <a:rPr lang="cs-CZ" dirty="0"/>
              <a:t>u / Jaroslav Zlámal, Petr Bačík, Jana Bellová, Kralice na Hané : </a:t>
            </a:r>
            <a:r>
              <a:rPr lang="cs-CZ" dirty="0" err="1"/>
              <a:t>Computer</a:t>
            </a:r>
            <a:r>
              <a:rPr lang="cs-CZ" dirty="0"/>
              <a:t> Media, 2011, 104 s, ISBN : 978-80-7402-083-4 (brož</a:t>
            </a:r>
            <a:r>
              <a:rPr lang="cs-CZ" dirty="0" smtClean="0"/>
              <a:t>.)</a:t>
            </a:r>
          </a:p>
          <a:p>
            <a:r>
              <a:rPr lang="cs-CZ" dirty="0"/>
              <a:t>SYNEK, M. Manažerská ekonomika. 4. vyd. Praha : </a:t>
            </a:r>
            <a:r>
              <a:rPr lang="cs-CZ" dirty="0" err="1"/>
              <a:t>Grada</a:t>
            </a:r>
            <a:r>
              <a:rPr lang="cs-CZ" dirty="0"/>
              <a:t> </a:t>
            </a:r>
            <a:r>
              <a:rPr lang="cs-CZ" dirty="0" err="1"/>
              <a:t>Publishing</a:t>
            </a:r>
            <a:r>
              <a:rPr lang="cs-CZ" dirty="0"/>
              <a:t>, 2007. 464 s. ISBN 978-80-247-1992-4. </a:t>
            </a:r>
          </a:p>
          <a:p>
            <a:r>
              <a:rPr lang="cs-CZ" dirty="0"/>
              <a:t>ON-LINE: http:</a:t>
            </a:r>
            <a:r>
              <a:rPr lang="cs-CZ" dirty="0">
                <a:hlinkClick r:id="rId2" action="ppaction://hlinkpres?slideindex=1&amp;slidetitle="/>
              </a:rPr>
              <a:t>//www.univerzita-online.cz/</a:t>
            </a:r>
            <a:r>
              <a:rPr lang="cs-CZ" dirty="0" err="1">
                <a:hlinkClick r:id="rId2" action="ppaction://hlinkpres?slideindex=1&amp;slidetitle="/>
              </a:rPr>
              <a:t>mng</a:t>
            </a:r>
            <a:r>
              <a:rPr lang="cs-CZ" dirty="0">
                <a:hlinkClick r:id="rId2" action="ppaction://hlinkpres?slideindex=1&amp;slidetitle="/>
              </a:rPr>
              <a:t>.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6394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760557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001913"/>
              </p:ext>
            </p:extLst>
          </p:nvPr>
        </p:nvGraphicFramePr>
        <p:xfrm>
          <a:off x="2567608" y="2667000"/>
          <a:ext cx="7056784" cy="3693067"/>
        </p:xfrm>
        <a:graphic>
          <a:graphicData uri="http://schemas.openxmlformats.org/drawingml/2006/table">
            <a:tbl>
              <a:tblPr bandRow="1"/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VY_32_INOVACE_1004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Sekvenční funkce manažera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Management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25.1.2014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jednotlivé funkce – plánování atd.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631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SEKVENČNÍ FUNKCE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Mezi tyto funkce patří plánování, organizování, výběr a rozmístění lidí, vedení lidí a kontrola.</a:t>
            </a:r>
          </a:p>
          <a:p>
            <a:r>
              <a:rPr lang="cs-CZ" dirty="0" smtClean="0"/>
              <a:t>Nazýváme je sekvenční funkce, protože je manažer vykonává postupně, každá funkce se odvíjí od té předešlé.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0991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dirty="0" smtClean="0"/>
              <a:t>PLÁNOVÁNÍ (SEKVENČNÍ FCE)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Plánování zahrnuje výběr úkolů, cílů, činností potřebných pro jejich dosažení. To vyžaduje rozhodovat o výběru z alternativních možných budoucích způsobů vykonávání činností. Před vlastním rozhodnutím je třeba provést plánovací studie, analýzy, návrhy</a:t>
            </a:r>
            <a:r>
              <a:rPr lang="cs-CZ" dirty="0" smtClean="0"/>
              <a:t>.</a:t>
            </a:r>
          </a:p>
          <a:p>
            <a:r>
              <a:rPr lang="cs-CZ" dirty="0" smtClean="0"/>
              <a:t>Plánování předchází realizaci všech dalších následných manažerských funkcí, protože zahrnuje stanovení cílů. Výsledkem této funkce je plán.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12291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ORGANIZOVÁNÍ (SEKVENČNÍ FCE)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Organizování zahrnuje zřízení účelné struktury rolí pro pracovníky daného </a:t>
            </a:r>
            <a:r>
              <a:rPr lang="cs-CZ" dirty="0" smtClean="0"/>
              <a:t>podniku</a:t>
            </a:r>
          </a:p>
          <a:p>
            <a:r>
              <a:rPr lang="cs-CZ" dirty="0" smtClean="0"/>
              <a:t>Spočívá v budování prováděcí organizační struktury, která vytvoří vhodné prostředí pro efektivní spolupráci jednotlivců a skupin při dosahování stanovených cílů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530" y="4995009"/>
            <a:ext cx="4648200" cy="165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9650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VÝBĚR A ROZMÍSŤOVÁNÍ PRACOVNÍKŮ (SEKVENČNÍ FCE)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Výběr a rozmístění spolupracovníků zahrnuje zaplňování a udržování zaplněných pozic spolupracovníků v podniku. To se provádí pomocí identifikace požadavků na spolupracovníky, pomocí seznamu disponibilních pracovníků, náborem, výběrem, umisťováním, propagací, hodnocením, školením atd., tak, aby uložené úkoly byly plněny účinně a efektivně</a:t>
            </a:r>
            <a:r>
              <a:rPr lang="cs-CZ" dirty="0" smtClean="0"/>
              <a:t>.</a:t>
            </a:r>
          </a:p>
          <a:p>
            <a:r>
              <a:rPr lang="cs-CZ" dirty="0" smtClean="0"/>
              <a:t>Využívá poznatky z oblasti psychologie, sociologie, práva a organizace práce.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300919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VEDENÍ </a:t>
            </a:r>
            <a:r>
              <a:rPr lang="cs-CZ" dirty="0" smtClean="0"/>
              <a:t>(SEKVENČNÍ </a:t>
            </a:r>
            <a:r>
              <a:rPr lang="cs-CZ" dirty="0" smtClean="0"/>
              <a:t>FCE)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Vedení spolupracovníků je ovlivňování lidí tak, aby byli prospěšní podniku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/>
              <a:t>napomáhali dosahování cílů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endParaRPr lang="cs-CZ" u="sng" dirty="0" smtClean="0"/>
          </a:p>
          <a:p>
            <a:pPr marL="0" indent="0">
              <a:buNone/>
            </a:pPr>
            <a:r>
              <a:rPr lang="cs-CZ" b="1" dirty="0" smtClean="0">
                <a:solidFill>
                  <a:srgbClr val="C00000"/>
                </a:solidFill>
              </a:rPr>
              <a:t>Vést a řídit lidi vyžaduje dvě základní dovednosti:</a:t>
            </a:r>
          </a:p>
          <a:p>
            <a:r>
              <a:rPr lang="cs-CZ" dirty="0" smtClean="0"/>
              <a:t>Vytvářet energii</a:t>
            </a:r>
          </a:p>
          <a:p>
            <a:r>
              <a:rPr lang="cs-CZ" dirty="0" smtClean="0"/>
              <a:t>Usměrňovat energii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382923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KONTROLOVÁNÍ </a:t>
            </a:r>
            <a:r>
              <a:rPr lang="cs-CZ" dirty="0" smtClean="0"/>
              <a:t>(SEKVENČNÍ </a:t>
            </a:r>
            <a:r>
              <a:rPr lang="cs-CZ" dirty="0" smtClean="0"/>
              <a:t>FCE)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/>
              <a:t>Kontrolování zahrnuje měření a korekci provedení jak individuálních, tak celkových činností podniku, s cílem dosáhnout jistoty, že budou v souladu s plánem</a:t>
            </a:r>
            <a:r>
              <a:rPr lang="cs-CZ" dirty="0" smtClean="0"/>
              <a:t>.</a:t>
            </a:r>
          </a:p>
          <a:p>
            <a:r>
              <a:rPr lang="cs-CZ" dirty="0" smtClean="0"/>
              <a:t>Smyslem </a:t>
            </a:r>
            <a:r>
              <a:rPr lang="cs-CZ" dirty="0"/>
              <a:t>je korekce pracovních procesů tak, aby bylo cílů co nejefektivněji dosaženo v zájmu dalšího rozvoje organizace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b="1" dirty="0">
                <a:solidFill>
                  <a:srgbClr val="C00000"/>
                </a:solidFill>
              </a:rPr>
              <a:t>Základní kontrolní proces se skládá ze tří kroků:</a:t>
            </a:r>
          </a:p>
          <a:p>
            <a:r>
              <a:rPr lang="cs-CZ" dirty="0"/>
              <a:t>Stanovení standardů</a:t>
            </a:r>
          </a:p>
          <a:p>
            <a:r>
              <a:rPr lang="cs-CZ" dirty="0"/>
              <a:t>Měření vykonané práce z hlediska stanovených standardů</a:t>
            </a:r>
          </a:p>
          <a:p>
            <a:r>
              <a:rPr lang="cs-CZ" dirty="0"/>
              <a:t>Korekce zjištěných odchylek od standardů a plánů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39710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Proč se nazývají sekvenční funkce</a:t>
            </a:r>
          </a:p>
          <a:p>
            <a:r>
              <a:rPr lang="cs-CZ" dirty="0" smtClean="0"/>
              <a:t>Co patří do sekvenčních funkcí</a:t>
            </a:r>
          </a:p>
          <a:p>
            <a:r>
              <a:rPr lang="cs-CZ" dirty="0" smtClean="0"/>
              <a:t>Krátce popište </a:t>
            </a:r>
            <a:r>
              <a:rPr lang="cs-CZ" smtClean="0"/>
              <a:t>jednotlivé činnosti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58663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xa">
  <a:themeElements>
    <a:clrScheme name="Paralaxa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BC1C1C"/>
      </a:accent1>
      <a:accent2>
        <a:srgbClr val="F67534"/>
      </a:accent2>
      <a:accent3>
        <a:srgbClr val="EAAC35"/>
      </a:accent3>
      <a:accent4>
        <a:srgbClr val="9BAF68"/>
      </a:accent4>
      <a:accent5>
        <a:srgbClr val="68B9A6"/>
      </a:accent5>
      <a:accent6>
        <a:srgbClr val="50B1D4"/>
      </a:accent6>
      <a:hlink>
        <a:srgbClr val="E46416"/>
      </a:hlink>
      <a:folHlink>
        <a:srgbClr val="EE9340"/>
      </a:folHlink>
    </a:clrScheme>
    <a:fontScheme name="Paralaxa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axa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allax" id="{3388167B-A2EB-4685-9635-1831D9AEF8C4}" vid="{93B4CCAC-FD5A-4D59-B1AC-EAF45910B5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Paralaxa</Template>
  <TotalTime>91</TotalTime>
  <Words>464</Words>
  <Application>Microsoft Office PowerPoint</Application>
  <PresentationFormat>Vlastní</PresentationFormat>
  <Paragraphs>105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Paralaxa</vt:lpstr>
      <vt:lpstr>Sekvenční funkce manažera</vt:lpstr>
      <vt:lpstr>Prezentace aplikace PowerPoint</vt:lpstr>
      <vt:lpstr>SEKVENČNÍ FUNKCE </vt:lpstr>
      <vt:lpstr>PLÁNOVÁNÍ (SEKVENČNÍ FCE)</vt:lpstr>
      <vt:lpstr>ORGANIZOVÁNÍ (SEKVENČNÍ FCE)</vt:lpstr>
      <vt:lpstr>VÝBĚR A ROZMÍSŤOVÁNÍ PRACOVNÍKŮ (SEKVENČNÍ FCE)</vt:lpstr>
      <vt:lpstr>VEDENÍ (SEKVENČNÍ FCE)</vt:lpstr>
      <vt:lpstr>KONTROLOVÁNÍ (SEKVENČNÍ FCE)</vt:lpstr>
      <vt:lpstr>OTÁZKY K PROCVIČOVÁNÍ</vt:lpstr>
      <vt:lpstr>Tajenka</vt:lpstr>
      <vt:lpstr>Tajenka</vt:lpstr>
      <vt:lpstr>Literatura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Sekvenční funkce manažera</dc:title>
  <dc:creator>Jarmila Kabourková</dc:creator>
  <cp:lastModifiedBy>LIVA</cp:lastModifiedBy>
  <cp:revision>16</cp:revision>
  <dcterms:created xsi:type="dcterms:W3CDTF">2013-12-08T18:24:52Z</dcterms:created>
  <dcterms:modified xsi:type="dcterms:W3CDTF">2014-10-23T20:34:16Z</dcterms:modified>
</cp:coreProperties>
</file>