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44" r:id="rId2"/>
  </p:sldMasterIdLst>
  <p:notesMasterIdLst>
    <p:notesMasterId r:id="rId10"/>
  </p:notesMasterIdLst>
  <p:sldIdLst>
    <p:sldId id="256" r:id="rId3"/>
    <p:sldId id="257" r:id="rId4"/>
    <p:sldId id="261" r:id="rId5"/>
    <p:sldId id="258" r:id="rId6"/>
    <p:sldId id="263" r:id="rId7"/>
    <p:sldId id="275" r:id="rId8"/>
    <p:sldId id="264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799B23B-EC83-4686-B30A-512413B5E67A}" styleName="Světlý styl 3 – zvýraznění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599" autoAdjust="0"/>
  </p:normalViewPr>
  <p:slideViewPr>
    <p:cSldViewPr>
      <p:cViewPr varScale="1">
        <p:scale>
          <a:sx n="81" d="100"/>
          <a:sy n="81" d="100"/>
        </p:scale>
        <p:origin x="-1013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A7A704-9F1C-4FD3-85D1-57AF2D7FD0E8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EBFB8C-BBFF-4397-A51C-1E92596422A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193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EBFB8C-BBFF-4397-A51C-1E92596422A9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20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Tip: Sem přidejte vlastní poznámky k prezentaci.</a:t>
            </a:r>
            <a:endParaRPr lang="cs-CZ" noProof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EBFB8C-BBFF-4397-A51C-1E92596422A9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EBFB8C-BBFF-4397-A51C-1E92596422A9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EBFB8C-BBFF-4397-A51C-1E92596422A9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EBFB8C-BBFF-4397-A51C-1E92596422A9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EBFB8C-BBFF-4397-A51C-1E92596422A9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EBFB8C-BBFF-4397-A51C-1E92596422A9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5608" y="435936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cs-CZ" noProof="1" smtClean="0"/>
              <a:t>Kliknutím lze upravit styl.</a:t>
            </a:r>
            <a:endParaRPr lang="en-US" dirty="0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/>
          <a:lstStyle>
            <a:lvl1pPr marL="7315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cs-CZ" noProof="1" smtClean="0"/>
              <a:t>Kliknutím lze upravit styl předlohy.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/>
              <a:pPr/>
              <a:t>10/25/2014</a:t>
            </a:fld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50000" t="50000" r="100000" b="1250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/>
              <a:pPr/>
              <a:t>10/25/2014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/>
              <a:pPr/>
              <a:t>10/25/2014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/>
              <a:pPr/>
              <a:t>10/25/2014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100138"/>
            <a:ext cx="6400800" cy="1509712"/>
          </a:xfrm>
        </p:spPr>
        <p:txBody>
          <a:bodyPr anchor="b"/>
          <a:lstStyle>
            <a:lvl1pPr marL="27432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/>
              <a:pPr/>
              <a:t>10/25/2014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50000" t="50000" r="100000" b="1250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e 8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85000" t="100000" r="1000000" b="30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1033974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/>
              <a:pPr/>
              <a:t>10/25/2014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283464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283464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/>
              <a:pPr/>
              <a:t>10/25/2014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/>
              <a:pPr/>
              <a:t>10/25/2014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/>
              <a:pPr/>
              <a:t>10/25/2014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35100"/>
            <a:ext cx="3810000" cy="698500"/>
          </a:xfrm>
        </p:spPr>
        <p:txBody>
          <a:bodyPr/>
          <a:lstStyle>
            <a:lvl1pPr marL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/>
              <a:pPr/>
              <a:t>10/25/2014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/>
              <a:pPr/>
              <a:t>10/25/2014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0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latinLnBrk="0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Shape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/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85000" t="100000" r="1000000" b="30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lang="cs-CZ" noProof="1" smtClean="0"/>
              <a:t>Kliknutím lze upravit styl.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/>
            <a:r>
              <a:rPr lang="cs-CZ" noProof="1" smtClean="0"/>
              <a:t>Kliknutím lze upravit styly předlohy textu.</a:t>
            </a:r>
          </a:p>
          <a:p>
            <a:pPr lvl="1"/>
            <a:r>
              <a:rPr lang="cs-CZ" noProof="1" smtClean="0"/>
              <a:t>Druhá úroveň</a:t>
            </a:r>
          </a:p>
          <a:p>
            <a:pPr lvl="2"/>
            <a:r>
              <a:rPr lang="cs-CZ" noProof="1" smtClean="0"/>
              <a:t>Třetí úroveň</a:t>
            </a:r>
          </a:p>
          <a:p>
            <a:pPr lvl="3"/>
            <a:r>
              <a:rPr lang="cs-CZ" noProof="1" smtClean="0"/>
              <a:t>Čtvrtá úroveň</a:t>
            </a:r>
          </a:p>
          <a:p>
            <a:pPr lvl="4"/>
            <a:r>
              <a:rPr lang="cs-CZ" noProof="1" smtClean="0"/>
              <a:t>Pátá úroveň</a:t>
            </a:r>
            <a:endParaRPr lang="en-US" dirty="0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>
              <a:defRPr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 algn="r"/>
            <a:fld id="{D80A4771-C6EF-4B99-81F4-D30BE4E017A0}" type="datetimeFigureOut">
              <a:rPr lang="en-US" smtClean="0"/>
              <a:pPr algn="r"/>
              <a:t>10/25/2014</a:t>
            </a:fld>
            <a:endParaRPr lang="en-US" sz="1200">
              <a:solidFill>
                <a:schemeClr val="bg2">
                  <a:shade val="50000"/>
                </a:schemeClr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>
              <a:defRPr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 sz="1200">
              <a:solidFill>
                <a:schemeClr val="bg2">
                  <a:shade val="50000"/>
                </a:schemeClr>
              </a:solidFill>
              <a:effectLst/>
            </a:endParaRPr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>
              <a:defRPr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 algn="ctr"/>
            <a:fld id="{990B41CA-569D-40E7-8E58-026C0338B2C8}" type="slidenum">
              <a:rPr lang="en-US" smtClean="0"/>
              <a:pPr algn="ctr"/>
              <a:t>‹#›</a:t>
            </a:fld>
            <a:endParaRPr lang="en-US" sz="1200">
              <a:solidFill>
                <a:schemeClr val="bg2">
                  <a:shade val="50000"/>
                </a:schemeClr>
              </a:solidFill>
              <a:effectLst/>
            </a:endParaRPr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sz="44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ts val="3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ts val="3000"/>
        </a:lnSpc>
        <a:spcBef>
          <a:spcPts val="550"/>
        </a:spcBef>
        <a:buClr>
          <a:schemeClr val="accent1"/>
        </a:buClr>
        <a:buFont typeface="Verdana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ts val="2800"/>
        </a:lnSpc>
        <a:spcBef>
          <a:spcPct val="20000"/>
        </a:spcBef>
        <a:buClr>
          <a:schemeClr val="accent2"/>
        </a:buClr>
        <a:buFont typeface="Wingdings 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spcBef>
          <a:spcPct val="20000"/>
        </a:spcBef>
        <a:buClr>
          <a:schemeClr val="accent5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vethardware.cz/art_doc-59B0B21624FBA168C12571BD002A0891.html?lotus=1&amp;Highlight=0,s-ips,tn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59632" y="1700808"/>
            <a:ext cx="7406640" cy="936104"/>
          </a:xfrm>
        </p:spPr>
        <p:txBody>
          <a:bodyPr>
            <a:normAutofit/>
          </a:bodyPr>
          <a:lstStyle/>
          <a:p>
            <a:pPr algn="ctr"/>
            <a:r>
              <a:rPr lang="cs-CZ" sz="4800" kern="1200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</a:rPr>
              <a:t>LCD monitory</a:t>
            </a:r>
            <a:endParaRPr lang="cs-CZ" sz="4800" dirty="0"/>
          </a:p>
        </p:txBody>
      </p:sp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5577517"/>
              </p:ext>
            </p:extLst>
          </p:nvPr>
        </p:nvGraphicFramePr>
        <p:xfrm>
          <a:off x="1691680" y="2924944"/>
          <a:ext cx="6696744" cy="3708400"/>
        </p:xfrm>
        <a:graphic>
          <a:graphicData uri="http://schemas.openxmlformats.org/drawingml/2006/table">
            <a:tbl>
              <a:tblPr bandRow="1"/>
              <a:tblGrid>
                <a:gridCol w="1728192"/>
                <a:gridCol w="4968552"/>
              </a:tblGrid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b="1" dirty="0" smtClean="0"/>
                        <a:t>Název školy</a:t>
                      </a:r>
                      <a:endParaRPr lang="cs-CZ" sz="1600" b="1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b="1" dirty="0" smtClean="0"/>
                        <a:t>Soukromé střední odborné učiliště</a:t>
                      </a:r>
                      <a:r>
                        <a:rPr lang="cs-CZ" sz="1600" b="1" baseline="0" dirty="0" smtClean="0"/>
                        <a:t> LIVA s.r.o.</a:t>
                      </a:r>
                      <a:endParaRPr lang="cs-CZ" sz="1600" b="1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Projekt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CZ.1.07/1.5.00/34.1035 Elektronické studijní zdroje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Název materiálu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VY_32_INOVACE_1303</a:t>
                      </a:r>
                      <a:r>
                        <a:rPr lang="cs-CZ" sz="1600" baseline="0" dirty="0" smtClean="0"/>
                        <a:t> </a:t>
                      </a:r>
                      <a:r>
                        <a:rPr lang="cs-CZ" sz="1600" dirty="0" smtClean="0"/>
                        <a:t>LCD monitory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Tematická oblast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Základy ICT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Ročník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1. ročník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Autor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Jan Hlavatý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Datum vzniku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29.11.2012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Anotace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Seznámení s LCD,</a:t>
                      </a:r>
                      <a:r>
                        <a:rPr lang="cs-CZ" sz="1600" baseline="0" dirty="0" smtClean="0"/>
                        <a:t> TN</a:t>
                      </a:r>
                      <a:r>
                        <a:rPr lang="cs-CZ" sz="1600" baseline="0" smtClean="0"/>
                        <a:t>, S-IPS, parametry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Metodika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Prezentace prostřednictvím projektoru, samostudium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Publikované materiály pochází ze zdrojů autora.</a:t>
                      </a:r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9BBB59"/>
                      </a:solidFill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/>
                    </a:p>
                  </a:txBody>
                  <a:tcPr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  <p:pic>
        <p:nvPicPr>
          <p:cNvPr id="7" name="Obrázek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369976"/>
            <a:ext cx="5760720" cy="12588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476672"/>
            <a:ext cx="7498080" cy="3240360"/>
          </a:xfrm>
        </p:spPr>
        <p:txBody>
          <a:bodyPr/>
          <a:lstStyle/>
          <a:p>
            <a:r>
              <a:rPr lang="cs-CZ" sz="2400" dirty="0" smtClean="0"/>
              <a:t>Základem činnosti displeje je polarizované světlo</a:t>
            </a:r>
          </a:p>
          <a:p>
            <a:r>
              <a:rPr lang="cs-CZ" sz="2400" dirty="0" smtClean="0"/>
              <a:t>Displej se skládá z tekutých krystalů, jednotlivé buňky slouží jako ventily, regulují množství procházejícího světla (pixely)</a:t>
            </a:r>
          </a:p>
          <a:p>
            <a:r>
              <a:rPr lang="cs-CZ" sz="2400" dirty="0" smtClean="0"/>
              <a:t>K barevnému zobrazení je nutná soustava 3 barev – modrá, zelená, červená (</a:t>
            </a:r>
            <a:r>
              <a:rPr lang="cs-CZ" sz="2400" dirty="0" err="1" smtClean="0"/>
              <a:t>subpixely</a:t>
            </a:r>
            <a:r>
              <a:rPr lang="cs-CZ" sz="2400" dirty="0" smtClean="0"/>
              <a:t>)</a:t>
            </a:r>
          </a:p>
          <a:p>
            <a:endParaRPr lang="cs-CZ" sz="2400" dirty="0" smtClean="0"/>
          </a:p>
          <a:p>
            <a:endParaRPr lang="cs-CZ" sz="2400" dirty="0"/>
          </a:p>
          <a:p>
            <a:endParaRPr lang="cs-CZ" sz="2400" dirty="0"/>
          </a:p>
          <a:p>
            <a:pPr marL="82296" indent="0">
              <a:buNone/>
            </a:pPr>
            <a:endParaRPr lang="cs-CZ" sz="2400" dirty="0" smtClean="0"/>
          </a:p>
          <a:p>
            <a:endParaRPr lang="cs-CZ" sz="2400" dirty="0"/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3140968"/>
            <a:ext cx="3456384" cy="32921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600" y="404664"/>
            <a:ext cx="7498080" cy="562074"/>
          </a:xfrm>
        </p:spPr>
        <p:txBody>
          <a:bodyPr>
            <a:normAutofit fontScale="90000"/>
          </a:bodyPr>
          <a:lstStyle/>
          <a:p>
            <a:pPr algn="ctr"/>
            <a:r>
              <a:rPr lang="cs-CZ" dirty="0" smtClean="0">
                <a:solidFill>
                  <a:srgbClr val="FFC000"/>
                </a:solidFill>
              </a:rPr>
              <a:t>Typy LCD panelů</a:t>
            </a:r>
            <a:endParaRPr lang="cs-CZ" dirty="0">
              <a:solidFill>
                <a:srgbClr val="FFC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03648" y="1628800"/>
            <a:ext cx="7498080" cy="5088632"/>
          </a:xfrm>
        </p:spPr>
        <p:txBody>
          <a:bodyPr>
            <a:normAutofit/>
          </a:bodyPr>
          <a:lstStyle/>
          <a:p>
            <a:pPr marL="82296" indent="0">
              <a:buNone/>
            </a:pPr>
            <a:r>
              <a:rPr lang="cs-CZ" sz="2400" b="1" dirty="0" smtClean="0"/>
              <a:t>TN</a:t>
            </a:r>
            <a:r>
              <a:rPr lang="cs-CZ" sz="2400" dirty="0" smtClean="0"/>
              <a:t> - nejlevnější a nejrozšířenější</a:t>
            </a:r>
          </a:p>
          <a:p>
            <a:pPr marL="82296" indent="0">
              <a:buNone/>
            </a:pPr>
            <a:r>
              <a:rPr lang="cs-CZ" sz="2400" dirty="0"/>
              <a:t> </a:t>
            </a:r>
            <a:r>
              <a:rPr lang="cs-CZ" sz="2400" dirty="0" smtClean="0"/>
              <a:t>     </a:t>
            </a:r>
            <a:r>
              <a:rPr lang="cs-CZ" sz="2400" dirty="0"/>
              <a:t> </a:t>
            </a:r>
            <a:r>
              <a:rPr lang="cs-CZ" sz="2400" dirty="0" smtClean="0"/>
              <a:t>- problém svítících poškozených </a:t>
            </a:r>
            <a:r>
              <a:rPr lang="cs-CZ" sz="2400" dirty="0" err="1" smtClean="0"/>
              <a:t>subpixelů</a:t>
            </a:r>
            <a:endParaRPr lang="cs-CZ" sz="2400" dirty="0" smtClean="0"/>
          </a:p>
          <a:p>
            <a:pPr marL="82296" indent="0">
              <a:buNone/>
            </a:pPr>
            <a:r>
              <a:rPr lang="cs-CZ" sz="2400" dirty="0" smtClean="0"/>
              <a:t>       - horší podání barev</a:t>
            </a:r>
          </a:p>
          <a:p>
            <a:pPr marL="82296" indent="0">
              <a:buNone/>
            </a:pPr>
            <a:endParaRPr lang="cs-CZ" sz="2400" b="1" dirty="0"/>
          </a:p>
          <a:p>
            <a:pPr marL="82296" indent="0">
              <a:buNone/>
            </a:pPr>
            <a:r>
              <a:rPr lang="cs-CZ" sz="2400" b="1" dirty="0" smtClean="0"/>
              <a:t>S-IPS</a:t>
            </a:r>
            <a:r>
              <a:rPr lang="cs-CZ" sz="2400" dirty="0" smtClean="0"/>
              <a:t> </a:t>
            </a:r>
            <a:r>
              <a:rPr lang="cs-CZ" sz="2400" dirty="0"/>
              <a:t>- lepší úhly </a:t>
            </a:r>
            <a:r>
              <a:rPr lang="cs-CZ" sz="2400" dirty="0" smtClean="0"/>
              <a:t>pohledu</a:t>
            </a:r>
            <a:endParaRPr lang="cs-CZ" sz="2400" dirty="0"/>
          </a:p>
          <a:p>
            <a:pPr marL="82296" indent="0">
              <a:buNone/>
            </a:pPr>
            <a:r>
              <a:rPr lang="cs-CZ" sz="2400" dirty="0"/>
              <a:t> </a:t>
            </a:r>
            <a:r>
              <a:rPr lang="cs-CZ" sz="2400" dirty="0" smtClean="0"/>
              <a:t>         - věrnější podání barev, vhodné pro práci </a:t>
            </a:r>
            <a:br>
              <a:rPr lang="cs-CZ" sz="2400" dirty="0" smtClean="0"/>
            </a:br>
            <a:r>
              <a:rPr lang="cs-CZ" sz="2400" dirty="0" smtClean="0"/>
              <a:t>            s grafikou</a:t>
            </a:r>
            <a:endParaRPr lang="cs-CZ" sz="2400" dirty="0"/>
          </a:p>
          <a:p>
            <a:pPr marL="82296" indent="0">
              <a:buNone/>
            </a:pPr>
            <a:endParaRPr lang="cs-CZ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2980" y="257151"/>
            <a:ext cx="7498080" cy="792088"/>
          </a:xfrm>
        </p:spPr>
        <p:txBody>
          <a:bodyPr>
            <a:normAutofit/>
          </a:bodyPr>
          <a:lstStyle/>
          <a:p>
            <a:pPr algn="ctr"/>
            <a:r>
              <a:rPr lang="cs-CZ" sz="4000" dirty="0" smtClean="0">
                <a:solidFill>
                  <a:srgbClr val="FFC000"/>
                </a:solidFill>
              </a:rPr>
              <a:t>Parametry LCD panelů</a:t>
            </a:r>
            <a:endParaRPr lang="cs-CZ" sz="4000" dirty="0">
              <a:solidFill>
                <a:srgbClr val="FFC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03648" y="1484784"/>
            <a:ext cx="7498080" cy="5328592"/>
          </a:xfrm>
        </p:spPr>
        <p:txBody>
          <a:bodyPr>
            <a:normAutofit/>
          </a:bodyPr>
          <a:lstStyle/>
          <a:p>
            <a:pPr marL="82296" indent="0">
              <a:buNone/>
            </a:pPr>
            <a:endParaRPr lang="cs-CZ" sz="2400" dirty="0" smtClean="0"/>
          </a:p>
          <a:p>
            <a:pPr marL="82296" indent="0">
              <a:buNone/>
            </a:pPr>
            <a:endParaRPr lang="cs-CZ" sz="2400" dirty="0" smtClean="0"/>
          </a:p>
          <a:p>
            <a:pPr marL="82296" indent="0">
              <a:buNone/>
            </a:pPr>
            <a:r>
              <a:rPr lang="cs-CZ" sz="2400" dirty="0" smtClean="0"/>
              <a:t>Velikost displeje se udává v palcích (palec=2.54cm).</a:t>
            </a:r>
          </a:p>
          <a:p>
            <a:pPr marL="82296" indent="0">
              <a:buNone/>
            </a:pPr>
            <a:endParaRPr lang="cs-CZ" sz="2400" dirty="0" smtClean="0"/>
          </a:p>
          <a:p>
            <a:pPr marL="82296" indent="0">
              <a:buNone/>
            </a:pPr>
            <a:endParaRPr lang="cs-CZ" sz="2400" dirty="0" smtClean="0"/>
          </a:p>
          <a:p>
            <a:pPr marL="82296" indent="0">
              <a:buNone/>
            </a:pPr>
            <a:r>
              <a:rPr lang="cs-CZ" sz="2400" dirty="0" smtClean="0"/>
              <a:t>1024 x 768 – počet pixelů horizontálně a vertikálně</a:t>
            </a:r>
          </a:p>
          <a:p>
            <a:pPr marL="82296" lvl="0" indent="0">
              <a:buClr>
                <a:srgbClr val="3891A7"/>
              </a:buClr>
              <a:buNone/>
            </a:pPr>
            <a:r>
              <a:rPr lang="cs-CZ" sz="2400" dirty="0">
                <a:solidFill>
                  <a:prstClr val="black"/>
                </a:solidFill>
              </a:rPr>
              <a:t>1024 x 768 x 3 = </a:t>
            </a:r>
            <a:r>
              <a:rPr lang="cs-CZ" sz="2400" u="sng" dirty="0">
                <a:solidFill>
                  <a:prstClr val="black"/>
                </a:solidFill>
              </a:rPr>
              <a:t>2 359 296</a:t>
            </a:r>
            <a:r>
              <a:rPr lang="cs-CZ" sz="2400" dirty="0">
                <a:solidFill>
                  <a:prstClr val="black"/>
                </a:solidFill>
              </a:rPr>
              <a:t> </a:t>
            </a:r>
            <a:r>
              <a:rPr lang="cs-CZ" sz="2400" dirty="0" smtClean="0">
                <a:solidFill>
                  <a:prstClr val="black"/>
                </a:solidFill>
              </a:rPr>
              <a:t>(celkový počet pixelů)</a:t>
            </a:r>
            <a:endParaRPr lang="cs-CZ" sz="2400" u="sng" dirty="0">
              <a:solidFill>
                <a:prstClr val="black"/>
              </a:solidFill>
            </a:endParaRPr>
          </a:p>
          <a:p>
            <a:pPr marL="82296" indent="0">
              <a:buNone/>
            </a:pPr>
            <a:endParaRPr lang="cs-CZ" sz="1200" dirty="0"/>
          </a:p>
          <a:p>
            <a:pPr marL="82296" indent="0">
              <a:buNone/>
            </a:pPr>
            <a:r>
              <a:rPr lang="cs-CZ" sz="2400" dirty="0" smtClean="0"/>
              <a:t>2 359 296 x 3 = 7 077 888 (celkový počet </a:t>
            </a:r>
            <a:r>
              <a:rPr lang="cs-CZ" sz="2400" dirty="0" err="1" smtClean="0"/>
              <a:t>subpixelů</a:t>
            </a:r>
            <a:r>
              <a:rPr lang="cs-CZ" sz="2400" dirty="0" smtClean="0"/>
              <a:t>) </a:t>
            </a:r>
          </a:p>
          <a:p>
            <a:pPr marL="82296" indent="0">
              <a:buNone/>
            </a:pPr>
            <a:endParaRPr lang="cs-CZ" sz="1200" dirty="0" smtClean="0"/>
          </a:p>
          <a:p>
            <a:pPr marL="82296" indent="0">
              <a:buNone/>
            </a:pPr>
            <a:r>
              <a:rPr lang="cs-CZ" sz="2400" i="1" dirty="0">
                <a:solidFill>
                  <a:schemeClr val="accent5">
                    <a:lumMod val="75000"/>
                  </a:schemeClr>
                </a:solidFill>
              </a:rPr>
              <a:t>N</a:t>
            </a:r>
            <a:r>
              <a:rPr lang="cs-CZ" sz="2400" i="1" dirty="0" smtClean="0">
                <a:solidFill>
                  <a:schemeClr val="accent5">
                    <a:lumMod val="75000"/>
                  </a:schemeClr>
                </a:solidFill>
              </a:rPr>
              <a:t>ativní rozlišení – optimální rozlišení s nejostřejším obrazem</a:t>
            </a:r>
          </a:p>
        </p:txBody>
      </p:sp>
      <p:sp>
        <p:nvSpPr>
          <p:cNvPr id="4" name="TextovéPole 3"/>
          <p:cNvSpPr txBox="1"/>
          <p:nvPr/>
        </p:nvSpPr>
        <p:spPr>
          <a:xfrm>
            <a:off x="3059832" y="3060249"/>
            <a:ext cx="3384376" cy="58477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3200" dirty="0" smtClean="0"/>
              <a:t>Rozlišení</a:t>
            </a:r>
            <a:endParaRPr lang="cs-CZ" sz="3200" dirty="0"/>
          </a:p>
        </p:txBody>
      </p:sp>
      <p:sp>
        <p:nvSpPr>
          <p:cNvPr id="6" name="TextovéPole 5"/>
          <p:cNvSpPr txBox="1"/>
          <p:nvPr/>
        </p:nvSpPr>
        <p:spPr>
          <a:xfrm>
            <a:off x="3048783" y="1476073"/>
            <a:ext cx="3384376" cy="58477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3200" dirty="0" smtClean="0"/>
              <a:t>Velikost</a:t>
            </a:r>
            <a:endParaRPr lang="cs-CZ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196752"/>
            <a:ext cx="7168840" cy="4990688"/>
          </a:xfrm>
        </p:spPr>
        <p:txBody>
          <a:bodyPr/>
          <a:lstStyle/>
          <a:p>
            <a:pPr marL="82296" indent="0">
              <a:buNone/>
            </a:pPr>
            <a:r>
              <a:rPr lang="cs-CZ" sz="2000" dirty="0" smtClean="0"/>
              <a:t>Zdroj světla u LCD monitoru vytváří dvě fluorescentní zářivky,  </a:t>
            </a:r>
            <a:br>
              <a:rPr lang="cs-CZ" sz="2000" dirty="0" smtClean="0"/>
            </a:br>
            <a:r>
              <a:rPr lang="cs-CZ" sz="2000" dirty="0" smtClean="0"/>
              <a:t>u kterých lze měnit intenzitu (jas). </a:t>
            </a:r>
          </a:p>
          <a:p>
            <a:pPr marL="82296" indent="0">
              <a:buNone/>
            </a:pPr>
            <a:r>
              <a:rPr lang="cs-CZ" sz="2000" dirty="0" smtClean="0"/>
              <a:t>Jas se měří v nitech, obvykle mezi 200 a 300 cd/m</a:t>
            </a:r>
            <a:r>
              <a:rPr lang="cs-CZ" sz="2000" baseline="30000" dirty="0" smtClean="0"/>
              <a:t>2</a:t>
            </a:r>
            <a:r>
              <a:rPr lang="cs-CZ" sz="2000" dirty="0" smtClean="0"/>
              <a:t>.</a:t>
            </a:r>
          </a:p>
          <a:p>
            <a:pPr marL="82296" indent="0">
              <a:buNone/>
            </a:pPr>
            <a:r>
              <a:rPr lang="cs-CZ" sz="2000" dirty="0"/>
              <a:t>V</a:t>
            </a:r>
            <a:r>
              <a:rPr lang="cs-CZ" sz="2000" dirty="0" smtClean="0"/>
              <a:t> poslední době nahrazují zářivky LED diody (nižší spotřeba, rovnoměrnější </a:t>
            </a:r>
            <a:r>
              <a:rPr lang="cs-CZ" sz="2000" dirty="0" err="1" smtClean="0"/>
              <a:t>podsvětlení</a:t>
            </a:r>
            <a:r>
              <a:rPr lang="cs-CZ" sz="2000" dirty="0" smtClean="0"/>
              <a:t>).</a:t>
            </a:r>
          </a:p>
          <a:p>
            <a:pPr marL="82296" indent="0">
              <a:buNone/>
            </a:pPr>
            <a:endParaRPr lang="cs-CZ" dirty="0" smtClean="0"/>
          </a:p>
          <a:p>
            <a:pPr marL="82296" indent="0">
              <a:buNone/>
            </a:pPr>
            <a:endParaRPr lang="cs-CZ" dirty="0" smtClean="0"/>
          </a:p>
          <a:p>
            <a:pPr marL="82296" indent="0">
              <a:buNone/>
            </a:pPr>
            <a:endParaRPr lang="cs-CZ" dirty="0"/>
          </a:p>
          <a:p>
            <a:pPr marL="82296" indent="0">
              <a:buNone/>
            </a:pPr>
            <a:r>
              <a:rPr lang="cs-CZ" sz="2000" dirty="0" smtClean="0"/>
              <a:t>Kontrast popisuje rozdíly mezi odstíny podobných barev.  Čím lepší kontrast, tím více odstínů jedné barvy u displeje rozeznáme.</a:t>
            </a:r>
            <a:endParaRPr lang="cs-CZ" sz="2000" dirty="0"/>
          </a:p>
        </p:txBody>
      </p:sp>
      <p:sp>
        <p:nvSpPr>
          <p:cNvPr id="4" name="TextovéPole 3"/>
          <p:cNvSpPr txBox="1"/>
          <p:nvPr/>
        </p:nvSpPr>
        <p:spPr>
          <a:xfrm>
            <a:off x="3059832" y="260648"/>
            <a:ext cx="3384376" cy="58477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3200" dirty="0" err="1" smtClean="0"/>
              <a:t>Podsvětlení</a:t>
            </a:r>
            <a:endParaRPr lang="cs-CZ" sz="3200" dirty="0"/>
          </a:p>
        </p:txBody>
      </p:sp>
      <p:sp>
        <p:nvSpPr>
          <p:cNvPr id="5" name="TextovéPole 4"/>
          <p:cNvSpPr txBox="1"/>
          <p:nvPr/>
        </p:nvSpPr>
        <p:spPr>
          <a:xfrm>
            <a:off x="3073480" y="3717032"/>
            <a:ext cx="3384376" cy="58477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3200" dirty="0" smtClean="0"/>
              <a:t>Kontrast</a:t>
            </a:r>
            <a:endParaRPr lang="cs-CZ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03648" y="692696"/>
            <a:ext cx="7168840" cy="5710768"/>
          </a:xfrm>
        </p:spPr>
        <p:txBody>
          <a:bodyPr>
            <a:normAutofit/>
          </a:bodyPr>
          <a:lstStyle/>
          <a:p>
            <a:pPr marL="82296" indent="0">
              <a:buNone/>
            </a:pPr>
            <a:endParaRPr lang="cs-CZ" dirty="0" smtClean="0"/>
          </a:p>
          <a:p>
            <a:pPr marL="82296" indent="0">
              <a:buNone/>
            </a:pPr>
            <a:r>
              <a:rPr lang="cs-CZ" sz="2000" dirty="0" smtClean="0"/>
              <a:t>Při změně úhlu pohledu dochází ke ztrátě kontrastu a následně barevnosti obrazu. </a:t>
            </a:r>
          </a:p>
          <a:p>
            <a:pPr marL="82296" indent="0">
              <a:buNone/>
            </a:pPr>
            <a:endParaRPr lang="cs-CZ" dirty="0" smtClean="0"/>
          </a:p>
          <a:p>
            <a:pPr marL="82296" indent="0">
              <a:buNone/>
            </a:pPr>
            <a:endParaRPr lang="cs-CZ" sz="2000" dirty="0" smtClean="0"/>
          </a:p>
          <a:p>
            <a:pPr marL="82296" indent="0">
              <a:buNone/>
            </a:pPr>
            <a:endParaRPr lang="cs-CZ" sz="2000" dirty="0" smtClean="0"/>
          </a:p>
          <a:p>
            <a:pPr marL="82296" indent="0">
              <a:buNone/>
            </a:pPr>
            <a:r>
              <a:rPr lang="cs-CZ" sz="2000" dirty="0" smtClean="0"/>
              <a:t>Natáčení </a:t>
            </a:r>
            <a:r>
              <a:rPr lang="cs-CZ" sz="2000" dirty="0"/>
              <a:t>tekutých </a:t>
            </a:r>
            <a:r>
              <a:rPr lang="cs-CZ" sz="2000" dirty="0" smtClean="0"/>
              <a:t>krystalů </a:t>
            </a:r>
            <a:r>
              <a:rPr lang="cs-CZ" sz="2000" dirty="0"/>
              <a:t>je fyzikální záležitosti. </a:t>
            </a:r>
            <a:r>
              <a:rPr lang="cs-CZ" sz="2000" dirty="0" smtClean="0"/>
              <a:t>Změna stavu vyžaduje určitou dobu, byť se jedná o pouhé milisekundy.  </a:t>
            </a:r>
          </a:p>
          <a:p>
            <a:pPr marL="82296" indent="0">
              <a:buNone/>
            </a:pPr>
            <a:r>
              <a:rPr lang="cs-CZ" sz="2000" dirty="0" smtClean="0"/>
              <a:t>U LCD se obvykle uvádí údaj </a:t>
            </a:r>
            <a:r>
              <a:rPr lang="cs-CZ" sz="2000" dirty="0" err="1" smtClean="0"/>
              <a:t>GtG</a:t>
            </a:r>
            <a:r>
              <a:rPr lang="cs-CZ" sz="2000" dirty="0" smtClean="0"/>
              <a:t> (z šedé na šedou), u nových monitorů se pohybuje okolo 2ms.</a:t>
            </a:r>
            <a:endParaRPr lang="cs-CZ" sz="2000" dirty="0"/>
          </a:p>
        </p:txBody>
      </p:sp>
      <p:sp>
        <p:nvSpPr>
          <p:cNvPr id="4" name="TextovéPole 3"/>
          <p:cNvSpPr txBox="1"/>
          <p:nvPr/>
        </p:nvSpPr>
        <p:spPr>
          <a:xfrm>
            <a:off x="3059832" y="260648"/>
            <a:ext cx="3384376" cy="58477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3200" dirty="0" smtClean="0"/>
              <a:t>Úhel pohledu</a:t>
            </a:r>
            <a:endParaRPr lang="cs-CZ" sz="3200" dirty="0"/>
          </a:p>
        </p:txBody>
      </p:sp>
      <p:sp>
        <p:nvSpPr>
          <p:cNvPr id="5" name="TextovéPole 4"/>
          <p:cNvSpPr txBox="1"/>
          <p:nvPr/>
        </p:nvSpPr>
        <p:spPr>
          <a:xfrm>
            <a:off x="3059832" y="2473756"/>
            <a:ext cx="3384376" cy="58477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3200" dirty="0" smtClean="0"/>
              <a:t>Odezva</a:t>
            </a:r>
            <a:endParaRPr lang="cs-CZ" sz="3200" dirty="0"/>
          </a:p>
        </p:txBody>
      </p:sp>
    </p:spTree>
    <p:extLst>
      <p:ext uri="{BB962C8B-B14F-4D97-AF65-F5344CB8AC3E}">
        <p14:creationId xmlns:p14="http://schemas.microsoft.com/office/powerpoint/2010/main" val="2618591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35608" y="332656"/>
            <a:ext cx="7498080" cy="5915744"/>
          </a:xfrm>
        </p:spPr>
        <p:txBody>
          <a:bodyPr>
            <a:normAutofit/>
          </a:bodyPr>
          <a:lstStyle/>
          <a:p>
            <a:pPr marL="82296" indent="0">
              <a:buNone/>
            </a:pPr>
            <a:endParaRPr lang="cs-CZ" sz="2800" dirty="0" smtClean="0"/>
          </a:p>
          <a:p>
            <a:pPr marL="82296" indent="0">
              <a:buNone/>
            </a:pPr>
            <a:endParaRPr lang="cs-CZ" sz="2800" dirty="0"/>
          </a:p>
          <a:p>
            <a:endParaRPr lang="cs-CZ" sz="2800" dirty="0"/>
          </a:p>
          <a:p>
            <a:endParaRPr lang="cs-CZ" sz="2800" dirty="0"/>
          </a:p>
          <a:p>
            <a:endParaRPr lang="cs-CZ" dirty="0"/>
          </a:p>
        </p:txBody>
      </p:sp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1475656" y="389681"/>
            <a:ext cx="7145338" cy="4335463"/>
            <a:chOff x="1020" y="664"/>
            <a:chExt cx="4501" cy="2731"/>
          </a:xfrm>
        </p:grpSpPr>
        <p:sp>
          <p:nvSpPr>
            <p:cNvPr id="4" name="AutoShape 3"/>
            <p:cNvSpPr>
              <a:spLocks noChangeAspect="1" noChangeArrowheads="1" noTextEdit="1"/>
            </p:cNvSpPr>
            <p:nvPr/>
          </p:nvSpPr>
          <p:spPr bwMode="auto">
            <a:xfrm>
              <a:off x="1020" y="878"/>
              <a:ext cx="4501" cy="25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6" name="Rectangle 6"/>
            <p:cNvSpPr>
              <a:spLocks noChangeArrowheads="1"/>
            </p:cNvSpPr>
            <p:nvPr/>
          </p:nvSpPr>
          <p:spPr bwMode="auto">
            <a:xfrm>
              <a:off x="1698" y="664"/>
              <a:ext cx="89" cy="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Verdana" pitchFamily="34" charset="0"/>
                </a:rPr>
                <a:t> </a:t>
              </a:r>
              <a:endParaRPr kumimoji="0" lang="cs-CZ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7" name="Rectangle 7"/>
            <p:cNvSpPr>
              <a:spLocks noChangeArrowheads="1"/>
            </p:cNvSpPr>
            <p:nvPr/>
          </p:nvSpPr>
          <p:spPr bwMode="auto">
            <a:xfrm>
              <a:off x="1020" y="803"/>
              <a:ext cx="89" cy="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Verdana" pitchFamily="34" charset="0"/>
                </a:rPr>
                <a:t> </a:t>
              </a:r>
              <a:endParaRPr kumimoji="0" lang="cs-CZ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>
              <a:off x="1020" y="942"/>
              <a:ext cx="807" cy="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sz="12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Verdana" pitchFamily="34" charset="0"/>
                </a:rPr>
                <a:t>Technologie:</a:t>
              </a:r>
              <a:endParaRPr kumimoji="0" lang="cs-CZ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9" name="Rectangle 9"/>
            <p:cNvSpPr>
              <a:spLocks noChangeArrowheads="1"/>
            </p:cNvSpPr>
            <p:nvPr/>
          </p:nvSpPr>
          <p:spPr bwMode="auto">
            <a:xfrm>
              <a:off x="1733" y="942"/>
              <a:ext cx="89" cy="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Verdana" pitchFamily="34" charset="0"/>
                </a:rPr>
                <a:t> </a:t>
              </a:r>
              <a:endParaRPr kumimoji="0" lang="cs-CZ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0" name="Rectangle 10"/>
            <p:cNvSpPr>
              <a:spLocks noChangeArrowheads="1"/>
            </p:cNvSpPr>
            <p:nvPr/>
          </p:nvSpPr>
          <p:spPr bwMode="auto">
            <a:xfrm>
              <a:off x="1020" y="1081"/>
              <a:ext cx="527" cy="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sz="12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Verdana" pitchFamily="34" charset="0"/>
                </a:rPr>
                <a:t>TN s LED</a:t>
              </a:r>
              <a:endParaRPr kumimoji="0" lang="cs-CZ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>
              <a:off x="1470" y="1081"/>
              <a:ext cx="89" cy="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Verdana" pitchFamily="34" charset="0"/>
                </a:rPr>
                <a:t> </a:t>
              </a:r>
              <a:endParaRPr kumimoji="0" lang="cs-CZ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>
              <a:off x="1505" y="1081"/>
              <a:ext cx="701" cy="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sz="1200" b="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Verdana" pitchFamily="34" charset="0"/>
                </a:rPr>
                <a:t>podsvícením</a:t>
              </a:r>
              <a:endParaRPr kumimoji="0" lang="cs-CZ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3" name="Rectangle 13"/>
            <p:cNvSpPr>
              <a:spLocks noChangeArrowheads="1"/>
            </p:cNvSpPr>
            <p:nvPr/>
          </p:nvSpPr>
          <p:spPr bwMode="auto">
            <a:xfrm>
              <a:off x="2126" y="1081"/>
              <a:ext cx="89" cy="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Verdana" pitchFamily="34" charset="0"/>
                </a:rPr>
                <a:t> </a:t>
              </a:r>
              <a:endParaRPr kumimoji="0" lang="cs-CZ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>
              <a:off x="1020" y="1219"/>
              <a:ext cx="728" cy="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sz="12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Verdana" pitchFamily="34" charset="0"/>
                </a:rPr>
                <a:t>Úhlopříčka:</a:t>
              </a:r>
              <a:endParaRPr kumimoji="0" lang="cs-CZ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>
              <a:off x="1658" y="1219"/>
              <a:ext cx="89" cy="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Verdana" pitchFamily="34" charset="0"/>
                </a:rPr>
                <a:t> </a:t>
              </a:r>
              <a:endParaRPr kumimoji="0" lang="cs-CZ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6" name="Rectangle 16"/>
            <p:cNvSpPr>
              <a:spLocks noChangeArrowheads="1"/>
            </p:cNvSpPr>
            <p:nvPr/>
          </p:nvSpPr>
          <p:spPr bwMode="auto">
            <a:xfrm>
              <a:off x="1020" y="1359"/>
              <a:ext cx="288" cy="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Verdana" pitchFamily="34" charset="0"/>
                </a:rPr>
                <a:t>21,5</a:t>
              </a:r>
              <a:endParaRPr kumimoji="0" lang="cs-CZ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7" name="Rectangle 17"/>
            <p:cNvSpPr>
              <a:spLocks noChangeArrowheads="1"/>
            </p:cNvSpPr>
            <p:nvPr/>
          </p:nvSpPr>
          <p:spPr bwMode="auto">
            <a:xfrm>
              <a:off x="1245" y="1359"/>
              <a:ext cx="89" cy="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Verdana" pitchFamily="34" charset="0"/>
                </a:rPr>
                <a:t> </a:t>
              </a:r>
              <a:endParaRPr kumimoji="0" lang="cs-CZ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8" name="Rectangle 18"/>
            <p:cNvSpPr>
              <a:spLocks noChangeArrowheads="1"/>
            </p:cNvSpPr>
            <p:nvPr/>
          </p:nvSpPr>
          <p:spPr bwMode="auto">
            <a:xfrm>
              <a:off x="1280" y="1359"/>
              <a:ext cx="703" cy="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Verdana" pitchFamily="34" charset="0"/>
                </a:rPr>
                <a:t>palců (16:9)</a:t>
              </a:r>
              <a:endParaRPr kumimoji="0" lang="cs-CZ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9" name="Rectangle 19"/>
            <p:cNvSpPr>
              <a:spLocks noChangeArrowheads="1"/>
            </p:cNvSpPr>
            <p:nvPr/>
          </p:nvSpPr>
          <p:spPr bwMode="auto">
            <a:xfrm>
              <a:off x="1903" y="1359"/>
              <a:ext cx="89" cy="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Verdana" pitchFamily="34" charset="0"/>
                </a:rPr>
                <a:t> </a:t>
              </a:r>
              <a:endParaRPr kumimoji="0" lang="cs-CZ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20" name="Rectangle 20"/>
            <p:cNvSpPr>
              <a:spLocks noChangeArrowheads="1"/>
            </p:cNvSpPr>
            <p:nvPr/>
          </p:nvSpPr>
          <p:spPr bwMode="auto">
            <a:xfrm>
              <a:off x="1020" y="1497"/>
              <a:ext cx="628" cy="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sz="12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Verdana" pitchFamily="34" charset="0"/>
                </a:rPr>
                <a:t>Rozlišení:</a:t>
              </a:r>
              <a:endParaRPr kumimoji="0" lang="cs-CZ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21" name="Rectangle 21"/>
            <p:cNvSpPr>
              <a:spLocks noChangeArrowheads="1"/>
            </p:cNvSpPr>
            <p:nvPr/>
          </p:nvSpPr>
          <p:spPr bwMode="auto">
            <a:xfrm>
              <a:off x="1562" y="1497"/>
              <a:ext cx="89" cy="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Verdana" pitchFamily="34" charset="0"/>
                </a:rPr>
                <a:t> </a:t>
              </a:r>
              <a:endParaRPr kumimoji="0" lang="cs-CZ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22" name="Rectangle 22"/>
            <p:cNvSpPr>
              <a:spLocks noChangeArrowheads="1"/>
            </p:cNvSpPr>
            <p:nvPr/>
          </p:nvSpPr>
          <p:spPr bwMode="auto">
            <a:xfrm>
              <a:off x="1020" y="1636"/>
              <a:ext cx="416" cy="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Verdana" pitchFamily="34" charset="0"/>
                </a:rPr>
                <a:t>1920 x</a:t>
              </a:r>
              <a:endParaRPr kumimoji="0" lang="cs-CZ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23" name="Rectangle 23"/>
            <p:cNvSpPr>
              <a:spLocks noChangeArrowheads="1"/>
            </p:cNvSpPr>
            <p:nvPr/>
          </p:nvSpPr>
          <p:spPr bwMode="auto">
            <a:xfrm>
              <a:off x="1366" y="1636"/>
              <a:ext cx="89" cy="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Verdana" pitchFamily="34" charset="0"/>
                </a:rPr>
                <a:t> </a:t>
              </a:r>
              <a:endParaRPr kumimoji="0" lang="cs-CZ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24" name="Rectangle 24"/>
            <p:cNvSpPr>
              <a:spLocks noChangeArrowheads="1"/>
            </p:cNvSpPr>
            <p:nvPr/>
          </p:nvSpPr>
          <p:spPr bwMode="auto">
            <a:xfrm>
              <a:off x="1400" y="1636"/>
              <a:ext cx="613" cy="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Verdana" pitchFamily="34" charset="0"/>
                </a:rPr>
                <a:t>1080 bodů</a:t>
              </a:r>
              <a:endParaRPr kumimoji="0" lang="cs-CZ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25" name="Rectangle 25"/>
            <p:cNvSpPr>
              <a:spLocks noChangeArrowheads="1"/>
            </p:cNvSpPr>
            <p:nvPr/>
          </p:nvSpPr>
          <p:spPr bwMode="auto">
            <a:xfrm>
              <a:off x="1935" y="1636"/>
              <a:ext cx="89" cy="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Verdana" pitchFamily="34" charset="0"/>
                </a:rPr>
                <a:t> </a:t>
              </a:r>
              <a:endParaRPr kumimoji="0" lang="cs-CZ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26" name="Rectangle 26"/>
            <p:cNvSpPr>
              <a:spLocks noChangeArrowheads="1"/>
            </p:cNvSpPr>
            <p:nvPr/>
          </p:nvSpPr>
          <p:spPr bwMode="auto">
            <a:xfrm>
              <a:off x="1020" y="1775"/>
              <a:ext cx="604" cy="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sz="12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Verdana" pitchFamily="34" charset="0"/>
                </a:rPr>
                <a:t>Kontrast:</a:t>
              </a:r>
              <a:endParaRPr kumimoji="0" lang="cs-CZ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27" name="Rectangle 27"/>
            <p:cNvSpPr>
              <a:spLocks noChangeArrowheads="1"/>
            </p:cNvSpPr>
            <p:nvPr/>
          </p:nvSpPr>
          <p:spPr bwMode="auto">
            <a:xfrm>
              <a:off x="1541" y="1775"/>
              <a:ext cx="89" cy="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Verdana" pitchFamily="34" charset="0"/>
                </a:rPr>
                <a:t> </a:t>
              </a:r>
              <a:endParaRPr kumimoji="0" lang="cs-CZ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28" name="Rectangle 28"/>
            <p:cNvSpPr>
              <a:spLocks noChangeArrowheads="1"/>
            </p:cNvSpPr>
            <p:nvPr/>
          </p:nvSpPr>
          <p:spPr bwMode="auto">
            <a:xfrm>
              <a:off x="1020" y="1914"/>
              <a:ext cx="677" cy="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Verdana" pitchFamily="34" charset="0"/>
                </a:rPr>
                <a:t>Dynamický:</a:t>
              </a:r>
              <a:endParaRPr kumimoji="0" lang="cs-CZ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29" name="Rectangle 29"/>
            <p:cNvSpPr>
              <a:spLocks noChangeArrowheads="1"/>
            </p:cNvSpPr>
            <p:nvPr/>
          </p:nvSpPr>
          <p:spPr bwMode="auto">
            <a:xfrm>
              <a:off x="1616" y="1914"/>
              <a:ext cx="89" cy="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Verdana" pitchFamily="34" charset="0"/>
                </a:rPr>
                <a:t> </a:t>
              </a:r>
              <a:endParaRPr kumimoji="0" lang="cs-CZ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30" name="Rectangle 30"/>
            <p:cNvSpPr>
              <a:spLocks noChangeArrowheads="1"/>
            </p:cNvSpPr>
            <p:nvPr/>
          </p:nvSpPr>
          <p:spPr bwMode="auto">
            <a:xfrm>
              <a:off x="1650" y="1914"/>
              <a:ext cx="767" cy="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Verdana" pitchFamily="34" charset="0"/>
                </a:rPr>
                <a:t>10 000 000:1</a:t>
              </a:r>
              <a:endParaRPr kumimoji="0" lang="cs-CZ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31" name="Rectangle 31"/>
            <p:cNvSpPr>
              <a:spLocks noChangeArrowheads="1"/>
            </p:cNvSpPr>
            <p:nvPr/>
          </p:nvSpPr>
          <p:spPr bwMode="auto">
            <a:xfrm>
              <a:off x="2334" y="1914"/>
              <a:ext cx="89" cy="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Verdana" pitchFamily="34" charset="0"/>
                </a:rPr>
                <a:t> </a:t>
              </a:r>
              <a:endParaRPr kumimoji="0" lang="cs-CZ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120" name="Rectangle 32"/>
            <p:cNvSpPr>
              <a:spLocks noChangeArrowheads="1"/>
            </p:cNvSpPr>
            <p:nvPr/>
          </p:nvSpPr>
          <p:spPr bwMode="auto">
            <a:xfrm>
              <a:off x="1020" y="2052"/>
              <a:ext cx="291" cy="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sz="12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Verdana" pitchFamily="34" charset="0"/>
                </a:rPr>
                <a:t>Jas:</a:t>
              </a:r>
              <a:endParaRPr kumimoji="0" lang="cs-CZ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121" name="Rectangle 33"/>
            <p:cNvSpPr>
              <a:spLocks noChangeArrowheads="1"/>
            </p:cNvSpPr>
            <p:nvPr/>
          </p:nvSpPr>
          <p:spPr bwMode="auto">
            <a:xfrm>
              <a:off x="1240" y="2052"/>
              <a:ext cx="89" cy="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Verdana" pitchFamily="34" charset="0"/>
                </a:rPr>
                <a:t> </a:t>
              </a:r>
              <a:endParaRPr kumimoji="0" lang="cs-CZ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123" name="Rectangle 34"/>
            <p:cNvSpPr>
              <a:spLocks noChangeArrowheads="1"/>
            </p:cNvSpPr>
            <p:nvPr/>
          </p:nvSpPr>
          <p:spPr bwMode="auto">
            <a:xfrm>
              <a:off x="1020" y="2192"/>
              <a:ext cx="554" cy="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sz="12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Verdana" pitchFamily="34" charset="0"/>
                </a:rPr>
                <a:t>250 cd/m</a:t>
              </a:r>
              <a:endParaRPr kumimoji="0" lang="cs-CZ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124" name="Rectangle 35"/>
            <p:cNvSpPr>
              <a:spLocks noChangeArrowheads="1"/>
            </p:cNvSpPr>
            <p:nvPr/>
          </p:nvSpPr>
          <p:spPr bwMode="auto">
            <a:xfrm>
              <a:off x="1499" y="2179"/>
              <a:ext cx="73" cy="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sz="8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Verdana" pitchFamily="34" charset="0"/>
                </a:rPr>
                <a:t>2</a:t>
              </a:r>
              <a:endParaRPr kumimoji="0" lang="cs-CZ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125" name="Rectangle 36"/>
            <p:cNvSpPr>
              <a:spLocks noChangeArrowheads="1"/>
            </p:cNvSpPr>
            <p:nvPr/>
          </p:nvSpPr>
          <p:spPr bwMode="auto">
            <a:xfrm>
              <a:off x="1541" y="2192"/>
              <a:ext cx="89" cy="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sz="12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Verdana" pitchFamily="34" charset="0"/>
                </a:rPr>
                <a:t> </a:t>
              </a:r>
              <a:endParaRPr kumimoji="0" lang="cs-CZ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126" name="Rectangle 37"/>
            <p:cNvSpPr>
              <a:spLocks noChangeArrowheads="1"/>
            </p:cNvSpPr>
            <p:nvPr/>
          </p:nvSpPr>
          <p:spPr bwMode="auto">
            <a:xfrm>
              <a:off x="1020" y="2330"/>
              <a:ext cx="847" cy="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sz="12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Verdana" pitchFamily="34" charset="0"/>
                </a:rPr>
                <a:t>Doba odezvy:</a:t>
              </a:r>
              <a:endParaRPr kumimoji="0" lang="cs-CZ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127" name="Rectangle 38"/>
            <p:cNvSpPr>
              <a:spLocks noChangeArrowheads="1"/>
            </p:cNvSpPr>
            <p:nvPr/>
          </p:nvSpPr>
          <p:spPr bwMode="auto">
            <a:xfrm>
              <a:off x="1772" y="2330"/>
              <a:ext cx="89" cy="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Verdana" pitchFamily="34" charset="0"/>
                </a:rPr>
                <a:t> </a:t>
              </a:r>
              <a:endParaRPr kumimoji="0" lang="cs-CZ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128" name="Rectangle 39"/>
            <p:cNvSpPr>
              <a:spLocks noChangeArrowheads="1"/>
            </p:cNvSpPr>
            <p:nvPr/>
          </p:nvSpPr>
          <p:spPr bwMode="auto">
            <a:xfrm>
              <a:off x="1020" y="2469"/>
              <a:ext cx="497" cy="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Verdana" pitchFamily="34" charset="0"/>
                </a:rPr>
                <a:t>Typická:</a:t>
              </a:r>
              <a:endParaRPr kumimoji="0" lang="cs-CZ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129" name="Rectangle 40"/>
            <p:cNvSpPr>
              <a:spLocks noChangeArrowheads="1"/>
            </p:cNvSpPr>
            <p:nvPr/>
          </p:nvSpPr>
          <p:spPr bwMode="auto">
            <a:xfrm>
              <a:off x="1444" y="2469"/>
              <a:ext cx="89" cy="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Verdana" pitchFamily="34" charset="0"/>
                </a:rPr>
                <a:t> </a:t>
              </a:r>
              <a:endParaRPr kumimoji="0" lang="cs-CZ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130" name="Rectangle 41"/>
            <p:cNvSpPr>
              <a:spLocks noChangeArrowheads="1"/>
            </p:cNvSpPr>
            <p:nvPr/>
          </p:nvSpPr>
          <p:spPr bwMode="auto">
            <a:xfrm>
              <a:off x="1479" y="2469"/>
              <a:ext cx="311" cy="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Verdana" pitchFamily="34" charset="0"/>
                </a:rPr>
                <a:t>2 ms</a:t>
              </a:r>
              <a:endParaRPr kumimoji="0" lang="cs-CZ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131" name="Rectangle 42"/>
            <p:cNvSpPr>
              <a:spLocks noChangeArrowheads="1"/>
            </p:cNvSpPr>
            <p:nvPr/>
          </p:nvSpPr>
          <p:spPr bwMode="auto">
            <a:xfrm>
              <a:off x="1725" y="2469"/>
              <a:ext cx="89" cy="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Verdana" pitchFamily="34" charset="0"/>
                </a:rPr>
                <a:t> </a:t>
              </a:r>
              <a:endParaRPr kumimoji="0" lang="cs-CZ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132" name="Rectangle 43"/>
            <p:cNvSpPr>
              <a:spLocks noChangeArrowheads="1"/>
            </p:cNvSpPr>
            <p:nvPr/>
          </p:nvSpPr>
          <p:spPr bwMode="auto">
            <a:xfrm>
              <a:off x="1020" y="2607"/>
              <a:ext cx="792" cy="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sz="12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Verdana" pitchFamily="34" charset="0"/>
                </a:rPr>
                <a:t>Počet barev:</a:t>
              </a:r>
              <a:endParaRPr kumimoji="0" lang="cs-CZ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133" name="Rectangle 44"/>
            <p:cNvSpPr>
              <a:spLocks noChangeArrowheads="1"/>
            </p:cNvSpPr>
            <p:nvPr/>
          </p:nvSpPr>
          <p:spPr bwMode="auto">
            <a:xfrm>
              <a:off x="1721" y="2607"/>
              <a:ext cx="89" cy="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Verdana" pitchFamily="34" charset="0"/>
                </a:rPr>
                <a:t> </a:t>
              </a:r>
              <a:endParaRPr kumimoji="0" lang="cs-CZ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134" name="Rectangle 45"/>
            <p:cNvSpPr>
              <a:spLocks noChangeArrowheads="1"/>
            </p:cNvSpPr>
            <p:nvPr/>
          </p:nvSpPr>
          <p:spPr bwMode="auto">
            <a:xfrm>
              <a:off x="1020" y="2746"/>
              <a:ext cx="705" cy="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Verdana" pitchFamily="34" charset="0"/>
                </a:rPr>
                <a:t>16,7 milionu</a:t>
              </a:r>
              <a:endParaRPr kumimoji="0" lang="cs-CZ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135" name="Rectangle 46"/>
            <p:cNvSpPr>
              <a:spLocks noChangeArrowheads="1"/>
            </p:cNvSpPr>
            <p:nvPr/>
          </p:nvSpPr>
          <p:spPr bwMode="auto">
            <a:xfrm>
              <a:off x="1644" y="2746"/>
              <a:ext cx="89" cy="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Verdana" pitchFamily="34" charset="0"/>
                </a:rPr>
                <a:t> </a:t>
              </a:r>
              <a:endParaRPr kumimoji="0" lang="cs-CZ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136" name="Rectangle 47"/>
            <p:cNvSpPr>
              <a:spLocks noChangeArrowheads="1"/>
            </p:cNvSpPr>
            <p:nvPr/>
          </p:nvSpPr>
          <p:spPr bwMode="auto">
            <a:xfrm>
              <a:off x="1020" y="2885"/>
              <a:ext cx="870" cy="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sz="12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Verdana" pitchFamily="34" charset="0"/>
                </a:rPr>
                <a:t>Úhly pohledu:</a:t>
              </a:r>
              <a:endParaRPr kumimoji="0" lang="cs-CZ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137" name="Rectangle 48"/>
            <p:cNvSpPr>
              <a:spLocks noChangeArrowheads="1"/>
            </p:cNvSpPr>
            <p:nvPr/>
          </p:nvSpPr>
          <p:spPr bwMode="auto">
            <a:xfrm>
              <a:off x="1792" y="2885"/>
              <a:ext cx="89" cy="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Verdana" pitchFamily="34" charset="0"/>
                </a:rPr>
                <a:t> </a:t>
              </a:r>
              <a:endParaRPr kumimoji="0" lang="cs-CZ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138" name="Rectangle 49"/>
            <p:cNvSpPr>
              <a:spLocks noChangeArrowheads="1"/>
            </p:cNvSpPr>
            <p:nvPr/>
          </p:nvSpPr>
          <p:spPr bwMode="auto">
            <a:xfrm>
              <a:off x="1020" y="3023"/>
              <a:ext cx="1013" cy="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Verdana" pitchFamily="34" charset="0"/>
                </a:rPr>
                <a:t>Horizontální: 160°</a:t>
              </a:r>
              <a:endParaRPr kumimoji="0" lang="cs-CZ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139" name="Rectangle 50"/>
            <p:cNvSpPr>
              <a:spLocks noChangeArrowheads="1"/>
            </p:cNvSpPr>
            <p:nvPr/>
          </p:nvSpPr>
          <p:spPr bwMode="auto">
            <a:xfrm>
              <a:off x="1939" y="3023"/>
              <a:ext cx="89" cy="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Verdana" pitchFamily="34" charset="0"/>
                </a:rPr>
                <a:t> </a:t>
              </a:r>
              <a:endParaRPr kumimoji="0" lang="cs-CZ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140" name="Rectangle 51"/>
            <p:cNvSpPr>
              <a:spLocks noChangeArrowheads="1"/>
            </p:cNvSpPr>
            <p:nvPr/>
          </p:nvSpPr>
          <p:spPr bwMode="auto">
            <a:xfrm>
              <a:off x="1020" y="3163"/>
              <a:ext cx="883" cy="1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sz="12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Verdana" pitchFamily="34" charset="0"/>
                </a:rPr>
                <a:t>Vertikální: 160°</a:t>
              </a:r>
              <a:endParaRPr kumimoji="0" lang="cs-CZ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141" name="Rectangle 52"/>
            <p:cNvSpPr>
              <a:spLocks noChangeArrowheads="1"/>
            </p:cNvSpPr>
            <p:nvPr/>
          </p:nvSpPr>
          <p:spPr bwMode="auto">
            <a:xfrm>
              <a:off x="1815" y="3158"/>
              <a:ext cx="83" cy="1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s-CZ" sz="14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</a:rPr>
                <a:t> </a:t>
              </a:r>
              <a:endParaRPr kumimoji="0" lang="cs-CZ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</p:grpSp>
      <p:sp>
        <p:nvSpPr>
          <p:cNvPr id="5142" name="TextovéPole 5141"/>
          <p:cNvSpPr txBox="1"/>
          <p:nvPr/>
        </p:nvSpPr>
        <p:spPr>
          <a:xfrm>
            <a:off x="1528883" y="310777"/>
            <a:ext cx="6324550" cy="381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Příklad parametrů uváděných u LCD monitoru:</a:t>
            </a:r>
            <a:endParaRPr lang="cs-CZ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55" name="Tabulka 5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8463065"/>
              </p:ext>
            </p:extLst>
          </p:nvPr>
        </p:nvGraphicFramePr>
        <p:xfrm>
          <a:off x="1267905" y="5301208"/>
          <a:ext cx="7560840" cy="1072129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7560840"/>
              </a:tblGrid>
              <a:tr h="432049">
                <a:tc>
                  <a:txBody>
                    <a:bodyPr/>
                    <a:lstStyle/>
                    <a:p>
                      <a:r>
                        <a:rPr lang="cs-CZ" baseline="0" dirty="0" smtClean="0"/>
                        <a:t>ZDROJE  A DALŠÍ INFORMACE</a:t>
                      </a:r>
                      <a:endParaRPr lang="cs-CZ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dirty="0" smtClean="0">
                          <a:hlinkClick r:id="rId3"/>
                        </a:rPr>
                        <a:t>http://www.svethardware.cz/art_doc-59B0B21624FBA168C12571BD002A0891.html?lotus=1&amp;Highlight=0,s-ips,tn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ainingPresentation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51000" t="-20000" r="2000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8B80878F-5308-4F84-9C07-20F7937C459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TrainingPresentation</Template>
  <TotalTime>0</TotalTime>
  <Words>370</Words>
  <Application>Microsoft Office PowerPoint</Application>
  <PresentationFormat>Předvádění na obrazovce (4:3)</PresentationFormat>
  <Paragraphs>126</Paragraphs>
  <Slides>7</Slides>
  <Notes>7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7</vt:i4>
      </vt:variant>
    </vt:vector>
  </HeadingPairs>
  <TitlesOfParts>
    <vt:vector size="8" baseType="lpstr">
      <vt:lpstr>TrainingPresentation</vt:lpstr>
      <vt:lpstr>LCD monitory</vt:lpstr>
      <vt:lpstr>Prezentace aplikace PowerPoint</vt:lpstr>
      <vt:lpstr>Typy LCD panelů</vt:lpstr>
      <vt:lpstr>Parametry LCD panelů</vt:lpstr>
      <vt:lpstr>Prezentace aplikace PowerPoint</vt:lpstr>
      <vt:lpstr>Prezentace aplikace PowerPoint</vt:lpstr>
      <vt:lpstr>Prezentace aplikace PowerPoint</vt:lpstr>
    </vt:vector>
  </TitlesOfParts>
  <Manager/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2012-10-31T21:16:14Z</dcterms:created>
  <dcterms:modified xsi:type="dcterms:W3CDTF">2014-10-25T06:29:39Z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TC100822959990</vt:lpwstr>
  </property>
</Properties>
</file>