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4" r:id="rId3"/>
    <p:sldId id="257" r:id="rId4"/>
    <p:sldId id="258" r:id="rId5"/>
    <p:sldId id="262" r:id="rId6"/>
    <p:sldId id="263" r:id="rId7"/>
    <p:sldId id="259" r:id="rId8"/>
    <p:sldId id="260" r:id="rId9"/>
    <p:sldId id="261" r:id="rId10"/>
    <p:sldId id="266" r:id="rId11"/>
    <p:sldId id="267" r:id="rId12"/>
    <p:sldId id="265" r:id="rId13"/>
    <p:sldId id="268" r:id="rId14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Světlý styl 3 – zvýraznění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0" d="100"/>
          <a:sy n="50" d="100"/>
        </p:scale>
        <p:origin x="-533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584A0E2-B91E-4D18-A88E-FDC45125A668}" type="doc">
      <dgm:prSet loTypeId="urn:microsoft.com/office/officeart/2005/8/layout/target3" loCatId="relationship" qsTypeId="urn:microsoft.com/office/officeart/2009/2/quickstyle/3d8" qsCatId="3D" csTypeId="urn:microsoft.com/office/officeart/2005/8/colors/colorful3" csCatId="colorful"/>
      <dgm:spPr/>
      <dgm:t>
        <a:bodyPr/>
        <a:lstStyle/>
        <a:p>
          <a:endParaRPr lang="cs-CZ"/>
        </a:p>
      </dgm:t>
    </dgm:pt>
    <dgm:pt modelId="{F24E9CA9-2B82-4AC2-845F-191787103036}">
      <dgm:prSet/>
      <dgm:spPr/>
      <dgm:t>
        <a:bodyPr/>
        <a:lstStyle/>
        <a:p>
          <a:pPr rtl="0"/>
          <a:r>
            <a:rPr lang="cs-CZ" dirty="0" smtClean="0"/>
            <a:t>FORMY KOMUNIKACE</a:t>
          </a:r>
          <a:endParaRPr lang="cs-CZ" dirty="0"/>
        </a:p>
      </dgm:t>
    </dgm:pt>
    <dgm:pt modelId="{C028ED0F-5B97-4D7A-8421-97D2949205FB}" type="parTrans" cxnId="{2CE2D5CD-D8C5-42AE-8F9C-6172C1C8D667}">
      <dgm:prSet/>
      <dgm:spPr/>
      <dgm:t>
        <a:bodyPr/>
        <a:lstStyle/>
        <a:p>
          <a:endParaRPr lang="cs-CZ"/>
        </a:p>
      </dgm:t>
    </dgm:pt>
    <dgm:pt modelId="{53C9190E-9ED1-40B9-A6DF-CDE896D5BFEF}" type="sibTrans" cxnId="{2CE2D5CD-D8C5-42AE-8F9C-6172C1C8D667}">
      <dgm:prSet/>
      <dgm:spPr/>
      <dgm:t>
        <a:bodyPr/>
        <a:lstStyle/>
        <a:p>
          <a:endParaRPr lang="cs-CZ"/>
        </a:p>
      </dgm:t>
    </dgm:pt>
    <dgm:pt modelId="{59717650-4555-4F9B-9864-B525F888DDEA}" type="pres">
      <dgm:prSet presAssocID="{6584A0E2-B91E-4D18-A88E-FDC45125A668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882FD5D5-D82C-48CB-A905-FC22F291BFB2}" type="pres">
      <dgm:prSet presAssocID="{F24E9CA9-2B82-4AC2-845F-191787103036}" presName="circle1" presStyleLbl="node1" presStyleIdx="0" presStyleCnt="1"/>
      <dgm:spPr/>
    </dgm:pt>
    <dgm:pt modelId="{22DA4E6E-C2DD-4A68-A211-4711B8BAA5FA}" type="pres">
      <dgm:prSet presAssocID="{F24E9CA9-2B82-4AC2-845F-191787103036}" presName="space" presStyleCnt="0"/>
      <dgm:spPr/>
    </dgm:pt>
    <dgm:pt modelId="{280EF1F7-2E77-4D53-AE54-AA397FAD6B6E}" type="pres">
      <dgm:prSet presAssocID="{F24E9CA9-2B82-4AC2-845F-191787103036}" presName="rect1" presStyleLbl="alignAcc1" presStyleIdx="0" presStyleCnt="1"/>
      <dgm:spPr/>
      <dgm:t>
        <a:bodyPr/>
        <a:lstStyle/>
        <a:p>
          <a:endParaRPr lang="cs-CZ"/>
        </a:p>
      </dgm:t>
    </dgm:pt>
    <dgm:pt modelId="{CF61218F-86A4-415F-8A8F-B2E7018D51B4}" type="pres">
      <dgm:prSet presAssocID="{F24E9CA9-2B82-4AC2-845F-191787103036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65331483-CD53-413F-80AC-D20E74C1DE29}" type="presOf" srcId="{6584A0E2-B91E-4D18-A88E-FDC45125A668}" destId="{59717650-4555-4F9B-9864-B525F888DDEA}" srcOrd="0" destOrd="0" presId="urn:microsoft.com/office/officeart/2005/8/layout/target3"/>
    <dgm:cxn modelId="{09DF72DC-DC39-4D24-A23B-454101C748C7}" type="presOf" srcId="{F24E9CA9-2B82-4AC2-845F-191787103036}" destId="{CF61218F-86A4-415F-8A8F-B2E7018D51B4}" srcOrd="1" destOrd="0" presId="urn:microsoft.com/office/officeart/2005/8/layout/target3"/>
    <dgm:cxn modelId="{644F0AFC-B388-4175-957A-81468817FBDE}" type="presOf" srcId="{F24E9CA9-2B82-4AC2-845F-191787103036}" destId="{280EF1F7-2E77-4D53-AE54-AA397FAD6B6E}" srcOrd="0" destOrd="0" presId="urn:microsoft.com/office/officeart/2005/8/layout/target3"/>
    <dgm:cxn modelId="{2CE2D5CD-D8C5-42AE-8F9C-6172C1C8D667}" srcId="{6584A0E2-B91E-4D18-A88E-FDC45125A668}" destId="{F24E9CA9-2B82-4AC2-845F-191787103036}" srcOrd="0" destOrd="0" parTransId="{C028ED0F-5B97-4D7A-8421-97D2949205FB}" sibTransId="{53C9190E-9ED1-40B9-A6DF-CDE896D5BFEF}"/>
    <dgm:cxn modelId="{8CDBFFDB-D817-48A3-B9F1-5F5758DF3581}" type="presParOf" srcId="{59717650-4555-4F9B-9864-B525F888DDEA}" destId="{882FD5D5-D82C-48CB-A905-FC22F291BFB2}" srcOrd="0" destOrd="0" presId="urn:microsoft.com/office/officeart/2005/8/layout/target3"/>
    <dgm:cxn modelId="{2EF901C4-292F-4EF8-8C02-F7F9D3C465FA}" type="presParOf" srcId="{59717650-4555-4F9B-9864-B525F888DDEA}" destId="{22DA4E6E-C2DD-4A68-A211-4711B8BAA5FA}" srcOrd="1" destOrd="0" presId="urn:microsoft.com/office/officeart/2005/8/layout/target3"/>
    <dgm:cxn modelId="{68FB3BEA-5A28-498C-AC46-1D614B5D42DC}" type="presParOf" srcId="{59717650-4555-4F9B-9864-B525F888DDEA}" destId="{280EF1F7-2E77-4D53-AE54-AA397FAD6B6E}" srcOrd="2" destOrd="0" presId="urn:microsoft.com/office/officeart/2005/8/layout/target3"/>
    <dgm:cxn modelId="{4A7E7387-AE51-4261-8075-AAE955C9298E}" type="presParOf" srcId="{59717650-4555-4F9B-9864-B525F888DDEA}" destId="{CF61218F-86A4-415F-8A8F-B2E7018D51B4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DECE59F-1AE4-4020-9951-635E98DF0485}" type="doc">
      <dgm:prSet loTypeId="urn:microsoft.com/office/officeart/2005/8/layout/vList2" loCatId="list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cs-CZ"/>
        </a:p>
      </dgm:t>
    </dgm:pt>
    <dgm:pt modelId="{FE858084-C33A-445E-8639-F796DF54FF4F}">
      <dgm:prSet/>
      <dgm:spPr/>
      <dgm:t>
        <a:bodyPr/>
        <a:lstStyle/>
        <a:p>
          <a:pPr rtl="0"/>
          <a:r>
            <a:rPr lang="cs-CZ" smtClean="0"/>
            <a:t>Komunikace probíhá v několika základních formách. </a:t>
          </a:r>
          <a:endParaRPr lang="cs-CZ"/>
        </a:p>
      </dgm:t>
    </dgm:pt>
    <dgm:pt modelId="{D59E0671-3028-497C-84C1-01D14F0334A7}" type="parTrans" cxnId="{28430466-8547-4651-AABA-7CE9B3FAD778}">
      <dgm:prSet/>
      <dgm:spPr/>
      <dgm:t>
        <a:bodyPr/>
        <a:lstStyle/>
        <a:p>
          <a:endParaRPr lang="cs-CZ"/>
        </a:p>
      </dgm:t>
    </dgm:pt>
    <dgm:pt modelId="{D5C595CD-8B41-4957-84E4-232EA313DE55}" type="sibTrans" cxnId="{28430466-8547-4651-AABA-7CE9B3FAD778}">
      <dgm:prSet/>
      <dgm:spPr/>
      <dgm:t>
        <a:bodyPr/>
        <a:lstStyle/>
        <a:p>
          <a:endParaRPr lang="cs-CZ"/>
        </a:p>
      </dgm:t>
    </dgm:pt>
    <dgm:pt modelId="{84D18BC4-3961-4E25-9707-65EA237C3F64}">
      <dgm:prSet/>
      <dgm:spPr/>
      <dgm:t>
        <a:bodyPr/>
        <a:lstStyle/>
        <a:p>
          <a:pPr rtl="0"/>
          <a:r>
            <a:rPr lang="cs-CZ" dirty="0" smtClean="0"/>
            <a:t>Rozlišujeme ústní komunikaci, písemnou a elektronickou. </a:t>
          </a:r>
          <a:endParaRPr lang="cs-CZ" dirty="0"/>
        </a:p>
      </dgm:t>
    </dgm:pt>
    <dgm:pt modelId="{EF75E66B-E576-4CBC-872B-1E705E977D6A}" type="parTrans" cxnId="{C33DBE25-03EB-4401-8F76-BE8E3506E65A}">
      <dgm:prSet/>
      <dgm:spPr/>
      <dgm:t>
        <a:bodyPr/>
        <a:lstStyle/>
        <a:p>
          <a:endParaRPr lang="cs-CZ"/>
        </a:p>
      </dgm:t>
    </dgm:pt>
    <dgm:pt modelId="{40A5C8D5-DF3D-498F-BAE0-3DF946719D4B}" type="sibTrans" cxnId="{C33DBE25-03EB-4401-8F76-BE8E3506E65A}">
      <dgm:prSet/>
      <dgm:spPr/>
      <dgm:t>
        <a:bodyPr/>
        <a:lstStyle/>
        <a:p>
          <a:endParaRPr lang="cs-CZ"/>
        </a:p>
      </dgm:t>
    </dgm:pt>
    <dgm:pt modelId="{1B74B18D-FDA5-480F-A786-6864892527AF}">
      <dgm:prSet/>
      <dgm:spPr/>
      <dgm:t>
        <a:bodyPr/>
        <a:lstStyle/>
        <a:p>
          <a:pPr rtl="0"/>
          <a:r>
            <a:rPr lang="cs-CZ" smtClean="0"/>
            <a:t>Volba formy závisí na důležitosti obsahu sdělení a znalosti komunikujících. </a:t>
          </a:r>
          <a:endParaRPr lang="cs-CZ"/>
        </a:p>
      </dgm:t>
    </dgm:pt>
    <dgm:pt modelId="{71F4A887-5B8B-48D2-A4EE-10D862BAD8FB}" type="parTrans" cxnId="{B80FF88E-707B-46E5-B5DB-3D554F2D91BA}">
      <dgm:prSet/>
      <dgm:spPr/>
      <dgm:t>
        <a:bodyPr/>
        <a:lstStyle/>
        <a:p>
          <a:endParaRPr lang="cs-CZ"/>
        </a:p>
      </dgm:t>
    </dgm:pt>
    <dgm:pt modelId="{422DFD12-D546-42B7-80C3-FD48E0CF6FD9}" type="sibTrans" cxnId="{B80FF88E-707B-46E5-B5DB-3D554F2D91BA}">
      <dgm:prSet/>
      <dgm:spPr/>
      <dgm:t>
        <a:bodyPr/>
        <a:lstStyle/>
        <a:p>
          <a:endParaRPr lang="cs-CZ"/>
        </a:p>
      </dgm:t>
    </dgm:pt>
    <dgm:pt modelId="{56E607E4-5719-407A-9A30-66FD1D256E9C}">
      <dgm:prSet/>
      <dgm:spPr/>
      <dgm:t>
        <a:bodyPr/>
        <a:lstStyle/>
        <a:p>
          <a:pPr rtl="0"/>
          <a:r>
            <a:rPr lang="cs-CZ" dirty="0" smtClean="0"/>
            <a:t>Jednotlivé formy se liší svou časovou náročností, nákladovostí a druhu informace, kterou chce odesílatel sdělení předat </a:t>
          </a:r>
          <a:r>
            <a:rPr lang="cs-CZ" dirty="0" smtClean="0"/>
            <a:t>příjemci.</a:t>
          </a:r>
          <a:endParaRPr lang="cs-CZ" dirty="0"/>
        </a:p>
      </dgm:t>
    </dgm:pt>
    <dgm:pt modelId="{3E95D9B9-3917-4D24-BA39-CE15A13A976F}" type="parTrans" cxnId="{58D12ACE-FC37-4F75-B1F9-58DA6A645724}">
      <dgm:prSet/>
      <dgm:spPr/>
      <dgm:t>
        <a:bodyPr/>
        <a:lstStyle/>
        <a:p>
          <a:endParaRPr lang="cs-CZ"/>
        </a:p>
      </dgm:t>
    </dgm:pt>
    <dgm:pt modelId="{7CB35C27-EF23-4983-AFE0-EEF95FFD18EA}" type="sibTrans" cxnId="{58D12ACE-FC37-4F75-B1F9-58DA6A645724}">
      <dgm:prSet/>
      <dgm:spPr/>
      <dgm:t>
        <a:bodyPr/>
        <a:lstStyle/>
        <a:p>
          <a:endParaRPr lang="cs-CZ"/>
        </a:p>
      </dgm:t>
    </dgm:pt>
    <dgm:pt modelId="{AE088E1A-41B6-4ED1-BAF8-6F82B8BA6C16}" type="pres">
      <dgm:prSet presAssocID="{ADECE59F-1AE4-4020-9951-635E98DF048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7E34A400-3802-47CB-9AA7-D09239463032}" type="pres">
      <dgm:prSet presAssocID="{FE858084-C33A-445E-8639-F796DF54FF4F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BC7D787-F72C-4F5F-BBBB-D1A7E699B45A}" type="pres">
      <dgm:prSet presAssocID="{D5C595CD-8B41-4957-84E4-232EA313DE55}" presName="spacer" presStyleCnt="0"/>
      <dgm:spPr/>
    </dgm:pt>
    <dgm:pt modelId="{5ECDA828-C7E4-473A-B461-09BA0877C293}" type="pres">
      <dgm:prSet presAssocID="{84D18BC4-3961-4E25-9707-65EA237C3F64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9D4EB2D-DE46-4412-8E67-A294275828BA}" type="pres">
      <dgm:prSet presAssocID="{40A5C8D5-DF3D-498F-BAE0-3DF946719D4B}" presName="spacer" presStyleCnt="0"/>
      <dgm:spPr/>
    </dgm:pt>
    <dgm:pt modelId="{73C5C908-C7BC-4951-90CC-D6900EB61FDF}" type="pres">
      <dgm:prSet presAssocID="{1B74B18D-FDA5-480F-A786-6864892527AF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806EE92-EFC8-4EC0-B700-FF916D1DB1B1}" type="pres">
      <dgm:prSet presAssocID="{422DFD12-D546-42B7-80C3-FD48E0CF6FD9}" presName="spacer" presStyleCnt="0"/>
      <dgm:spPr/>
    </dgm:pt>
    <dgm:pt modelId="{3041311C-C6B9-46CB-9C27-57472119B3C0}" type="pres">
      <dgm:prSet presAssocID="{56E607E4-5719-407A-9A30-66FD1D256E9C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6E662B02-9FFB-4FEA-A684-779B49D2EF95}" type="presOf" srcId="{56E607E4-5719-407A-9A30-66FD1D256E9C}" destId="{3041311C-C6B9-46CB-9C27-57472119B3C0}" srcOrd="0" destOrd="0" presId="urn:microsoft.com/office/officeart/2005/8/layout/vList2"/>
    <dgm:cxn modelId="{13685DE4-B7CD-42EE-BF81-D5B88E368C4B}" type="presOf" srcId="{FE858084-C33A-445E-8639-F796DF54FF4F}" destId="{7E34A400-3802-47CB-9AA7-D09239463032}" srcOrd="0" destOrd="0" presId="urn:microsoft.com/office/officeart/2005/8/layout/vList2"/>
    <dgm:cxn modelId="{8883A57E-F987-4B7C-B916-8572F77FBCAF}" type="presOf" srcId="{84D18BC4-3961-4E25-9707-65EA237C3F64}" destId="{5ECDA828-C7E4-473A-B461-09BA0877C293}" srcOrd="0" destOrd="0" presId="urn:microsoft.com/office/officeart/2005/8/layout/vList2"/>
    <dgm:cxn modelId="{4A0CC0F8-80F6-4E14-9E72-9FF342A5064C}" type="presOf" srcId="{1B74B18D-FDA5-480F-A786-6864892527AF}" destId="{73C5C908-C7BC-4951-90CC-D6900EB61FDF}" srcOrd="0" destOrd="0" presId="urn:microsoft.com/office/officeart/2005/8/layout/vList2"/>
    <dgm:cxn modelId="{0FF21BCE-C746-4ABB-A3DE-7622154FB866}" type="presOf" srcId="{ADECE59F-1AE4-4020-9951-635E98DF0485}" destId="{AE088E1A-41B6-4ED1-BAF8-6F82B8BA6C16}" srcOrd="0" destOrd="0" presId="urn:microsoft.com/office/officeart/2005/8/layout/vList2"/>
    <dgm:cxn modelId="{C33DBE25-03EB-4401-8F76-BE8E3506E65A}" srcId="{ADECE59F-1AE4-4020-9951-635E98DF0485}" destId="{84D18BC4-3961-4E25-9707-65EA237C3F64}" srcOrd="1" destOrd="0" parTransId="{EF75E66B-E576-4CBC-872B-1E705E977D6A}" sibTransId="{40A5C8D5-DF3D-498F-BAE0-3DF946719D4B}"/>
    <dgm:cxn modelId="{58D12ACE-FC37-4F75-B1F9-58DA6A645724}" srcId="{ADECE59F-1AE4-4020-9951-635E98DF0485}" destId="{56E607E4-5719-407A-9A30-66FD1D256E9C}" srcOrd="3" destOrd="0" parTransId="{3E95D9B9-3917-4D24-BA39-CE15A13A976F}" sibTransId="{7CB35C27-EF23-4983-AFE0-EEF95FFD18EA}"/>
    <dgm:cxn modelId="{B80FF88E-707B-46E5-B5DB-3D554F2D91BA}" srcId="{ADECE59F-1AE4-4020-9951-635E98DF0485}" destId="{1B74B18D-FDA5-480F-A786-6864892527AF}" srcOrd="2" destOrd="0" parTransId="{71F4A887-5B8B-48D2-A4EE-10D862BAD8FB}" sibTransId="{422DFD12-D546-42B7-80C3-FD48E0CF6FD9}"/>
    <dgm:cxn modelId="{28430466-8547-4651-AABA-7CE9B3FAD778}" srcId="{ADECE59F-1AE4-4020-9951-635E98DF0485}" destId="{FE858084-C33A-445E-8639-F796DF54FF4F}" srcOrd="0" destOrd="0" parTransId="{D59E0671-3028-497C-84C1-01D14F0334A7}" sibTransId="{D5C595CD-8B41-4957-84E4-232EA313DE55}"/>
    <dgm:cxn modelId="{7A5D5A03-E559-490E-9282-39AF9C869ACF}" type="presParOf" srcId="{AE088E1A-41B6-4ED1-BAF8-6F82B8BA6C16}" destId="{7E34A400-3802-47CB-9AA7-D09239463032}" srcOrd="0" destOrd="0" presId="urn:microsoft.com/office/officeart/2005/8/layout/vList2"/>
    <dgm:cxn modelId="{8FCF1AAF-9B8D-4925-9DB2-587E7C3691DA}" type="presParOf" srcId="{AE088E1A-41B6-4ED1-BAF8-6F82B8BA6C16}" destId="{3BC7D787-F72C-4F5F-BBBB-D1A7E699B45A}" srcOrd="1" destOrd="0" presId="urn:microsoft.com/office/officeart/2005/8/layout/vList2"/>
    <dgm:cxn modelId="{7A1FC201-0EC1-4E2C-84B0-1642C9FB6028}" type="presParOf" srcId="{AE088E1A-41B6-4ED1-BAF8-6F82B8BA6C16}" destId="{5ECDA828-C7E4-473A-B461-09BA0877C293}" srcOrd="2" destOrd="0" presId="urn:microsoft.com/office/officeart/2005/8/layout/vList2"/>
    <dgm:cxn modelId="{ED424514-786C-41E8-BCD5-F684FCAAFEDC}" type="presParOf" srcId="{AE088E1A-41B6-4ED1-BAF8-6F82B8BA6C16}" destId="{69D4EB2D-DE46-4412-8E67-A294275828BA}" srcOrd="3" destOrd="0" presId="urn:microsoft.com/office/officeart/2005/8/layout/vList2"/>
    <dgm:cxn modelId="{F4371857-88F2-42E9-AA91-D09D342897B8}" type="presParOf" srcId="{AE088E1A-41B6-4ED1-BAF8-6F82B8BA6C16}" destId="{73C5C908-C7BC-4951-90CC-D6900EB61FDF}" srcOrd="4" destOrd="0" presId="urn:microsoft.com/office/officeart/2005/8/layout/vList2"/>
    <dgm:cxn modelId="{35A506CD-3768-4AB9-AC8A-FF3AAFF01B79}" type="presParOf" srcId="{AE088E1A-41B6-4ED1-BAF8-6F82B8BA6C16}" destId="{A806EE92-EFC8-4EC0-B700-FF916D1DB1B1}" srcOrd="5" destOrd="0" presId="urn:microsoft.com/office/officeart/2005/8/layout/vList2"/>
    <dgm:cxn modelId="{120F3CA4-5F4B-45D5-926C-E6B03D0E1DE0}" type="presParOf" srcId="{AE088E1A-41B6-4ED1-BAF8-6F82B8BA6C16}" destId="{3041311C-C6B9-46CB-9C27-57472119B3C0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02F3CCD-54CB-4BE3-83A7-CB8F7F05AA9D}" type="doc">
      <dgm:prSet loTypeId="urn:microsoft.com/office/officeart/2005/8/layout/hChevron3" loCatId="process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cs-CZ"/>
        </a:p>
      </dgm:t>
    </dgm:pt>
    <dgm:pt modelId="{874C4615-70B3-47D5-8EA9-D193CF0251AF}">
      <dgm:prSet custT="1"/>
      <dgm:spPr/>
      <dgm:t>
        <a:bodyPr/>
        <a:lstStyle/>
        <a:p>
          <a:pPr algn="l" rtl="0"/>
          <a:r>
            <a:rPr lang="cs-CZ" sz="3600" dirty="0" smtClean="0"/>
            <a:t>Verbální komunikací se rozumí vyjadřování pomocí slov prostřednictvím příslušného jazyka. V širším pojetí se do verbální komunikace zařazuje komunikace ústní </a:t>
          </a:r>
          <a:r>
            <a:rPr lang="cs-CZ" sz="3600" dirty="0" smtClean="0"/>
            <a:t/>
          </a:r>
          <a:br>
            <a:rPr lang="cs-CZ" sz="3600" dirty="0" smtClean="0"/>
          </a:br>
          <a:r>
            <a:rPr lang="cs-CZ" sz="3600" dirty="0" smtClean="0"/>
            <a:t>i </a:t>
          </a:r>
          <a:r>
            <a:rPr lang="cs-CZ" sz="3600" dirty="0" smtClean="0"/>
            <a:t>písemná, přímá nebo zprostředkovaná či živá nebo </a:t>
          </a:r>
          <a:r>
            <a:rPr lang="cs-CZ" sz="3600" dirty="0" smtClean="0"/>
            <a:t>reprodukovaná.</a:t>
          </a:r>
          <a:endParaRPr lang="cs-CZ" sz="3600" dirty="0"/>
        </a:p>
      </dgm:t>
    </dgm:pt>
    <dgm:pt modelId="{496EE041-D41A-48F8-BF7C-30902065E98F}" type="parTrans" cxnId="{555B0238-0B3C-4CEA-93A8-A016B407B889}">
      <dgm:prSet/>
      <dgm:spPr/>
      <dgm:t>
        <a:bodyPr/>
        <a:lstStyle/>
        <a:p>
          <a:endParaRPr lang="cs-CZ"/>
        </a:p>
      </dgm:t>
    </dgm:pt>
    <dgm:pt modelId="{7CE38ADB-6E35-4F34-8168-5920D11A0299}" type="sibTrans" cxnId="{555B0238-0B3C-4CEA-93A8-A016B407B889}">
      <dgm:prSet/>
      <dgm:spPr/>
      <dgm:t>
        <a:bodyPr/>
        <a:lstStyle/>
        <a:p>
          <a:endParaRPr lang="cs-CZ"/>
        </a:p>
      </dgm:t>
    </dgm:pt>
    <dgm:pt modelId="{B1B85133-CA27-418D-A611-B941A901C102}" type="pres">
      <dgm:prSet presAssocID="{C02F3CCD-54CB-4BE3-83A7-CB8F7F05AA9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9D756113-6713-4E6E-8BBB-02F8DFDF0690}" type="pres">
      <dgm:prSet presAssocID="{874C4615-70B3-47D5-8EA9-D193CF0251AF}" presName="parTxOnly" presStyleLbl="node1" presStyleIdx="0" presStyleCnt="1" custLinFactNeighborX="363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375B788A-360A-43DF-AA03-306E8ABC5D7C}" type="presOf" srcId="{874C4615-70B3-47D5-8EA9-D193CF0251AF}" destId="{9D756113-6713-4E6E-8BBB-02F8DFDF0690}" srcOrd="0" destOrd="0" presId="urn:microsoft.com/office/officeart/2005/8/layout/hChevron3"/>
    <dgm:cxn modelId="{555B0238-0B3C-4CEA-93A8-A016B407B889}" srcId="{C02F3CCD-54CB-4BE3-83A7-CB8F7F05AA9D}" destId="{874C4615-70B3-47D5-8EA9-D193CF0251AF}" srcOrd="0" destOrd="0" parTransId="{496EE041-D41A-48F8-BF7C-30902065E98F}" sibTransId="{7CE38ADB-6E35-4F34-8168-5920D11A0299}"/>
    <dgm:cxn modelId="{838A13AB-66C3-4E5F-BAE2-02A44B2DB23A}" type="presOf" srcId="{C02F3CCD-54CB-4BE3-83A7-CB8F7F05AA9D}" destId="{B1B85133-CA27-418D-A611-B941A901C102}" srcOrd="0" destOrd="0" presId="urn:microsoft.com/office/officeart/2005/8/layout/hChevron3"/>
    <dgm:cxn modelId="{9DB254B8-3E45-47EB-A628-05170F2C8B12}" type="presParOf" srcId="{B1B85133-CA27-418D-A611-B941A901C102}" destId="{9D756113-6713-4E6E-8BBB-02F8DFDF0690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EC4C2F5-0000-4A14-8BB9-EA8330F1F91C}" type="doc">
      <dgm:prSet loTypeId="urn:microsoft.com/office/officeart/2005/8/layout/vList2" loCatId="list" qsTypeId="urn:microsoft.com/office/officeart/2005/8/quickstyle/3d2" qsCatId="3D" csTypeId="urn:microsoft.com/office/officeart/2005/8/colors/colorful1" csCatId="colorful"/>
      <dgm:spPr/>
      <dgm:t>
        <a:bodyPr/>
        <a:lstStyle/>
        <a:p>
          <a:endParaRPr lang="cs-CZ"/>
        </a:p>
      </dgm:t>
    </dgm:pt>
    <dgm:pt modelId="{265BFF3C-BDA2-4D72-859B-5A61D28ECAE2}">
      <dgm:prSet/>
      <dgm:spPr/>
      <dgm:t>
        <a:bodyPr/>
        <a:lstStyle/>
        <a:p>
          <a:pPr rtl="0"/>
          <a:r>
            <a:rPr lang="cs-CZ" dirty="0" smtClean="0"/>
            <a:t>VÝHODY			    NEVÝHODY</a:t>
          </a:r>
          <a:endParaRPr lang="cs-CZ" dirty="0"/>
        </a:p>
      </dgm:t>
    </dgm:pt>
    <dgm:pt modelId="{7378B488-1792-41F4-9E10-AAE7AD56D608}" type="parTrans" cxnId="{50DEBE3B-44C6-4B74-911F-53854FEE9E54}">
      <dgm:prSet/>
      <dgm:spPr/>
      <dgm:t>
        <a:bodyPr/>
        <a:lstStyle/>
        <a:p>
          <a:endParaRPr lang="cs-CZ"/>
        </a:p>
      </dgm:t>
    </dgm:pt>
    <dgm:pt modelId="{5F78D957-2FD0-414B-9127-EB4FFD331DA2}" type="sibTrans" cxnId="{50DEBE3B-44C6-4B74-911F-53854FEE9E54}">
      <dgm:prSet/>
      <dgm:spPr/>
      <dgm:t>
        <a:bodyPr/>
        <a:lstStyle/>
        <a:p>
          <a:endParaRPr lang="cs-CZ"/>
        </a:p>
      </dgm:t>
    </dgm:pt>
    <dgm:pt modelId="{430D4987-8183-47DF-AAD6-E54B862B1645}" type="pres">
      <dgm:prSet presAssocID="{DEC4C2F5-0000-4A14-8BB9-EA8330F1F91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7D5EE0D4-E44B-47B8-8B26-8D4FE6AB8FDA}" type="pres">
      <dgm:prSet presAssocID="{265BFF3C-BDA2-4D72-859B-5A61D28ECAE2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375D93F9-5E54-454A-9CBE-763B4BF29BA7}" type="presOf" srcId="{265BFF3C-BDA2-4D72-859B-5A61D28ECAE2}" destId="{7D5EE0D4-E44B-47B8-8B26-8D4FE6AB8FDA}" srcOrd="0" destOrd="0" presId="urn:microsoft.com/office/officeart/2005/8/layout/vList2"/>
    <dgm:cxn modelId="{8437E3A3-23AE-4049-A863-7EC1AC686CDA}" type="presOf" srcId="{DEC4C2F5-0000-4A14-8BB9-EA8330F1F91C}" destId="{430D4987-8183-47DF-AAD6-E54B862B1645}" srcOrd="0" destOrd="0" presId="urn:microsoft.com/office/officeart/2005/8/layout/vList2"/>
    <dgm:cxn modelId="{50DEBE3B-44C6-4B74-911F-53854FEE9E54}" srcId="{DEC4C2F5-0000-4A14-8BB9-EA8330F1F91C}" destId="{265BFF3C-BDA2-4D72-859B-5A61D28ECAE2}" srcOrd="0" destOrd="0" parTransId="{7378B488-1792-41F4-9E10-AAE7AD56D608}" sibTransId="{5F78D957-2FD0-414B-9127-EB4FFD331DA2}"/>
    <dgm:cxn modelId="{38E39D4E-D2CC-4C89-ADA2-BE0267440A52}" type="presParOf" srcId="{430D4987-8183-47DF-AAD6-E54B862B1645}" destId="{7D5EE0D4-E44B-47B8-8B26-8D4FE6AB8FD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2FD5D5-D82C-48CB-A905-FC22F291BFB2}">
      <dsp:nvSpPr>
        <dsp:cNvPr id="0" name=""/>
        <dsp:cNvSpPr/>
      </dsp:nvSpPr>
      <dsp:spPr>
        <a:xfrm>
          <a:off x="0" y="0"/>
          <a:ext cx="1325563" cy="1325563"/>
        </a:xfrm>
        <a:prstGeom prst="pie">
          <a:avLst>
            <a:gd name="adj1" fmla="val 5400000"/>
            <a:gd name="adj2" fmla="val 1620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80EF1F7-2E77-4D53-AE54-AA397FAD6B6E}">
      <dsp:nvSpPr>
        <dsp:cNvPr id="0" name=""/>
        <dsp:cNvSpPr/>
      </dsp:nvSpPr>
      <dsp:spPr>
        <a:xfrm>
          <a:off x="662781" y="0"/>
          <a:ext cx="9852818" cy="132556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32410" tIns="232410" rIns="232410" bIns="232410" numCol="1" spcCol="1270" anchor="ctr" anchorCtr="0">
          <a:noAutofit/>
        </a:bodyPr>
        <a:lstStyle/>
        <a:p>
          <a:pPr lvl="0" algn="ctr" defTabSz="2711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6100" kern="1200" dirty="0" smtClean="0"/>
            <a:t>FORMY KOMUNIKACE</a:t>
          </a:r>
          <a:endParaRPr lang="cs-CZ" sz="6100" kern="1200" dirty="0"/>
        </a:p>
      </dsp:txBody>
      <dsp:txXfrm>
        <a:off x="662781" y="0"/>
        <a:ext cx="9852818" cy="132556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34A400-3802-47CB-9AA7-D09239463032}">
      <dsp:nvSpPr>
        <dsp:cNvPr id="0" name=""/>
        <dsp:cNvSpPr/>
      </dsp:nvSpPr>
      <dsp:spPr>
        <a:xfrm>
          <a:off x="0" y="875"/>
          <a:ext cx="10058399" cy="953403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3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3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kern="1200" smtClean="0"/>
            <a:t>Komunikace probíhá v několika základních formách. </a:t>
          </a:r>
          <a:endParaRPr lang="cs-CZ" sz="2400" kern="1200"/>
        </a:p>
      </dsp:txBody>
      <dsp:txXfrm>
        <a:off x="46541" y="47416"/>
        <a:ext cx="9965317" cy="860321"/>
      </dsp:txXfrm>
    </dsp:sp>
    <dsp:sp modelId="{5ECDA828-C7E4-473A-B461-09BA0877C293}">
      <dsp:nvSpPr>
        <dsp:cNvPr id="0" name=""/>
        <dsp:cNvSpPr/>
      </dsp:nvSpPr>
      <dsp:spPr>
        <a:xfrm>
          <a:off x="0" y="1023398"/>
          <a:ext cx="10058399" cy="953403"/>
        </a:xfrm>
        <a:prstGeom prst="roundRect">
          <a:avLst/>
        </a:prstGeom>
        <a:gradFill rotWithShape="0">
          <a:gsLst>
            <a:gs pos="0">
              <a:schemeClr val="accent3">
                <a:hueOff val="399335"/>
                <a:satOff val="-2418"/>
                <a:lumOff val="2876"/>
                <a:alphaOff val="0"/>
                <a:shade val="85000"/>
                <a:satMod val="130000"/>
              </a:schemeClr>
            </a:gs>
            <a:gs pos="34000">
              <a:schemeClr val="accent3">
                <a:hueOff val="399335"/>
                <a:satOff val="-2418"/>
                <a:lumOff val="2876"/>
                <a:alphaOff val="0"/>
                <a:shade val="87000"/>
                <a:satMod val="125000"/>
              </a:schemeClr>
            </a:gs>
            <a:gs pos="70000">
              <a:schemeClr val="accent3">
                <a:hueOff val="399335"/>
                <a:satOff val="-2418"/>
                <a:lumOff val="2876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3">
                <a:hueOff val="399335"/>
                <a:satOff val="-2418"/>
                <a:lumOff val="2876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kern="1200" dirty="0" smtClean="0"/>
            <a:t>Rozlišujeme ústní komunikaci, písemnou a elektronickou. </a:t>
          </a:r>
          <a:endParaRPr lang="cs-CZ" sz="2400" kern="1200" dirty="0"/>
        </a:p>
      </dsp:txBody>
      <dsp:txXfrm>
        <a:off x="46541" y="1069939"/>
        <a:ext cx="9965317" cy="860321"/>
      </dsp:txXfrm>
    </dsp:sp>
    <dsp:sp modelId="{73C5C908-C7BC-4951-90CC-D6900EB61FDF}">
      <dsp:nvSpPr>
        <dsp:cNvPr id="0" name=""/>
        <dsp:cNvSpPr/>
      </dsp:nvSpPr>
      <dsp:spPr>
        <a:xfrm>
          <a:off x="0" y="2045922"/>
          <a:ext cx="10058399" cy="953403"/>
        </a:xfrm>
        <a:prstGeom prst="roundRect">
          <a:avLst/>
        </a:prstGeom>
        <a:gradFill rotWithShape="0">
          <a:gsLst>
            <a:gs pos="0">
              <a:schemeClr val="accent3">
                <a:hueOff val="798670"/>
                <a:satOff val="-4837"/>
                <a:lumOff val="5751"/>
                <a:alphaOff val="0"/>
                <a:shade val="85000"/>
                <a:satMod val="130000"/>
              </a:schemeClr>
            </a:gs>
            <a:gs pos="34000">
              <a:schemeClr val="accent3">
                <a:hueOff val="798670"/>
                <a:satOff val="-4837"/>
                <a:lumOff val="5751"/>
                <a:alphaOff val="0"/>
                <a:shade val="87000"/>
                <a:satMod val="125000"/>
              </a:schemeClr>
            </a:gs>
            <a:gs pos="70000">
              <a:schemeClr val="accent3">
                <a:hueOff val="798670"/>
                <a:satOff val="-4837"/>
                <a:lumOff val="5751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3">
                <a:hueOff val="798670"/>
                <a:satOff val="-4837"/>
                <a:lumOff val="5751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kern="1200" smtClean="0"/>
            <a:t>Volba formy závisí na důležitosti obsahu sdělení a znalosti komunikujících. </a:t>
          </a:r>
          <a:endParaRPr lang="cs-CZ" sz="2400" kern="1200"/>
        </a:p>
      </dsp:txBody>
      <dsp:txXfrm>
        <a:off x="46541" y="2092463"/>
        <a:ext cx="9965317" cy="860321"/>
      </dsp:txXfrm>
    </dsp:sp>
    <dsp:sp modelId="{3041311C-C6B9-46CB-9C27-57472119B3C0}">
      <dsp:nvSpPr>
        <dsp:cNvPr id="0" name=""/>
        <dsp:cNvSpPr/>
      </dsp:nvSpPr>
      <dsp:spPr>
        <a:xfrm>
          <a:off x="0" y="3068446"/>
          <a:ext cx="10058399" cy="953403"/>
        </a:xfrm>
        <a:prstGeom prst="roundRect">
          <a:avLst/>
        </a:prstGeom>
        <a:gradFill rotWithShape="0">
          <a:gsLst>
            <a:gs pos="0">
              <a:schemeClr val="accent3">
                <a:hueOff val="1198005"/>
                <a:satOff val="-7255"/>
                <a:lumOff val="8627"/>
                <a:alphaOff val="0"/>
                <a:shade val="85000"/>
                <a:satMod val="130000"/>
              </a:schemeClr>
            </a:gs>
            <a:gs pos="34000">
              <a:schemeClr val="accent3">
                <a:hueOff val="1198005"/>
                <a:satOff val="-7255"/>
                <a:lumOff val="8627"/>
                <a:alphaOff val="0"/>
                <a:shade val="87000"/>
                <a:satMod val="125000"/>
              </a:schemeClr>
            </a:gs>
            <a:gs pos="70000">
              <a:schemeClr val="accent3">
                <a:hueOff val="1198005"/>
                <a:satOff val="-7255"/>
                <a:lumOff val="8627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3">
                <a:hueOff val="1198005"/>
                <a:satOff val="-7255"/>
                <a:lumOff val="8627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kern="1200" dirty="0" smtClean="0"/>
            <a:t>Jednotlivé formy se liší svou časovou náročností, nákladovostí a druhu informace, kterou chce odesílatel sdělení předat </a:t>
          </a:r>
          <a:r>
            <a:rPr lang="cs-CZ" sz="2400" kern="1200" dirty="0" smtClean="0"/>
            <a:t>příjemci.</a:t>
          </a:r>
          <a:endParaRPr lang="cs-CZ" sz="2400" kern="1200" dirty="0"/>
        </a:p>
      </dsp:txBody>
      <dsp:txXfrm>
        <a:off x="46541" y="3114987"/>
        <a:ext cx="9965317" cy="86032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756113-6713-4E6E-8BBB-02F8DFDF0690}">
      <dsp:nvSpPr>
        <dsp:cNvPr id="0" name=""/>
        <dsp:cNvSpPr/>
      </dsp:nvSpPr>
      <dsp:spPr>
        <a:xfrm>
          <a:off x="11186" y="0"/>
          <a:ext cx="11444212" cy="4022725"/>
        </a:xfrm>
        <a:prstGeom prst="homePlate">
          <a:avLst/>
        </a:prstGeom>
        <a:solidFill>
          <a:schemeClr val="accent2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96012" rIns="48006" bIns="96012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600" kern="1200" dirty="0" smtClean="0"/>
            <a:t>Verbální komunikací se rozumí vyjadřování pomocí slov prostřednictvím příslušného jazyka. V širším pojetí se do verbální komunikace zařazuje komunikace ústní </a:t>
          </a:r>
          <a:r>
            <a:rPr lang="cs-CZ" sz="3600" kern="1200" dirty="0" smtClean="0"/>
            <a:t/>
          </a:r>
          <a:br>
            <a:rPr lang="cs-CZ" sz="3600" kern="1200" dirty="0" smtClean="0"/>
          </a:br>
          <a:r>
            <a:rPr lang="cs-CZ" sz="3600" kern="1200" dirty="0" smtClean="0"/>
            <a:t>i </a:t>
          </a:r>
          <a:r>
            <a:rPr lang="cs-CZ" sz="3600" kern="1200" dirty="0" smtClean="0"/>
            <a:t>písemná, přímá nebo zprostředkovaná či živá nebo </a:t>
          </a:r>
          <a:r>
            <a:rPr lang="cs-CZ" sz="3600" kern="1200" dirty="0" smtClean="0"/>
            <a:t>reprodukovaná.</a:t>
          </a:r>
          <a:endParaRPr lang="cs-CZ" sz="3600" kern="1200" dirty="0"/>
        </a:p>
      </dsp:txBody>
      <dsp:txXfrm>
        <a:off x="11186" y="0"/>
        <a:ext cx="10438531" cy="402272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5EE0D4-E44B-47B8-8B26-8D4FE6AB8FDA}">
      <dsp:nvSpPr>
        <dsp:cNvPr id="0" name=""/>
        <dsp:cNvSpPr/>
      </dsp:nvSpPr>
      <dsp:spPr>
        <a:xfrm>
          <a:off x="0" y="75149"/>
          <a:ext cx="10515600" cy="1175264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lvl="0" algn="l" defTabSz="2178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4900" kern="1200" dirty="0" smtClean="0"/>
            <a:t>VÝHODY			    NEVÝHODY</a:t>
          </a:r>
          <a:endParaRPr lang="cs-CZ" sz="4900" kern="1200" dirty="0"/>
        </a:p>
      </dsp:txBody>
      <dsp:txXfrm>
        <a:off x="57372" y="132521"/>
        <a:ext cx="10400856" cy="10605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B6754-8712-4842-8EF0-EC2A0EBA53E0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24433-518A-4AD6-973C-49486DD28BCC}" type="slidenum">
              <a:rPr lang="cs-CZ" smtClean="0"/>
              <a:t>‹#›</a:t>
            </a:fld>
            <a:endParaRPr lang="cs-CZ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9625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B6754-8712-4842-8EF0-EC2A0EBA53E0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24433-518A-4AD6-973C-49486DD28BC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9564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B6754-8712-4842-8EF0-EC2A0EBA53E0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24433-518A-4AD6-973C-49486DD28BC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71590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B6754-8712-4842-8EF0-EC2A0EBA53E0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24433-518A-4AD6-973C-49486DD28BC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108155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B6754-8712-4842-8EF0-EC2A0EBA53E0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24433-518A-4AD6-973C-49486DD28BCC}" type="slidenum">
              <a:rPr lang="cs-CZ" smtClean="0"/>
              <a:t>‹#›</a:t>
            </a:fld>
            <a:endParaRPr lang="cs-CZ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8183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B6754-8712-4842-8EF0-EC2A0EBA53E0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24433-518A-4AD6-973C-49486DD28BC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105355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B6754-8712-4842-8EF0-EC2A0EBA53E0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24433-518A-4AD6-973C-49486DD28BC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73049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B6754-8712-4842-8EF0-EC2A0EBA53E0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24433-518A-4AD6-973C-49486DD28BC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17127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B6754-8712-4842-8EF0-EC2A0EBA53E0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24433-518A-4AD6-973C-49486DD28BC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718929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ABEB6754-8712-4842-8EF0-EC2A0EBA53E0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5324433-518A-4AD6-973C-49486DD28BC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738447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B6754-8712-4842-8EF0-EC2A0EBA53E0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24433-518A-4AD6-973C-49486DD28BC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790628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ABEB6754-8712-4842-8EF0-EC2A0EBA53E0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B5324433-518A-4AD6-973C-49486DD28BCC}" type="slidenum">
              <a:rPr lang="cs-CZ" smtClean="0"/>
              <a:t>‹#›</a:t>
            </a:fld>
            <a:endParaRPr lang="cs-CZ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7002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DUM%20f&#225;ze%20kontroln&#237;ho%20procesu.pptx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>
                <a:solidFill>
                  <a:srgbClr val="FF0000"/>
                </a:solidFill>
              </a:rPr>
              <a:t>FORMY KOMUNIKACE</a:t>
            </a:r>
            <a:endParaRPr lang="cs-CZ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4669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ul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0200805"/>
              </p:ext>
            </p:extLst>
          </p:nvPr>
        </p:nvGraphicFramePr>
        <p:xfrm>
          <a:off x="747841" y="1289375"/>
          <a:ext cx="6781800" cy="2523831"/>
        </p:xfrm>
        <a:graphic>
          <a:graphicData uri="http://schemas.openxmlformats.org/drawingml/2006/table">
            <a:tbl>
              <a:tblPr/>
              <a:tblGrid>
                <a:gridCol w="431194"/>
                <a:gridCol w="431194"/>
                <a:gridCol w="443877"/>
                <a:gridCol w="393148"/>
                <a:gridCol w="443877"/>
                <a:gridCol w="431194"/>
                <a:gridCol w="405830"/>
                <a:gridCol w="405830"/>
                <a:gridCol w="443877"/>
                <a:gridCol w="409001"/>
                <a:gridCol w="409001"/>
                <a:gridCol w="409001"/>
                <a:gridCol w="431194"/>
                <a:gridCol w="431194"/>
                <a:gridCol w="431194"/>
                <a:gridCol w="431194"/>
              </a:tblGrid>
              <a:tr h="1164576"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851"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851"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71851"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1851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1851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4" name="TextovéPole 3"/>
          <p:cNvSpPr txBox="1"/>
          <p:nvPr/>
        </p:nvSpPr>
        <p:spPr>
          <a:xfrm>
            <a:off x="5839020" y="4077477"/>
            <a:ext cx="551439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 smtClean="0"/>
              <a:t>1. ústní </a:t>
            </a:r>
            <a:r>
              <a:rPr lang="cs-CZ" sz="1600" dirty="0"/>
              <a:t>komunikace se skládá ze tří častí, a to z části verbální, hlasové </a:t>
            </a:r>
            <a:r>
              <a:rPr lang="cs-CZ" sz="1600" dirty="0" smtClean="0"/>
              <a:t>a?</a:t>
            </a:r>
          </a:p>
          <a:p>
            <a:r>
              <a:rPr lang="cs-CZ" sz="1600" dirty="0" smtClean="0"/>
              <a:t>2. ústní komunikace </a:t>
            </a:r>
            <a:r>
              <a:rPr lang="cs-CZ" sz="1600" dirty="0" smtClean="0"/>
              <a:t>využívá </a:t>
            </a:r>
            <a:r>
              <a:rPr lang="cs-CZ" sz="1600" dirty="0" smtClean="0"/>
              <a:t>formu neverbální a ?</a:t>
            </a:r>
          </a:p>
          <a:p>
            <a:r>
              <a:rPr lang="cs-CZ" sz="1600" dirty="0" smtClean="0"/>
              <a:t>3. Rozlišujeme ústní komunikaci elektronickou a ? </a:t>
            </a:r>
          </a:p>
          <a:p>
            <a:r>
              <a:rPr lang="cs-CZ" sz="1600" dirty="0"/>
              <a:t>4. </a:t>
            </a:r>
            <a:r>
              <a:rPr lang="cs-CZ" sz="1600" dirty="0" smtClean="0"/>
              <a:t>Obsahuje </a:t>
            </a:r>
            <a:r>
              <a:rPr lang="cs-CZ" sz="1600" dirty="0"/>
              <a:t>své výhody jako je úspora času, nákladů, apod. </a:t>
            </a:r>
            <a:r>
              <a:rPr lang="cs-CZ" sz="1600" dirty="0" smtClean="0"/>
              <a:t>?</a:t>
            </a:r>
          </a:p>
          <a:p>
            <a:r>
              <a:rPr lang="cs-CZ" sz="1600" dirty="0" smtClean="0"/>
              <a:t>5. Co nejvíce využíváme u verbální komunikace ? </a:t>
            </a:r>
            <a:endParaRPr lang="cs-CZ" sz="1600" dirty="0"/>
          </a:p>
        </p:txBody>
      </p:sp>
      <p:sp>
        <p:nvSpPr>
          <p:cNvPr id="5" name="TextovéPole 4"/>
          <p:cNvSpPr txBox="1"/>
          <p:nvPr/>
        </p:nvSpPr>
        <p:spPr>
          <a:xfrm>
            <a:off x="4655976" y="457200"/>
            <a:ext cx="25752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800" dirty="0" smtClean="0"/>
              <a:t>TAJENKA</a:t>
            </a:r>
            <a:endParaRPr lang="cs-CZ" sz="4800" dirty="0"/>
          </a:p>
        </p:txBody>
      </p:sp>
    </p:spTree>
    <p:extLst>
      <p:ext uri="{BB962C8B-B14F-4D97-AF65-F5344CB8AC3E}">
        <p14:creationId xmlns:p14="http://schemas.microsoft.com/office/powerpoint/2010/main" val="32632639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6929478"/>
              </p:ext>
            </p:extLst>
          </p:nvPr>
        </p:nvGraphicFramePr>
        <p:xfrm>
          <a:off x="2324715" y="2416628"/>
          <a:ext cx="7220497" cy="2052735"/>
        </p:xfrm>
        <a:graphic>
          <a:graphicData uri="http://schemas.openxmlformats.org/drawingml/2006/table">
            <a:tbl>
              <a:tblPr/>
              <a:tblGrid>
                <a:gridCol w="459087"/>
                <a:gridCol w="459087"/>
                <a:gridCol w="472590"/>
                <a:gridCol w="418580"/>
                <a:gridCol w="472590"/>
                <a:gridCol w="459087"/>
                <a:gridCol w="432082"/>
                <a:gridCol w="432082"/>
                <a:gridCol w="472590"/>
                <a:gridCol w="435458"/>
                <a:gridCol w="435458"/>
                <a:gridCol w="435458"/>
                <a:gridCol w="459087"/>
                <a:gridCol w="459087"/>
                <a:gridCol w="459087"/>
                <a:gridCol w="459087"/>
              </a:tblGrid>
              <a:tr h="495487"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Č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Í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9312"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Á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Í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89312"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Í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9312"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Á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9312"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" name="Nadpis 2"/>
          <p:cNvSpPr>
            <a:spLocks noGrp="1"/>
          </p:cNvSpPr>
          <p:nvPr>
            <p:ph type="title" idx="4294967295"/>
          </p:nvPr>
        </p:nvSpPr>
        <p:spPr>
          <a:xfrm>
            <a:off x="2133600" y="287338"/>
            <a:ext cx="10058400" cy="1449387"/>
          </a:xfrm>
        </p:spPr>
        <p:txBody>
          <a:bodyPr/>
          <a:lstStyle/>
          <a:p>
            <a:r>
              <a:rPr lang="cs-CZ" dirty="0" smtClean="0"/>
              <a:t>Tajenka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201512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Literatura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BĚLOHLÁVEK</a:t>
            </a:r>
            <a:r>
              <a:rPr lang="en-US" dirty="0"/>
              <a:t>, F. a </a:t>
            </a:r>
            <a:r>
              <a:rPr lang="en-US" dirty="0" err="1"/>
              <a:t>kol</a:t>
            </a:r>
            <a:r>
              <a:rPr lang="en-US" dirty="0"/>
              <a:t>. Management. 1. </a:t>
            </a:r>
            <a:r>
              <a:rPr lang="en-US" dirty="0" err="1"/>
              <a:t>vyd</a:t>
            </a:r>
            <a:r>
              <a:rPr lang="en-US" dirty="0"/>
              <a:t>. Brno : </a:t>
            </a:r>
            <a:r>
              <a:rPr lang="en-US" dirty="0" err="1"/>
              <a:t>ComputerPress</a:t>
            </a:r>
            <a:r>
              <a:rPr lang="en-US" dirty="0"/>
              <a:t>, </a:t>
            </a:r>
            <a:r>
              <a:rPr lang="en-US" dirty="0" smtClean="0"/>
              <a:t>2006, </a:t>
            </a:r>
            <a:r>
              <a:rPr lang="en-US" dirty="0"/>
              <a:t>724 s.. ISBN 80-251-0396-X. </a:t>
            </a:r>
            <a:endParaRPr lang="cs-CZ" dirty="0" smtClean="0"/>
          </a:p>
          <a:p>
            <a:r>
              <a:rPr lang="cs-CZ" dirty="0"/>
              <a:t>MANAGEMENT: základy </a:t>
            </a:r>
            <a:r>
              <a:rPr lang="cs-CZ" b="1" dirty="0"/>
              <a:t>management</a:t>
            </a:r>
            <a:r>
              <a:rPr lang="cs-CZ" dirty="0"/>
              <a:t>u / Jaroslav Zlámal, Petr Bačík, Jana Bellová, Kralice na Hané : </a:t>
            </a:r>
            <a:r>
              <a:rPr lang="cs-CZ" dirty="0" err="1"/>
              <a:t>Computer</a:t>
            </a:r>
            <a:r>
              <a:rPr lang="cs-CZ" dirty="0"/>
              <a:t> Media, 2011, 104 s, ISBN : 978-80-7402-083-4 (brož</a:t>
            </a:r>
            <a:r>
              <a:rPr lang="cs-CZ" dirty="0" smtClean="0"/>
              <a:t>.)</a:t>
            </a:r>
          </a:p>
          <a:p>
            <a:r>
              <a:rPr lang="cs-CZ" dirty="0"/>
              <a:t>SYNEK, M. Manažerská ekonomika. 4. vyd. Praha : </a:t>
            </a:r>
            <a:r>
              <a:rPr lang="cs-CZ" dirty="0" err="1"/>
              <a:t>Grada</a:t>
            </a:r>
            <a:r>
              <a:rPr lang="cs-CZ" dirty="0"/>
              <a:t> </a:t>
            </a:r>
            <a:r>
              <a:rPr lang="cs-CZ" dirty="0" err="1"/>
              <a:t>Publishing</a:t>
            </a:r>
            <a:r>
              <a:rPr lang="cs-CZ" dirty="0"/>
              <a:t>, 2007. 464 s. ISBN 978-80-247-1992-4. </a:t>
            </a:r>
          </a:p>
          <a:p>
            <a:r>
              <a:rPr lang="cs-CZ" dirty="0"/>
              <a:t>ON-LINE: http:</a:t>
            </a:r>
            <a:r>
              <a:rPr lang="cs-CZ" dirty="0">
                <a:hlinkClick r:id="rId2" action="ppaction://hlinkpres?slideindex=1&amp;slidetitle="/>
              </a:rPr>
              <a:t>//www.univerzita-online.cz/</a:t>
            </a:r>
            <a:r>
              <a:rPr lang="cs-CZ" dirty="0" err="1">
                <a:hlinkClick r:id="rId2" action="ppaction://hlinkpres?slideindex=1&amp;slidetitle="/>
              </a:rPr>
              <a:t>mng</a:t>
            </a:r>
            <a:r>
              <a:rPr lang="cs-CZ" dirty="0">
                <a:hlinkClick r:id="rId2" action="ppaction://hlinkpres?slideindex=1&amp;slidetitle="/>
              </a:rPr>
              <a:t>.</a:t>
            </a:r>
            <a:endParaRPr lang="cs-CZ" dirty="0"/>
          </a:p>
          <a:p>
            <a:pPr marL="0" indent="0">
              <a:buNone/>
            </a:pP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186300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Obrázky webu Office.com</a:t>
            </a: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141520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333478"/>
            <a:ext cx="5760720" cy="1258824"/>
          </a:xfrm>
          <a:prstGeom prst="rect">
            <a:avLst/>
          </a:prstGeom>
        </p:spPr>
      </p:pic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0179642"/>
              </p:ext>
            </p:extLst>
          </p:nvPr>
        </p:nvGraphicFramePr>
        <p:xfrm>
          <a:off x="2432277" y="2165577"/>
          <a:ext cx="7056784" cy="3693067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669347"/>
                <a:gridCol w="5387437"/>
              </a:tblGrid>
              <a:tr h="33429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školy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Soukromé střední odborné učiliště</a:t>
                      </a:r>
                      <a:r>
                        <a:rPr lang="cs-CZ" sz="1600" baseline="0" dirty="0" smtClean="0"/>
                        <a:t> LIVA s.r.o.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7509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/>
                        <a:t>VY_32_INOVACE_1019</a:t>
                      </a:r>
                      <a:r>
                        <a:rPr lang="cs-CZ" sz="1600" baseline="0" dirty="0" smtClean="0"/>
                        <a:t> Formy komunikace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Management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1. 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Ing.</a:t>
                      </a:r>
                      <a:r>
                        <a:rPr lang="cs-CZ" sz="1600" baseline="0" dirty="0" smtClean="0"/>
                        <a:t> Jarmila Kabourková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9.3.2014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9445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baseline="0" dirty="0" smtClean="0"/>
                        <a:t>Materiál popisuje dílčí formy komunikace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Výklad</a:t>
                      </a:r>
                      <a:r>
                        <a:rPr lang="cs-CZ" sz="1600" baseline="0" dirty="0" smtClean="0"/>
                        <a:t> učiva prostřednictvím projektoru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 grid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Pokud není uvedeno jinak, pochází publikované materiály ze zdrojů autora.</a:t>
                      </a:r>
                      <a:endParaRPr kumimoji="0" lang="cs-CZ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ill Sans M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5622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576315933"/>
              </p:ext>
            </p:extLst>
          </p:nvPr>
        </p:nvGraphicFramePr>
        <p:xfrm>
          <a:off x="838200" y="365125"/>
          <a:ext cx="10515600" cy="13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7602196"/>
              </p:ext>
            </p:extLst>
          </p:nvPr>
        </p:nvGraphicFramePr>
        <p:xfrm>
          <a:off x="1096963" y="1846263"/>
          <a:ext cx="10058400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5202849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 algn="l" rtl="0">
              <a:lnSpc>
                <a:spcPct val="90000"/>
              </a:lnSpc>
              <a:spcBef>
                <a:spcPct val="0"/>
              </a:spcBef>
            </a:pPr>
            <a:r>
              <a:rPr lang="cs-CZ" sz="4000" b="1" dirty="0">
                <a:latin typeface="Aharoni" panose="02010803020104030203" pitchFamily="2" charset="-79"/>
                <a:cs typeface="Aharoni" panose="02010803020104030203" pitchFamily="2" charset="-79"/>
              </a:rPr>
              <a:t>Ústní komunikace </a:t>
            </a:r>
            <a:r>
              <a:rPr lang="cs-CZ" sz="1400" dirty="0"/>
              <a:t/>
            </a:r>
            <a:br>
              <a:rPr lang="cs-CZ" sz="1400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992573"/>
            <a:ext cx="10515600" cy="4184390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cs-CZ" sz="2800" dirty="0" smtClean="0"/>
              <a:t>ústní </a:t>
            </a:r>
            <a:r>
              <a:rPr lang="cs-CZ" sz="2800" dirty="0"/>
              <a:t>komunikace </a:t>
            </a:r>
            <a:r>
              <a:rPr lang="cs-CZ" sz="2800" dirty="0" smtClean="0"/>
              <a:t> využívá </a:t>
            </a:r>
            <a:r>
              <a:rPr lang="cs-CZ" sz="2800" b="1" dirty="0">
                <a:solidFill>
                  <a:schemeClr val="accent2">
                    <a:lumMod val="75000"/>
                  </a:schemeClr>
                </a:solidFill>
              </a:rPr>
              <a:t>formu verbální</a:t>
            </a:r>
            <a:r>
              <a:rPr lang="cs-CZ" sz="2800" dirty="0"/>
              <a:t>, tak i </a:t>
            </a:r>
            <a:r>
              <a:rPr lang="cs-CZ" sz="2800" b="1" dirty="0">
                <a:solidFill>
                  <a:schemeClr val="accent2">
                    <a:lumMod val="75000"/>
                  </a:schemeClr>
                </a:solidFill>
              </a:rPr>
              <a:t>formu neverbální</a:t>
            </a:r>
            <a:r>
              <a:rPr lang="cs-CZ" sz="2800" dirty="0" smtClean="0"/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2800" dirty="0"/>
              <a:t>ústní komunikace </a:t>
            </a:r>
            <a:r>
              <a:rPr lang="cs-CZ" sz="2800" dirty="0" smtClean="0"/>
              <a:t>se skládá </a:t>
            </a:r>
            <a:r>
              <a:rPr lang="cs-CZ" sz="2800" dirty="0"/>
              <a:t>ze tří častí, a to z části </a:t>
            </a:r>
            <a:r>
              <a:rPr lang="cs-CZ" sz="2800" b="1" dirty="0">
                <a:solidFill>
                  <a:schemeClr val="accent2">
                    <a:lumMod val="75000"/>
                  </a:schemeClr>
                </a:solidFill>
              </a:rPr>
              <a:t>verbální, hlasové </a:t>
            </a:r>
            <a:r>
              <a:rPr lang="cs-CZ" sz="2800" b="1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cs-CZ" sz="28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cs-CZ" sz="2800" b="1" dirty="0" smtClean="0">
                <a:solidFill>
                  <a:schemeClr val="accent2">
                    <a:lumMod val="75000"/>
                  </a:schemeClr>
                </a:solidFill>
              </a:rPr>
              <a:t>a </a:t>
            </a:r>
            <a:r>
              <a:rPr lang="cs-CZ" sz="2800" b="1" dirty="0">
                <a:solidFill>
                  <a:schemeClr val="accent2">
                    <a:lumMod val="75000"/>
                  </a:schemeClr>
                </a:solidFill>
              </a:rPr>
              <a:t>gestikulační. </a:t>
            </a:r>
            <a:endParaRPr lang="cs-CZ" sz="28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cs-CZ" sz="2800" dirty="0"/>
              <a:t>v</a:t>
            </a:r>
            <a:r>
              <a:rPr lang="cs-CZ" sz="2800" dirty="0" smtClean="0"/>
              <a:t>ýhodou </a:t>
            </a:r>
            <a:r>
              <a:rPr lang="cs-CZ" sz="2800" dirty="0"/>
              <a:t>ústní komunikace je okamžitá možnost odpovědi (reakce), na místě se může odstranit nedorozumění a výrazně se omezí vznik šumu</a:t>
            </a:r>
            <a:r>
              <a:rPr lang="cs-CZ" sz="2800" dirty="0" smtClean="0"/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2800" dirty="0"/>
              <a:t>n</a:t>
            </a:r>
            <a:r>
              <a:rPr lang="cs-CZ" sz="2800" dirty="0" smtClean="0"/>
              <a:t>evýhody </a:t>
            </a:r>
            <a:r>
              <a:rPr lang="cs-CZ" sz="2800" dirty="0"/>
              <a:t>ústní komunikace jsou především náročnost z hlediska </a:t>
            </a:r>
            <a:r>
              <a:rPr lang="cs-CZ" sz="2800" dirty="0" smtClean="0"/>
              <a:t>času.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2800" dirty="0"/>
              <a:t>z</a:t>
            </a:r>
            <a:r>
              <a:rPr lang="cs-CZ" sz="2800" dirty="0" smtClean="0"/>
              <a:t>ákladní </a:t>
            </a:r>
            <a:r>
              <a:rPr lang="cs-CZ" sz="2800" dirty="0"/>
              <a:t>prostředek ústní komunikace je rozhovor, diskuse apod.  </a:t>
            </a:r>
          </a:p>
          <a:p>
            <a:endParaRPr lang="cs-CZ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5893" y="674012"/>
            <a:ext cx="921715" cy="765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58834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VERBÁLNÍ KOMUNIKACE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50644700"/>
              </p:ext>
            </p:extLst>
          </p:nvPr>
        </p:nvGraphicFramePr>
        <p:xfrm>
          <a:off x="304800" y="1846263"/>
          <a:ext cx="11455399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01064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NEVERBÁLNÍ KOMUNIKACE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665027"/>
            <a:ext cx="10515600" cy="4511936"/>
          </a:xfr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r>
              <a:rPr lang="cs-CZ" dirty="0"/>
              <a:t>Neverbální komunikace bývá také označována jako řeč těla, nonverbální </a:t>
            </a:r>
            <a:r>
              <a:rPr lang="cs-CZ" dirty="0" smtClean="0"/>
              <a:t>anebo </a:t>
            </a:r>
            <a:r>
              <a:rPr lang="cs-CZ" dirty="0"/>
              <a:t>mimoslovní komunikace. Znamená proces dorozumívání s neslovními </a:t>
            </a:r>
            <a:r>
              <a:rPr lang="cs-CZ" dirty="0" smtClean="0"/>
              <a:t>prostředky:</a:t>
            </a:r>
            <a:r>
              <a:rPr lang="cs-CZ" dirty="0"/>
              <a:t> </a:t>
            </a:r>
            <a:endParaRPr lang="cs-CZ" dirty="0" smtClean="0"/>
          </a:p>
          <a:p>
            <a:r>
              <a:rPr lang="cs-CZ" dirty="0" err="1"/>
              <a:t>kinezika</a:t>
            </a:r>
            <a:r>
              <a:rPr lang="cs-CZ" dirty="0"/>
              <a:t> – </a:t>
            </a:r>
            <a:r>
              <a:rPr lang="cs-CZ" dirty="0" smtClean="0"/>
              <a:t>zaměřena </a:t>
            </a:r>
            <a:r>
              <a:rPr lang="cs-CZ" dirty="0"/>
              <a:t>na sledování pohybů celého těla,</a:t>
            </a:r>
          </a:p>
          <a:p>
            <a:r>
              <a:rPr lang="cs-CZ" dirty="0" err="1"/>
              <a:t>gestika</a:t>
            </a:r>
            <a:r>
              <a:rPr lang="cs-CZ" dirty="0"/>
              <a:t> – zaměřena zejména na pohyby a postavení prstů, paží, nohou a hlavy,</a:t>
            </a:r>
          </a:p>
          <a:p>
            <a:r>
              <a:rPr lang="cs-CZ" dirty="0"/>
              <a:t>mimika – zaměřena na pohyby obličejových svalů,</a:t>
            </a:r>
          </a:p>
          <a:p>
            <a:r>
              <a:rPr lang="cs-CZ" dirty="0" err="1"/>
              <a:t>vizika</a:t>
            </a:r>
            <a:r>
              <a:rPr lang="cs-CZ" dirty="0"/>
              <a:t> – zaměřena na pohyby očí, víček, obočí, oční kontakt,</a:t>
            </a:r>
          </a:p>
          <a:p>
            <a:r>
              <a:rPr lang="cs-CZ" dirty="0" err="1"/>
              <a:t>haptika</a:t>
            </a:r>
            <a:r>
              <a:rPr lang="cs-CZ" dirty="0"/>
              <a:t> – zaměřena na význam doteků,</a:t>
            </a:r>
          </a:p>
          <a:p>
            <a:r>
              <a:rPr lang="cs-CZ" dirty="0" err="1"/>
              <a:t>proxemika</a:t>
            </a:r>
            <a:r>
              <a:rPr lang="cs-CZ" dirty="0"/>
              <a:t> – zaměřena na význam vzdáleností,</a:t>
            </a:r>
          </a:p>
          <a:p>
            <a:r>
              <a:rPr lang="cs-CZ" dirty="0" err="1" smtClean="0"/>
              <a:t>posturologie</a:t>
            </a:r>
            <a:r>
              <a:rPr lang="cs-CZ" dirty="0" smtClean="0"/>
              <a:t> </a:t>
            </a:r>
            <a:r>
              <a:rPr lang="cs-CZ" dirty="0"/>
              <a:t>– zaměřena na postoje a pozice celého těla.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32982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>
                <a:latin typeface="Aharoni" panose="02010803020104030203" pitchFamily="2" charset="-79"/>
                <a:cs typeface="Aharoni" panose="02010803020104030203" pitchFamily="2" charset="-79"/>
              </a:rPr>
              <a:t>Písemná komunikace</a:t>
            </a:r>
            <a:endParaRPr lang="cs-CZ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cs-CZ" sz="2800" dirty="0"/>
              <a:t>Písemná komunikace je ve formě rukopisu, strojopisu nebo na počítači. </a:t>
            </a:r>
            <a:endParaRPr lang="cs-CZ" sz="2800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cs-CZ" sz="2800" dirty="0" smtClean="0"/>
              <a:t>Autor </a:t>
            </a:r>
            <a:r>
              <a:rPr lang="cs-CZ" sz="2800" dirty="0"/>
              <a:t>dokumentu musí vzít v úvahu, že čtenář nemůže klást otázky, a musí popsat každý detail dostatečně podrobně, aby nic nebylo dvojznačné a nepochopitelné</a:t>
            </a:r>
            <a:r>
              <a:rPr lang="cs-CZ" sz="2800" dirty="0" smtClean="0"/>
              <a:t>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cs-CZ" sz="2800" dirty="0" smtClean="0"/>
              <a:t>Používá </a:t>
            </a:r>
            <a:r>
              <a:rPr lang="cs-CZ" sz="2800" dirty="0"/>
              <a:t>se, když je nutné archivovat dokumenty pro budoucí potřebu nebo při snaze ušetřit </a:t>
            </a:r>
            <a:r>
              <a:rPr lang="cs-CZ" sz="2800" dirty="0" smtClean="0"/>
              <a:t>čas </a:t>
            </a:r>
          </a:p>
          <a:p>
            <a:pPr marL="0" indent="0">
              <a:buNone/>
            </a:pPr>
            <a:r>
              <a:rPr lang="cs-CZ" sz="2800" dirty="0"/>
              <a:t> </a:t>
            </a:r>
            <a:r>
              <a:rPr lang="cs-CZ" sz="2800" dirty="0" smtClean="0"/>
              <a:t>                                        </a:t>
            </a:r>
            <a:r>
              <a:rPr lang="cs-CZ" sz="28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VÝHODY A NEVÝHODY</a:t>
            </a:r>
            <a:endParaRPr lang="cs-CZ" sz="28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Šipka dolů 3"/>
          <p:cNvSpPr/>
          <p:nvPr/>
        </p:nvSpPr>
        <p:spPr>
          <a:xfrm>
            <a:off x="5527343" y="5472751"/>
            <a:ext cx="1105469" cy="88710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4610" y="754367"/>
            <a:ext cx="1757477" cy="599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817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008462970"/>
              </p:ext>
            </p:extLst>
          </p:nvPr>
        </p:nvGraphicFramePr>
        <p:xfrm>
          <a:off x="838200" y="365125"/>
          <a:ext cx="10515600" cy="13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 fontScale="92500"/>
          </a:bodyPr>
          <a:lstStyle/>
          <a:p>
            <a:pPr lvl="2" fontAlgn="base"/>
            <a:r>
              <a:rPr lang="cs-CZ" sz="2400" dirty="0"/>
              <a:t>Příjemce si určí, kdy si sdělení přečte </a:t>
            </a:r>
          </a:p>
          <a:p>
            <a:pPr lvl="2" fontAlgn="base"/>
            <a:r>
              <a:rPr lang="cs-CZ" sz="2400" dirty="0"/>
              <a:t>Sdělení může obsahovat složitější </a:t>
            </a:r>
            <a:r>
              <a:rPr lang="cs-CZ" sz="2400" dirty="0" smtClean="0"/>
              <a:t/>
            </a:r>
            <a:br>
              <a:rPr lang="cs-CZ" sz="2400" dirty="0" smtClean="0"/>
            </a:br>
            <a:r>
              <a:rPr lang="cs-CZ" sz="2400" dirty="0" smtClean="0"/>
              <a:t>a </a:t>
            </a:r>
            <a:r>
              <a:rPr lang="cs-CZ" sz="2400" dirty="0"/>
              <a:t>rozsáhlejší informace </a:t>
            </a:r>
          </a:p>
          <a:p>
            <a:pPr lvl="2" fontAlgn="base"/>
            <a:r>
              <a:rPr lang="cs-CZ" sz="2400" dirty="0"/>
              <a:t>Dané sdělení můžeme poskytnout více příjemcům najednou </a:t>
            </a:r>
          </a:p>
          <a:p>
            <a:pPr lvl="2" fontAlgn="base"/>
            <a:r>
              <a:rPr lang="cs-CZ" sz="2400" dirty="0"/>
              <a:t>Informace se dají archivovat pro budoucí potřebu </a:t>
            </a:r>
          </a:p>
          <a:p>
            <a:pPr lvl="2" fontAlgn="base"/>
            <a:r>
              <a:rPr lang="cs-CZ" sz="2400" dirty="0"/>
              <a:t>Vyvolává menší emoce než ústní sdělení </a:t>
            </a:r>
          </a:p>
          <a:p>
            <a:pPr lvl="2" fontAlgn="base"/>
            <a:r>
              <a:rPr lang="cs-CZ" sz="2400" dirty="0"/>
              <a:t>Odpověď si může příjemce promyslet </a:t>
            </a:r>
          </a:p>
          <a:p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 fontScale="92500"/>
          </a:bodyPr>
          <a:lstStyle/>
          <a:p>
            <a:pPr lvl="2" fontAlgn="base"/>
            <a:r>
              <a:rPr lang="cs-CZ" sz="2400" dirty="0"/>
              <a:t>Větší formalita a odstup komunikujících </a:t>
            </a:r>
          </a:p>
          <a:p>
            <a:pPr lvl="2" fontAlgn="base"/>
            <a:r>
              <a:rPr lang="cs-CZ" sz="2400" dirty="0"/>
              <a:t>Je zde možnost nesprávné interpretace sdělení </a:t>
            </a:r>
          </a:p>
          <a:p>
            <a:pPr lvl="2" fontAlgn="base"/>
            <a:r>
              <a:rPr lang="cs-CZ" sz="2400" dirty="0"/>
              <a:t>Neumožňuje bezprostřední změnu postojů a názorů</a:t>
            </a:r>
          </a:p>
          <a:p>
            <a:pPr lvl="2"/>
            <a:r>
              <a:rPr lang="cs-CZ" sz="2400" dirty="0"/>
              <a:t>Na odpověď se musí déle čekat </a:t>
            </a:r>
          </a:p>
        </p:txBody>
      </p:sp>
    </p:spTree>
    <p:extLst>
      <p:ext uri="{BB962C8B-B14F-4D97-AF65-F5344CB8AC3E}">
        <p14:creationId xmlns:p14="http://schemas.microsoft.com/office/powerpoint/2010/main" val="1811999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>
                <a:latin typeface="Aharoni" panose="02010803020104030203" pitchFamily="2" charset="-79"/>
                <a:cs typeface="Aharoni" panose="02010803020104030203" pitchFamily="2" charset="-79"/>
              </a:rPr>
              <a:t>Elektronická komunikace </a:t>
            </a:r>
            <a:endParaRPr lang="cs-CZ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555066"/>
          </a:xfr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Autofit/>
          </a:bodyPr>
          <a:lstStyle/>
          <a:p>
            <a:r>
              <a:rPr lang="cs-CZ" sz="2800" dirty="0"/>
              <a:t>Bez elektronické komunikace se v dnešním světě již nelze </a:t>
            </a:r>
            <a:r>
              <a:rPr lang="cs-CZ" sz="2800" dirty="0" smtClean="0"/>
              <a:t>obejít.</a:t>
            </a:r>
          </a:p>
          <a:p>
            <a:r>
              <a:rPr lang="cs-CZ" sz="2800" dirty="0" smtClean="0"/>
              <a:t>Elektronickou </a:t>
            </a:r>
            <a:r>
              <a:rPr lang="cs-CZ" sz="2800" dirty="0"/>
              <a:t>komunikaci používáme ke komunikaci s blízkým </a:t>
            </a:r>
            <a:r>
              <a:rPr lang="cs-CZ" sz="2800" dirty="0" smtClean="0"/>
              <a:t/>
            </a:r>
            <a:br>
              <a:rPr lang="cs-CZ" sz="2800" dirty="0" smtClean="0"/>
            </a:br>
            <a:r>
              <a:rPr lang="cs-CZ" sz="2800" dirty="0" smtClean="0"/>
              <a:t>i </a:t>
            </a:r>
            <a:r>
              <a:rPr lang="cs-CZ" sz="2800" dirty="0"/>
              <a:t>širokým okolím</a:t>
            </a:r>
            <a:r>
              <a:rPr lang="cs-CZ" sz="2800" dirty="0" smtClean="0"/>
              <a:t>.</a:t>
            </a:r>
          </a:p>
          <a:p>
            <a:r>
              <a:rPr lang="cs-CZ" sz="2800" dirty="0" smtClean="0"/>
              <a:t>Elektronická </a:t>
            </a:r>
            <a:r>
              <a:rPr lang="cs-CZ" sz="2800" dirty="0"/>
              <a:t>komunikace obsahuje své výhody jako je úspora času, nákladů, apod. i své </a:t>
            </a:r>
            <a:r>
              <a:rPr lang="cs-CZ" sz="2800" dirty="0" smtClean="0"/>
              <a:t>nevýhody, </a:t>
            </a:r>
            <a:r>
              <a:rPr lang="cs-CZ" sz="2800" dirty="0"/>
              <a:t>např. viry nebo zneužití osobních údajů. </a:t>
            </a:r>
            <a:endParaRPr lang="cs-CZ" sz="2800" dirty="0" smtClean="0"/>
          </a:p>
          <a:p>
            <a:r>
              <a:rPr lang="cs-CZ" sz="2800" dirty="0" smtClean="0"/>
              <a:t>Za </a:t>
            </a:r>
            <a:r>
              <a:rPr lang="cs-CZ" sz="2800" dirty="0"/>
              <a:t>hlavní komunikační nástroj elektronické komunikace považujeme e-mail. Firma využívá e-mail jak ke komunikaci interní (informování zaměstnanců), tak i ke komunikaci externí (komunikace s dodavateli, úřady, institucemi apod.). 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9557" y="205494"/>
            <a:ext cx="1819656" cy="1424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0918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ktiva">
  <a:themeElements>
    <a:clrScheme name="Retrospektiva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ktiva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ktiv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112</TotalTime>
  <Words>498</Words>
  <Application>Microsoft Office PowerPoint</Application>
  <PresentationFormat>Vlastní</PresentationFormat>
  <Paragraphs>167</Paragraphs>
  <Slides>13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4" baseType="lpstr">
      <vt:lpstr>Retrospektiva</vt:lpstr>
      <vt:lpstr>FORMY KOMUNIKACE</vt:lpstr>
      <vt:lpstr>Prezentace aplikace PowerPoint</vt:lpstr>
      <vt:lpstr>Prezentace aplikace PowerPoint</vt:lpstr>
      <vt:lpstr>Ústní komunikace  </vt:lpstr>
      <vt:lpstr>VERBÁLNÍ KOMUNIKACE</vt:lpstr>
      <vt:lpstr>NEVERBÁLNÍ KOMUNIKACE</vt:lpstr>
      <vt:lpstr>Písemná komunikace</vt:lpstr>
      <vt:lpstr>Prezentace aplikace PowerPoint</vt:lpstr>
      <vt:lpstr>Elektronická komunikace </vt:lpstr>
      <vt:lpstr>Prezentace aplikace PowerPoint</vt:lpstr>
      <vt:lpstr>Tajenka</vt:lpstr>
      <vt:lpstr>Literatura</vt:lpstr>
      <vt:lpstr>ZDROJE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FORMY KOMUNIKACE</dc:title>
  <dc:creator>Kabourkovci</dc:creator>
  <cp:lastModifiedBy>LIVA</cp:lastModifiedBy>
  <cp:revision>23</cp:revision>
  <dcterms:created xsi:type="dcterms:W3CDTF">2014-02-06T15:17:24Z</dcterms:created>
  <dcterms:modified xsi:type="dcterms:W3CDTF">2014-10-23T22:10:25Z</dcterms:modified>
</cp:coreProperties>
</file>