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8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7C3616-F467-49C9-A5D5-6BA710D7B88A}" type="doc">
      <dgm:prSet loTypeId="urn:microsoft.com/office/officeart/2005/8/layout/pyramid1" loCatId="pyramid" qsTypeId="urn:microsoft.com/office/officeart/2005/8/quickstyle/simple1" qsCatId="simple" csTypeId="urn:microsoft.com/office/officeart/2005/8/colors/accent3_5" csCatId="accent3" phldr="1"/>
      <dgm:spPr/>
    </dgm:pt>
    <dgm:pt modelId="{C1EEC319-B8EB-48A8-800A-3C3D910D498C}">
      <dgm:prSet phldrT="[Text]" custT="1"/>
      <dgm:spPr/>
      <dgm:t>
        <a:bodyPr/>
        <a:lstStyle/>
        <a:p>
          <a:r>
            <a:rPr lang="cs-CZ" sz="1600" b="1" dirty="0" smtClean="0">
              <a:latin typeface="+mn-lt"/>
            </a:rPr>
            <a:t>Potřeba osobního rozvoje</a:t>
          </a:r>
          <a:endParaRPr lang="cs-CZ" sz="1600" b="1" dirty="0">
            <a:latin typeface="+mn-lt"/>
          </a:endParaRPr>
        </a:p>
      </dgm:t>
    </dgm:pt>
    <dgm:pt modelId="{2810E29C-4F10-4E3E-99D4-4ACC08377DC9}" type="parTrans" cxnId="{C8B35230-C957-42FF-9429-65FC0DA3A8E7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67FA6E52-D8EC-416F-8F46-F4A979B75DD4}" type="sibTrans" cxnId="{C8B35230-C957-42FF-9429-65FC0DA3A8E7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72E164C9-3A93-4384-A37E-7BA4185206B3}">
      <dgm:prSet phldrT="[Text]" custT="1"/>
      <dgm:spPr/>
      <dgm:t>
        <a:bodyPr/>
        <a:lstStyle/>
        <a:p>
          <a:r>
            <a:rPr lang="cs-CZ" sz="1600" b="1" dirty="0" smtClean="0">
              <a:latin typeface="+mn-lt"/>
            </a:rPr>
            <a:t>Potřeba uznání</a:t>
          </a:r>
          <a:endParaRPr lang="cs-CZ" sz="1600" b="1" dirty="0">
            <a:latin typeface="+mn-lt"/>
          </a:endParaRPr>
        </a:p>
      </dgm:t>
    </dgm:pt>
    <dgm:pt modelId="{E4326526-C2A2-4836-8A86-8C55A3ACBDDA}" type="parTrans" cxnId="{776367E6-A1C2-46D4-A239-F4971AD8BC80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43F596BE-1E73-4660-945B-D018A3458973}" type="sibTrans" cxnId="{776367E6-A1C2-46D4-A239-F4971AD8BC80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7A0D2A77-C01F-4376-9B25-B4FE2379EEF4}">
      <dgm:prSet phldrT="[Text]" custT="1"/>
      <dgm:spPr/>
      <dgm:t>
        <a:bodyPr/>
        <a:lstStyle/>
        <a:p>
          <a:r>
            <a:rPr lang="cs-CZ" sz="1600" b="1" dirty="0" smtClean="0">
              <a:latin typeface="+mn-lt"/>
            </a:rPr>
            <a:t>Potřeba sounáležitosti </a:t>
          </a:r>
          <a:br>
            <a:rPr lang="cs-CZ" sz="1600" b="1" dirty="0" smtClean="0">
              <a:latin typeface="+mn-lt"/>
            </a:rPr>
          </a:br>
          <a:r>
            <a:rPr lang="cs-CZ" sz="1600" b="1" dirty="0" smtClean="0">
              <a:latin typeface="+mn-lt"/>
            </a:rPr>
            <a:t>a lásky</a:t>
          </a:r>
          <a:endParaRPr lang="cs-CZ" sz="1600" b="1" dirty="0">
            <a:latin typeface="+mn-lt"/>
          </a:endParaRPr>
        </a:p>
      </dgm:t>
    </dgm:pt>
    <dgm:pt modelId="{4E74A485-EAD1-4878-A879-B8035C9C9EF8}" type="parTrans" cxnId="{6F11863D-AC0A-4A74-9961-2A06CBE4AFB9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36598084-CF67-4951-A734-6FD48A93E477}" type="sibTrans" cxnId="{6F11863D-AC0A-4A74-9961-2A06CBE4AFB9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B84892E0-8DEC-4B3E-93CD-5B75683B256B}">
      <dgm:prSet custT="1"/>
      <dgm:spPr/>
      <dgm:t>
        <a:bodyPr/>
        <a:lstStyle/>
        <a:p>
          <a:r>
            <a:rPr lang="cs-CZ" sz="1600" b="1" dirty="0" smtClean="0">
              <a:latin typeface="+mn-lt"/>
            </a:rPr>
            <a:t>Potřeba ochrany. Bezpečí a jistoty</a:t>
          </a:r>
          <a:endParaRPr lang="cs-CZ" sz="1600" b="1" dirty="0">
            <a:latin typeface="+mn-lt"/>
          </a:endParaRPr>
        </a:p>
      </dgm:t>
    </dgm:pt>
    <dgm:pt modelId="{5E9B6707-4478-4CF4-9029-51D3177B5313}" type="parTrans" cxnId="{B6C075F2-80F1-47C9-BDDF-74BE1CB9D275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FF70783A-C610-4491-9021-D6DE25D10D68}" type="sibTrans" cxnId="{B6C075F2-80F1-47C9-BDDF-74BE1CB9D275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876E4305-8707-4FD2-B942-68E3DEFA2676}">
      <dgm:prSet custT="1"/>
      <dgm:spPr/>
      <dgm:t>
        <a:bodyPr/>
        <a:lstStyle/>
        <a:p>
          <a:r>
            <a:rPr lang="cs-CZ" sz="1600" b="1" dirty="0" smtClean="0">
              <a:latin typeface="+mn-lt"/>
            </a:rPr>
            <a:t>Základní fyziologické potřeby</a:t>
          </a:r>
          <a:endParaRPr lang="cs-CZ" sz="1600" b="1" dirty="0">
            <a:latin typeface="+mn-lt"/>
          </a:endParaRPr>
        </a:p>
      </dgm:t>
    </dgm:pt>
    <dgm:pt modelId="{B41172A3-41B9-44BF-AB49-3DD76B5B23FC}" type="parTrans" cxnId="{9EF92435-15AF-4B91-9C70-FFD4C7106502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27A1F7D9-F19E-4B93-90D5-7625B96D9096}" type="sibTrans" cxnId="{9EF92435-15AF-4B91-9C70-FFD4C7106502}">
      <dgm:prSet/>
      <dgm:spPr/>
      <dgm:t>
        <a:bodyPr/>
        <a:lstStyle/>
        <a:p>
          <a:endParaRPr lang="cs-CZ" sz="1600" b="1">
            <a:latin typeface="+mn-lt"/>
          </a:endParaRPr>
        </a:p>
      </dgm:t>
    </dgm:pt>
    <dgm:pt modelId="{06AEBD00-80DB-4BCA-AC7E-5C4E4A93C2CF}" type="pres">
      <dgm:prSet presAssocID="{B47C3616-F467-49C9-A5D5-6BA710D7B88A}" presName="Name0" presStyleCnt="0">
        <dgm:presLayoutVars>
          <dgm:dir/>
          <dgm:animLvl val="lvl"/>
          <dgm:resizeHandles val="exact"/>
        </dgm:presLayoutVars>
      </dgm:prSet>
      <dgm:spPr/>
    </dgm:pt>
    <dgm:pt modelId="{F17729F0-802A-4F77-BFA0-96171B4E446D}" type="pres">
      <dgm:prSet presAssocID="{C1EEC319-B8EB-48A8-800A-3C3D910D498C}" presName="Name8" presStyleCnt="0"/>
      <dgm:spPr/>
    </dgm:pt>
    <dgm:pt modelId="{08F19143-7459-4853-BE11-FB588EA148DC}" type="pres">
      <dgm:prSet presAssocID="{C1EEC319-B8EB-48A8-800A-3C3D910D498C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758BA6-3EB2-4FA2-B70F-1D7A2CD185DC}" type="pres">
      <dgm:prSet presAssocID="{C1EEC319-B8EB-48A8-800A-3C3D910D498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F0D97A-42A7-44E2-9255-7011CB1BD67C}" type="pres">
      <dgm:prSet presAssocID="{72E164C9-3A93-4384-A37E-7BA4185206B3}" presName="Name8" presStyleCnt="0"/>
      <dgm:spPr/>
    </dgm:pt>
    <dgm:pt modelId="{7D1FDFB3-6C62-4CFD-8468-D5E93B0AC5BC}" type="pres">
      <dgm:prSet presAssocID="{72E164C9-3A93-4384-A37E-7BA4185206B3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DF70DFC-21A9-4180-AA48-796E0EF739F1}" type="pres">
      <dgm:prSet presAssocID="{72E164C9-3A93-4384-A37E-7BA4185206B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8AB74F-C7C7-4A8C-8B53-DF2C7955F63A}" type="pres">
      <dgm:prSet presAssocID="{7A0D2A77-C01F-4376-9B25-B4FE2379EEF4}" presName="Name8" presStyleCnt="0"/>
      <dgm:spPr/>
    </dgm:pt>
    <dgm:pt modelId="{DA16433A-F16E-43D9-90EA-AD28F7403A85}" type="pres">
      <dgm:prSet presAssocID="{7A0D2A77-C01F-4376-9B25-B4FE2379EEF4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167AA2-ECB5-49E5-A771-865F346493DC}" type="pres">
      <dgm:prSet presAssocID="{7A0D2A77-C01F-4376-9B25-B4FE2379EE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AC3E2B0-CD9E-4A7A-83AC-68F805918654}" type="pres">
      <dgm:prSet presAssocID="{B84892E0-8DEC-4B3E-93CD-5B75683B256B}" presName="Name8" presStyleCnt="0"/>
      <dgm:spPr/>
    </dgm:pt>
    <dgm:pt modelId="{A0E470BC-71D2-4D6D-B093-0B48DADC9911}" type="pres">
      <dgm:prSet presAssocID="{B84892E0-8DEC-4B3E-93CD-5B75683B256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2428BE4-1EA1-4027-A712-BA4BD56660EF}" type="pres">
      <dgm:prSet presAssocID="{B84892E0-8DEC-4B3E-93CD-5B75683B256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896AFB-C578-4632-9AAF-B399E18FC0D5}" type="pres">
      <dgm:prSet presAssocID="{876E4305-8707-4FD2-B942-68E3DEFA2676}" presName="Name8" presStyleCnt="0"/>
      <dgm:spPr/>
    </dgm:pt>
    <dgm:pt modelId="{3AFAE270-FDED-4713-99C8-9F578B485ED7}" type="pres">
      <dgm:prSet presAssocID="{876E4305-8707-4FD2-B942-68E3DEFA2676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B57D6A-4A60-47D2-93CE-7CCDDB47FEE1}" type="pres">
      <dgm:prSet presAssocID="{876E4305-8707-4FD2-B942-68E3DEFA267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B00681C-88A5-4783-94F1-236FBF2874AF}" type="presOf" srcId="{876E4305-8707-4FD2-B942-68E3DEFA2676}" destId="{3AFAE270-FDED-4713-99C8-9F578B485ED7}" srcOrd="0" destOrd="0" presId="urn:microsoft.com/office/officeart/2005/8/layout/pyramid1"/>
    <dgm:cxn modelId="{90E3DC81-9C03-4411-811F-085FF197A17E}" type="presOf" srcId="{876E4305-8707-4FD2-B942-68E3DEFA2676}" destId="{27B57D6A-4A60-47D2-93CE-7CCDDB47FEE1}" srcOrd="1" destOrd="0" presId="urn:microsoft.com/office/officeart/2005/8/layout/pyramid1"/>
    <dgm:cxn modelId="{6F11863D-AC0A-4A74-9961-2A06CBE4AFB9}" srcId="{B47C3616-F467-49C9-A5D5-6BA710D7B88A}" destId="{7A0D2A77-C01F-4376-9B25-B4FE2379EEF4}" srcOrd="2" destOrd="0" parTransId="{4E74A485-EAD1-4878-A879-B8035C9C9EF8}" sibTransId="{36598084-CF67-4951-A734-6FD48A93E477}"/>
    <dgm:cxn modelId="{4C6B03BF-FA62-45B9-B230-E2CED5ACDA2B}" type="presOf" srcId="{C1EEC319-B8EB-48A8-800A-3C3D910D498C}" destId="{08F19143-7459-4853-BE11-FB588EA148DC}" srcOrd="0" destOrd="0" presId="urn:microsoft.com/office/officeart/2005/8/layout/pyramid1"/>
    <dgm:cxn modelId="{B6C075F2-80F1-47C9-BDDF-74BE1CB9D275}" srcId="{B47C3616-F467-49C9-A5D5-6BA710D7B88A}" destId="{B84892E0-8DEC-4B3E-93CD-5B75683B256B}" srcOrd="3" destOrd="0" parTransId="{5E9B6707-4478-4CF4-9029-51D3177B5313}" sibTransId="{FF70783A-C610-4491-9021-D6DE25D10D68}"/>
    <dgm:cxn modelId="{42458FF6-4871-4D58-AA25-A06FAEA55172}" type="presOf" srcId="{7A0D2A77-C01F-4376-9B25-B4FE2379EEF4}" destId="{82167AA2-ECB5-49E5-A771-865F346493DC}" srcOrd="1" destOrd="0" presId="urn:microsoft.com/office/officeart/2005/8/layout/pyramid1"/>
    <dgm:cxn modelId="{9EF92435-15AF-4B91-9C70-FFD4C7106502}" srcId="{B47C3616-F467-49C9-A5D5-6BA710D7B88A}" destId="{876E4305-8707-4FD2-B942-68E3DEFA2676}" srcOrd="4" destOrd="0" parTransId="{B41172A3-41B9-44BF-AB49-3DD76B5B23FC}" sibTransId="{27A1F7D9-F19E-4B93-90D5-7625B96D9096}"/>
    <dgm:cxn modelId="{FF141C95-9ECC-4604-958D-555430E673F4}" type="presOf" srcId="{B84892E0-8DEC-4B3E-93CD-5B75683B256B}" destId="{A2428BE4-1EA1-4027-A712-BA4BD56660EF}" srcOrd="1" destOrd="0" presId="urn:microsoft.com/office/officeart/2005/8/layout/pyramid1"/>
    <dgm:cxn modelId="{776367E6-A1C2-46D4-A239-F4971AD8BC80}" srcId="{B47C3616-F467-49C9-A5D5-6BA710D7B88A}" destId="{72E164C9-3A93-4384-A37E-7BA4185206B3}" srcOrd="1" destOrd="0" parTransId="{E4326526-C2A2-4836-8A86-8C55A3ACBDDA}" sibTransId="{43F596BE-1E73-4660-945B-D018A3458973}"/>
    <dgm:cxn modelId="{5D3A4F0B-1BD1-4275-AE2A-1EA7230DC129}" type="presOf" srcId="{C1EEC319-B8EB-48A8-800A-3C3D910D498C}" destId="{BE758BA6-3EB2-4FA2-B70F-1D7A2CD185DC}" srcOrd="1" destOrd="0" presId="urn:microsoft.com/office/officeart/2005/8/layout/pyramid1"/>
    <dgm:cxn modelId="{97261BED-DB9E-4D39-BCB5-F78F1BF8157E}" type="presOf" srcId="{B84892E0-8DEC-4B3E-93CD-5B75683B256B}" destId="{A0E470BC-71D2-4D6D-B093-0B48DADC9911}" srcOrd="0" destOrd="0" presId="urn:microsoft.com/office/officeart/2005/8/layout/pyramid1"/>
    <dgm:cxn modelId="{C5922D27-5D00-40FA-B9B7-F113EF1749E0}" type="presOf" srcId="{72E164C9-3A93-4384-A37E-7BA4185206B3}" destId="{ADF70DFC-21A9-4180-AA48-796E0EF739F1}" srcOrd="1" destOrd="0" presId="urn:microsoft.com/office/officeart/2005/8/layout/pyramid1"/>
    <dgm:cxn modelId="{C8B35230-C957-42FF-9429-65FC0DA3A8E7}" srcId="{B47C3616-F467-49C9-A5D5-6BA710D7B88A}" destId="{C1EEC319-B8EB-48A8-800A-3C3D910D498C}" srcOrd="0" destOrd="0" parTransId="{2810E29C-4F10-4E3E-99D4-4ACC08377DC9}" sibTransId="{67FA6E52-D8EC-416F-8F46-F4A979B75DD4}"/>
    <dgm:cxn modelId="{4B6DE5E2-4569-40B4-8773-DE2A56CA8C87}" type="presOf" srcId="{72E164C9-3A93-4384-A37E-7BA4185206B3}" destId="{7D1FDFB3-6C62-4CFD-8468-D5E93B0AC5BC}" srcOrd="0" destOrd="0" presId="urn:microsoft.com/office/officeart/2005/8/layout/pyramid1"/>
    <dgm:cxn modelId="{6E6B0ED5-3AD3-4796-978B-961612A16D3D}" type="presOf" srcId="{B47C3616-F467-49C9-A5D5-6BA710D7B88A}" destId="{06AEBD00-80DB-4BCA-AC7E-5C4E4A93C2CF}" srcOrd="0" destOrd="0" presId="urn:microsoft.com/office/officeart/2005/8/layout/pyramid1"/>
    <dgm:cxn modelId="{0B9431BC-E9AB-4EF0-B84F-C9CEE4B36F82}" type="presOf" srcId="{7A0D2A77-C01F-4376-9B25-B4FE2379EEF4}" destId="{DA16433A-F16E-43D9-90EA-AD28F7403A85}" srcOrd="0" destOrd="0" presId="urn:microsoft.com/office/officeart/2005/8/layout/pyramid1"/>
    <dgm:cxn modelId="{69F993BC-D41E-4A8D-A267-290C2033FD1D}" type="presParOf" srcId="{06AEBD00-80DB-4BCA-AC7E-5C4E4A93C2CF}" destId="{F17729F0-802A-4F77-BFA0-96171B4E446D}" srcOrd="0" destOrd="0" presId="urn:microsoft.com/office/officeart/2005/8/layout/pyramid1"/>
    <dgm:cxn modelId="{69B646CC-378A-49BD-AA1A-B5B8F998A0DF}" type="presParOf" srcId="{F17729F0-802A-4F77-BFA0-96171B4E446D}" destId="{08F19143-7459-4853-BE11-FB588EA148DC}" srcOrd="0" destOrd="0" presId="urn:microsoft.com/office/officeart/2005/8/layout/pyramid1"/>
    <dgm:cxn modelId="{48BAE712-0E53-489E-8BFA-8C548BB51A67}" type="presParOf" srcId="{F17729F0-802A-4F77-BFA0-96171B4E446D}" destId="{BE758BA6-3EB2-4FA2-B70F-1D7A2CD185DC}" srcOrd="1" destOrd="0" presId="urn:microsoft.com/office/officeart/2005/8/layout/pyramid1"/>
    <dgm:cxn modelId="{5648051F-C018-4532-BB03-AEAB752635B1}" type="presParOf" srcId="{06AEBD00-80DB-4BCA-AC7E-5C4E4A93C2CF}" destId="{EDF0D97A-42A7-44E2-9255-7011CB1BD67C}" srcOrd="1" destOrd="0" presId="urn:microsoft.com/office/officeart/2005/8/layout/pyramid1"/>
    <dgm:cxn modelId="{97975F0A-420D-42F2-91D9-4B0E71978C40}" type="presParOf" srcId="{EDF0D97A-42A7-44E2-9255-7011CB1BD67C}" destId="{7D1FDFB3-6C62-4CFD-8468-D5E93B0AC5BC}" srcOrd="0" destOrd="0" presId="urn:microsoft.com/office/officeart/2005/8/layout/pyramid1"/>
    <dgm:cxn modelId="{E11000AC-9428-4F16-A07F-05FD1839B4A0}" type="presParOf" srcId="{EDF0D97A-42A7-44E2-9255-7011CB1BD67C}" destId="{ADF70DFC-21A9-4180-AA48-796E0EF739F1}" srcOrd="1" destOrd="0" presId="urn:microsoft.com/office/officeart/2005/8/layout/pyramid1"/>
    <dgm:cxn modelId="{07BBFB37-9660-4508-9783-C4C952695D55}" type="presParOf" srcId="{06AEBD00-80DB-4BCA-AC7E-5C4E4A93C2CF}" destId="{598AB74F-C7C7-4A8C-8B53-DF2C7955F63A}" srcOrd="2" destOrd="0" presId="urn:microsoft.com/office/officeart/2005/8/layout/pyramid1"/>
    <dgm:cxn modelId="{AC35FD56-68C5-40AE-A8A3-E431A84B46E3}" type="presParOf" srcId="{598AB74F-C7C7-4A8C-8B53-DF2C7955F63A}" destId="{DA16433A-F16E-43D9-90EA-AD28F7403A85}" srcOrd="0" destOrd="0" presId="urn:microsoft.com/office/officeart/2005/8/layout/pyramid1"/>
    <dgm:cxn modelId="{46C38AE9-6E0E-45F9-BB63-925AA3AC934A}" type="presParOf" srcId="{598AB74F-C7C7-4A8C-8B53-DF2C7955F63A}" destId="{82167AA2-ECB5-49E5-A771-865F346493DC}" srcOrd="1" destOrd="0" presId="urn:microsoft.com/office/officeart/2005/8/layout/pyramid1"/>
    <dgm:cxn modelId="{98D691DD-79A6-4A23-9444-611868AEBD14}" type="presParOf" srcId="{06AEBD00-80DB-4BCA-AC7E-5C4E4A93C2CF}" destId="{DAC3E2B0-CD9E-4A7A-83AC-68F805918654}" srcOrd="3" destOrd="0" presId="urn:microsoft.com/office/officeart/2005/8/layout/pyramid1"/>
    <dgm:cxn modelId="{11A6CB0D-65BD-44D5-9F66-4411743E25ED}" type="presParOf" srcId="{DAC3E2B0-CD9E-4A7A-83AC-68F805918654}" destId="{A0E470BC-71D2-4D6D-B093-0B48DADC9911}" srcOrd="0" destOrd="0" presId="urn:microsoft.com/office/officeart/2005/8/layout/pyramid1"/>
    <dgm:cxn modelId="{CBC6554E-30E5-4F0C-B5E1-633D365AF5DE}" type="presParOf" srcId="{DAC3E2B0-CD9E-4A7A-83AC-68F805918654}" destId="{A2428BE4-1EA1-4027-A712-BA4BD56660EF}" srcOrd="1" destOrd="0" presId="urn:microsoft.com/office/officeart/2005/8/layout/pyramid1"/>
    <dgm:cxn modelId="{2E27D697-46C6-40B2-8A28-3F52B40E8ACA}" type="presParOf" srcId="{06AEBD00-80DB-4BCA-AC7E-5C4E4A93C2CF}" destId="{AA896AFB-C578-4632-9AAF-B399E18FC0D5}" srcOrd="4" destOrd="0" presId="urn:microsoft.com/office/officeart/2005/8/layout/pyramid1"/>
    <dgm:cxn modelId="{DFB20509-6A8E-403D-A368-02D352CEE69B}" type="presParOf" srcId="{AA896AFB-C578-4632-9AAF-B399E18FC0D5}" destId="{3AFAE270-FDED-4713-99C8-9F578B485ED7}" srcOrd="0" destOrd="0" presId="urn:microsoft.com/office/officeart/2005/8/layout/pyramid1"/>
    <dgm:cxn modelId="{7D8C9842-B7FE-4A40-BD34-51D0B684EC21}" type="presParOf" srcId="{AA896AFB-C578-4632-9AAF-B399E18FC0D5}" destId="{27B57D6A-4A60-47D2-93CE-7CCDDB47FEE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3B122-29FF-4D96-96F1-B7C64F95EE13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4BCD5AA-73DE-40DF-BC87-96C4F84C810A}">
      <dgm:prSet/>
      <dgm:spPr/>
      <dgm:t>
        <a:bodyPr/>
        <a:lstStyle/>
        <a:p>
          <a:pPr rtl="0"/>
          <a:r>
            <a:rPr lang="cs-CZ" smtClean="0"/>
            <a:t>Sestavte teorii motivace</a:t>
          </a:r>
          <a:endParaRPr lang="cs-CZ"/>
        </a:p>
      </dgm:t>
    </dgm:pt>
    <dgm:pt modelId="{3DC89BF5-DB00-4D94-A77C-B5265A135EF5}" type="parTrans" cxnId="{62CE2BE8-4E5D-4135-9024-13A7F42F6830}">
      <dgm:prSet/>
      <dgm:spPr/>
      <dgm:t>
        <a:bodyPr/>
        <a:lstStyle/>
        <a:p>
          <a:endParaRPr lang="cs-CZ"/>
        </a:p>
      </dgm:t>
    </dgm:pt>
    <dgm:pt modelId="{B2EEE9BF-6A58-4AA9-AD10-37F486547D52}" type="sibTrans" cxnId="{62CE2BE8-4E5D-4135-9024-13A7F42F6830}">
      <dgm:prSet/>
      <dgm:spPr/>
      <dgm:t>
        <a:bodyPr/>
        <a:lstStyle/>
        <a:p>
          <a:endParaRPr lang="cs-CZ"/>
        </a:p>
      </dgm:t>
    </dgm:pt>
    <dgm:pt modelId="{13D3CFC1-944D-47A0-B7CB-07A222C91E37}">
      <dgm:prSet/>
      <dgm:spPr/>
      <dgm:t>
        <a:bodyPr/>
        <a:lstStyle/>
        <a:p>
          <a:pPr rtl="0"/>
          <a:r>
            <a:rPr lang="cs-CZ" smtClean="0"/>
            <a:t>Popište jednotlivé stupně pyramidy</a:t>
          </a:r>
          <a:endParaRPr lang="cs-CZ"/>
        </a:p>
      </dgm:t>
    </dgm:pt>
    <dgm:pt modelId="{5E78B116-0F1C-45E1-8AE4-61F4376BA194}" type="parTrans" cxnId="{9A421023-8F01-4272-A716-821C91130F70}">
      <dgm:prSet/>
      <dgm:spPr/>
      <dgm:t>
        <a:bodyPr/>
        <a:lstStyle/>
        <a:p>
          <a:endParaRPr lang="cs-CZ"/>
        </a:p>
      </dgm:t>
    </dgm:pt>
    <dgm:pt modelId="{13111EF1-17A5-423C-B48C-0B761C6C877B}" type="sibTrans" cxnId="{9A421023-8F01-4272-A716-821C91130F70}">
      <dgm:prSet/>
      <dgm:spPr/>
      <dgm:t>
        <a:bodyPr/>
        <a:lstStyle/>
        <a:p>
          <a:endParaRPr lang="cs-CZ"/>
        </a:p>
      </dgm:t>
    </dgm:pt>
    <dgm:pt modelId="{D606AA6D-2043-4949-83C5-1C08E12CBF2B}">
      <dgm:prSet/>
      <dgm:spPr/>
      <dgm:t>
        <a:bodyPr/>
        <a:lstStyle/>
        <a:p>
          <a:pPr rtl="0"/>
          <a:r>
            <a:rPr lang="cs-CZ" dirty="0" smtClean="0"/>
            <a:t>Kdo sestavil motivátory </a:t>
          </a:r>
          <a:br>
            <a:rPr lang="cs-CZ" dirty="0" smtClean="0"/>
          </a:br>
          <a:r>
            <a:rPr lang="cs-CZ" dirty="0" smtClean="0"/>
            <a:t>a hygienické vlivy</a:t>
          </a:r>
          <a:endParaRPr lang="cs-CZ" dirty="0"/>
        </a:p>
      </dgm:t>
    </dgm:pt>
    <dgm:pt modelId="{631846D2-B594-4BB9-8A4E-EA814A683791}" type="parTrans" cxnId="{DF4D5165-5463-449D-BE27-03DC166E0843}">
      <dgm:prSet/>
      <dgm:spPr/>
      <dgm:t>
        <a:bodyPr/>
        <a:lstStyle/>
        <a:p>
          <a:endParaRPr lang="cs-CZ"/>
        </a:p>
      </dgm:t>
    </dgm:pt>
    <dgm:pt modelId="{6DF5542A-A1F9-4ED7-B493-F527838053F5}" type="sibTrans" cxnId="{DF4D5165-5463-449D-BE27-03DC166E0843}">
      <dgm:prSet/>
      <dgm:spPr/>
      <dgm:t>
        <a:bodyPr/>
        <a:lstStyle/>
        <a:p>
          <a:endParaRPr lang="cs-CZ"/>
        </a:p>
      </dgm:t>
    </dgm:pt>
    <dgm:pt modelId="{D34BDF01-A6B1-4708-A7A3-35B3FD835E61}" type="pres">
      <dgm:prSet presAssocID="{3CF3B122-29FF-4D96-96F1-B7C64F95EE1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D6E1DEA2-2157-4082-AD27-0DED83AA0FB0}" type="pres">
      <dgm:prSet presAssocID="{3CF3B122-29FF-4D96-96F1-B7C64F95EE13}" presName="pyramid" presStyleLbl="node1" presStyleIdx="0" presStyleCnt="1"/>
      <dgm:spPr/>
    </dgm:pt>
    <dgm:pt modelId="{ED3A160E-2FC3-470A-9284-A02B262601F0}" type="pres">
      <dgm:prSet presAssocID="{3CF3B122-29FF-4D96-96F1-B7C64F95EE13}" presName="theList" presStyleCnt="0"/>
      <dgm:spPr/>
    </dgm:pt>
    <dgm:pt modelId="{0D41E137-06BD-41BA-BBDB-0782EC5D4B4E}" type="pres">
      <dgm:prSet presAssocID="{84BCD5AA-73DE-40DF-BC87-96C4F84C810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F7582FE-F764-4E4A-B03A-3A74FAC51FD1}" type="pres">
      <dgm:prSet presAssocID="{84BCD5AA-73DE-40DF-BC87-96C4F84C810A}" presName="aSpace" presStyleCnt="0"/>
      <dgm:spPr/>
    </dgm:pt>
    <dgm:pt modelId="{6B3DFA13-0D27-4EBC-A11C-375FC6C3DDA8}" type="pres">
      <dgm:prSet presAssocID="{13D3CFC1-944D-47A0-B7CB-07A222C91E3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1E1951-086B-4D02-A987-C8219E6D799A}" type="pres">
      <dgm:prSet presAssocID="{13D3CFC1-944D-47A0-B7CB-07A222C91E37}" presName="aSpace" presStyleCnt="0"/>
      <dgm:spPr/>
    </dgm:pt>
    <dgm:pt modelId="{02442438-8960-4DBC-A031-E89FB3FFF330}" type="pres">
      <dgm:prSet presAssocID="{D606AA6D-2043-4949-83C5-1C08E12CBF2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FCC33C0-3F58-462E-B179-38DC0E596F31}" type="pres">
      <dgm:prSet presAssocID="{D606AA6D-2043-4949-83C5-1C08E12CBF2B}" presName="aSpace" presStyleCnt="0"/>
      <dgm:spPr/>
    </dgm:pt>
  </dgm:ptLst>
  <dgm:cxnLst>
    <dgm:cxn modelId="{2B2D3D03-51F7-410C-85C9-882719E2E5D2}" type="presOf" srcId="{D606AA6D-2043-4949-83C5-1C08E12CBF2B}" destId="{02442438-8960-4DBC-A031-E89FB3FFF330}" srcOrd="0" destOrd="0" presId="urn:microsoft.com/office/officeart/2005/8/layout/pyramid2"/>
    <dgm:cxn modelId="{A2F09306-9424-4BB1-99EE-D113840EF629}" type="presOf" srcId="{13D3CFC1-944D-47A0-B7CB-07A222C91E37}" destId="{6B3DFA13-0D27-4EBC-A11C-375FC6C3DDA8}" srcOrd="0" destOrd="0" presId="urn:microsoft.com/office/officeart/2005/8/layout/pyramid2"/>
    <dgm:cxn modelId="{9A421023-8F01-4272-A716-821C91130F70}" srcId="{3CF3B122-29FF-4D96-96F1-B7C64F95EE13}" destId="{13D3CFC1-944D-47A0-B7CB-07A222C91E37}" srcOrd="1" destOrd="0" parTransId="{5E78B116-0F1C-45E1-8AE4-61F4376BA194}" sibTransId="{13111EF1-17A5-423C-B48C-0B761C6C877B}"/>
    <dgm:cxn modelId="{DF4D5165-5463-449D-BE27-03DC166E0843}" srcId="{3CF3B122-29FF-4D96-96F1-B7C64F95EE13}" destId="{D606AA6D-2043-4949-83C5-1C08E12CBF2B}" srcOrd="2" destOrd="0" parTransId="{631846D2-B594-4BB9-8A4E-EA814A683791}" sibTransId="{6DF5542A-A1F9-4ED7-B493-F527838053F5}"/>
    <dgm:cxn modelId="{8828F30B-12B9-4429-B4A6-58886B45429E}" type="presOf" srcId="{3CF3B122-29FF-4D96-96F1-B7C64F95EE13}" destId="{D34BDF01-A6B1-4708-A7A3-35B3FD835E61}" srcOrd="0" destOrd="0" presId="urn:microsoft.com/office/officeart/2005/8/layout/pyramid2"/>
    <dgm:cxn modelId="{62CE2BE8-4E5D-4135-9024-13A7F42F6830}" srcId="{3CF3B122-29FF-4D96-96F1-B7C64F95EE13}" destId="{84BCD5AA-73DE-40DF-BC87-96C4F84C810A}" srcOrd="0" destOrd="0" parTransId="{3DC89BF5-DB00-4D94-A77C-B5265A135EF5}" sibTransId="{B2EEE9BF-6A58-4AA9-AD10-37F486547D52}"/>
    <dgm:cxn modelId="{03B3A8D6-A5A8-4A96-8D5E-A2BFB2A1BDCD}" type="presOf" srcId="{84BCD5AA-73DE-40DF-BC87-96C4F84C810A}" destId="{0D41E137-06BD-41BA-BBDB-0782EC5D4B4E}" srcOrd="0" destOrd="0" presId="urn:microsoft.com/office/officeart/2005/8/layout/pyramid2"/>
    <dgm:cxn modelId="{B46E57D1-C99A-4192-88AA-E6A4A7BA9C4E}" type="presParOf" srcId="{D34BDF01-A6B1-4708-A7A3-35B3FD835E61}" destId="{D6E1DEA2-2157-4082-AD27-0DED83AA0FB0}" srcOrd="0" destOrd="0" presId="urn:microsoft.com/office/officeart/2005/8/layout/pyramid2"/>
    <dgm:cxn modelId="{39FFB8B1-5685-472D-ACBD-8E9AB8C37F52}" type="presParOf" srcId="{D34BDF01-A6B1-4708-A7A3-35B3FD835E61}" destId="{ED3A160E-2FC3-470A-9284-A02B262601F0}" srcOrd="1" destOrd="0" presId="urn:microsoft.com/office/officeart/2005/8/layout/pyramid2"/>
    <dgm:cxn modelId="{2B8346E2-06B0-425F-B75A-502FF9E63D18}" type="presParOf" srcId="{ED3A160E-2FC3-470A-9284-A02B262601F0}" destId="{0D41E137-06BD-41BA-BBDB-0782EC5D4B4E}" srcOrd="0" destOrd="0" presId="urn:microsoft.com/office/officeart/2005/8/layout/pyramid2"/>
    <dgm:cxn modelId="{0E36071C-5826-4CEA-A234-952457159944}" type="presParOf" srcId="{ED3A160E-2FC3-470A-9284-A02B262601F0}" destId="{7F7582FE-F764-4E4A-B03A-3A74FAC51FD1}" srcOrd="1" destOrd="0" presId="urn:microsoft.com/office/officeart/2005/8/layout/pyramid2"/>
    <dgm:cxn modelId="{2F4CD069-E1CB-4925-9A2C-56228AB3C6A3}" type="presParOf" srcId="{ED3A160E-2FC3-470A-9284-A02B262601F0}" destId="{6B3DFA13-0D27-4EBC-A11C-375FC6C3DDA8}" srcOrd="2" destOrd="0" presId="urn:microsoft.com/office/officeart/2005/8/layout/pyramid2"/>
    <dgm:cxn modelId="{FA952DF1-11AF-4FD8-9130-315B0441CB01}" type="presParOf" srcId="{ED3A160E-2FC3-470A-9284-A02B262601F0}" destId="{EA1E1951-086B-4D02-A987-C8219E6D799A}" srcOrd="3" destOrd="0" presId="urn:microsoft.com/office/officeart/2005/8/layout/pyramid2"/>
    <dgm:cxn modelId="{594979FB-59B5-4FED-BC7B-C07EB447E886}" type="presParOf" srcId="{ED3A160E-2FC3-470A-9284-A02B262601F0}" destId="{02442438-8960-4DBC-A031-E89FB3FFF330}" srcOrd="4" destOrd="0" presId="urn:microsoft.com/office/officeart/2005/8/layout/pyramid2"/>
    <dgm:cxn modelId="{22B20888-8856-43FD-9C84-486346099C34}" type="presParOf" srcId="{ED3A160E-2FC3-470A-9284-A02B262601F0}" destId="{6FCC33C0-3F58-462E-B179-38DC0E596F3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19143-7459-4853-BE11-FB588EA148DC}">
      <dsp:nvSpPr>
        <dsp:cNvPr id="0" name=""/>
        <dsp:cNvSpPr/>
      </dsp:nvSpPr>
      <dsp:spPr>
        <a:xfrm>
          <a:off x="2728422" y="0"/>
          <a:ext cx="1364210" cy="867448"/>
        </a:xfrm>
        <a:prstGeom prst="trapezoid">
          <a:avLst>
            <a:gd name="adj" fmla="val 78634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+mn-lt"/>
            </a:rPr>
            <a:t>Potřeba osobního rozvoje</a:t>
          </a:r>
          <a:endParaRPr lang="cs-CZ" sz="1600" b="1" kern="1200" dirty="0">
            <a:latin typeface="+mn-lt"/>
          </a:endParaRPr>
        </a:p>
      </dsp:txBody>
      <dsp:txXfrm>
        <a:off x="2728422" y="0"/>
        <a:ext cx="1364210" cy="867448"/>
      </dsp:txXfrm>
    </dsp:sp>
    <dsp:sp modelId="{7D1FDFB3-6C62-4CFD-8468-D5E93B0AC5BC}">
      <dsp:nvSpPr>
        <dsp:cNvPr id="0" name=""/>
        <dsp:cNvSpPr/>
      </dsp:nvSpPr>
      <dsp:spPr>
        <a:xfrm>
          <a:off x="2046316" y="867448"/>
          <a:ext cx="2728421" cy="867448"/>
        </a:xfrm>
        <a:prstGeom prst="trapezoid">
          <a:avLst>
            <a:gd name="adj" fmla="val 78634"/>
          </a:avLst>
        </a:prstGeom>
        <a:solidFill>
          <a:schemeClr val="accent3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+mn-lt"/>
            </a:rPr>
            <a:t>Potřeba uznání</a:t>
          </a:r>
          <a:endParaRPr lang="cs-CZ" sz="1600" b="1" kern="1200" dirty="0">
            <a:latin typeface="+mn-lt"/>
          </a:endParaRPr>
        </a:p>
      </dsp:txBody>
      <dsp:txXfrm>
        <a:off x="2523790" y="867448"/>
        <a:ext cx="1773474" cy="867448"/>
      </dsp:txXfrm>
    </dsp:sp>
    <dsp:sp modelId="{DA16433A-F16E-43D9-90EA-AD28F7403A85}">
      <dsp:nvSpPr>
        <dsp:cNvPr id="0" name=""/>
        <dsp:cNvSpPr/>
      </dsp:nvSpPr>
      <dsp:spPr>
        <a:xfrm>
          <a:off x="1364211" y="1734896"/>
          <a:ext cx="4092633" cy="867448"/>
        </a:xfrm>
        <a:prstGeom prst="trapezoid">
          <a:avLst>
            <a:gd name="adj" fmla="val 78634"/>
          </a:avLst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+mn-lt"/>
            </a:rPr>
            <a:t>Potřeba sounáležitosti </a:t>
          </a:r>
          <a:br>
            <a:rPr lang="cs-CZ" sz="1600" b="1" kern="1200" dirty="0" smtClean="0">
              <a:latin typeface="+mn-lt"/>
            </a:rPr>
          </a:br>
          <a:r>
            <a:rPr lang="cs-CZ" sz="1600" b="1" kern="1200" dirty="0" smtClean="0">
              <a:latin typeface="+mn-lt"/>
            </a:rPr>
            <a:t>a lásky</a:t>
          </a:r>
          <a:endParaRPr lang="cs-CZ" sz="1600" b="1" kern="1200" dirty="0">
            <a:latin typeface="+mn-lt"/>
          </a:endParaRPr>
        </a:p>
      </dsp:txBody>
      <dsp:txXfrm>
        <a:off x="2080421" y="1734896"/>
        <a:ext cx="2660211" cy="867448"/>
      </dsp:txXfrm>
    </dsp:sp>
    <dsp:sp modelId="{A0E470BC-71D2-4D6D-B093-0B48DADC9911}">
      <dsp:nvSpPr>
        <dsp:cNvPr id="0" name=""/>
        <dsp:cNvSpPr/>
      </dsp:nvSpPr>
      <dsp:spPr>
        <a:xfrm>
          <a:off x="682105" y="2602345"/>
          <a:ext cx="5456843" cy="867448"/>
        </a:xfrm>
        <a:prstGeom prst="trapezoid">
          <a:avLst>
            <a:gd name="adj" fmla="val 78634"/>
          </a:avLst>
        </a:prstGeom>
        <a:solidFill>
          <a:schemeClr val="accent3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+mn-lt"/>
            </a:rPr>
            <a:t>Potřeba ochrany. Bezpečí a jistoty</a:t>
          </a:r>
          <a:endParaRPr lang="cs-CZ" sz="1600" b="1" kern="1200" dirty="0">
            <a:latin typeface="+mn-lt"/>
          </a:endParaRPr>
        </a:p>
      </dsp:txBody>
      <dsp:txXfrm>
        <a:off x="1637053" y="2602345"/>
        <a:ext cx="3546948" cy="867448"/>
      </dsp:txXfrm>
    </dsp:sp>
    <dsp:sp modelId="{3AFAE270-FDED-4713-99C8-9F578B485ED7}">
      <dsp:nvSpPr>
        <dsp:cNvPr id="0" name=""/>
        <dsp:cNvSpPr/>
      </dsp:nvSpPr>
      <dsp:spPr>
        <a:xfrm>
          <a:off x="0" y="3469793"/>
          <a:ext cx="6821055" cy="867448"/>
        </a:xfrm>
        <a:prstGeom prst="trapezoid">
          <a:avLst>
            <a:gd name="adj" fmla="val 78634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+mn-lt"/>
            </a:rPr>
            <a:t>Základní fyziologické potřeby</a:t>
          </a:r>
          <a:endParaRPr lang="cs-CZ" sz="1600" b="1" kern="1200" dirty="0">
            <a:latin typeface="+mn-lt"/>
          </a:endParaRPr>
        </a:p>
      </dsp:txBody>
      <dsp:txXfrm>
        <a:off x="1193684" y="3469793"/>
        <a:ext cx="4433685" cy="8674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1DEA2-2157-4082-AD27-0DED83AA0FB0}">
      <dsp:nvSpPr>
        <dsp:cNvPr id="0" name=""/>
        <dsp:cNvSpPr/>
      </dsp:nvSpPr>
      <dsp:spPr>
        <a:xfrm>
          <a:off x="2699994" y="0"/>
          <a:ext cx="4050792" cy="405079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41E137-06BD-41BA-BBDB-0782EC5D4B4E}">
      <dsp:nvSpPr>
        <dsp:cNvPr id="0" name=""/>
        <dsp:cNvSpPr/>
      </dsp:nvSpPr>
      <dsp:spPr>
        <a:xfrm>
          <a:off x="4725390" y="407254"/>
          <a:ext cx="2633014" cy="958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Sestavte teorii motivace</a:t>
          </a:r>
          <a:endParaRPr lang="cs-CZ" sz="1800" kern="1200"/>
        </a:p>
      </dsp:txBody>
      <dsp:txXfrm>
        <a:off x="4772200" y="454064"/>
        <a:ext cx="2539394" cy="865278"/>
      </dsp:txXfrm>
    </dsp:sp>
    <dsp:sp modelId="{6B3DFA13-0D27-4EBC-A11C-375FC6C3DDA8}">
      <dsp:nvSpPr>
        <dsp:cNvPr id="0" name=""/>
        <dsp:cNvSpPr/>
      </dsp:nvSpPr>
      <dsp:spPr>
        <a:xfrm>
          <a:off x="4725390" y="1486015"/>
          <a:ext cx="2633014" cy="958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Popište jednotlivé stupně pyramidy</a:t>
          </a:r>
          <a:endParaRPr lang="cs-CZ" sz="1800" kern="1200"/>
        </a:p>
      </dsp:txBody>
      <dsp:txXfrm>
        <a:off x="4772200" y="1532825"/>
        <a:ext cx="2539394" cy="865278"/>
      </dsp:txXfrm>
    </dsp:sp>
    <dsp:sp modelId="{02442438-8960-4DBC-A031-E89FB3FFF330}">
      <dsp:nvSpPr>
        <dsp:cNvPr id="0" name=""/>
        <dsp:cNvSpPr/>
      </dsp:nvSpPr>
      <dsp:spPr>
        <a:xfrm>
          <a:off x="4725390" y="2564776"/>
          <a:ext cx="2633014" cy="9588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Kdo sestavil motivátory </a:t>
          </a:r>
          <a:br>
            <a:rPr lang="cs-CZ" sz="1800" kern="1200" dirty="0" smtClean="0"/>
          </a:br>
          <a:r>
            <a:rPr lang="cs-CZ" sz="1800" kern="1200" dirty="0" smtClean="0"/>
            <a:t>a hygienické vlivy</a:t>
          </a:r>
          <a:endParaRPr lang="cs-CZ" sz="1800" kern="1200" dirty="0"/>
        </a:p>
      </dsp:txBody>
      <dsp:txXfrm>
        <a:off x="4772200" y="2611586"/>
        <a:ext cx="2539394" cy="865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9893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194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073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7081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17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385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377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820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0672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429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74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9560620-40D6-4067-BAF7-E4E133F2D60E}" type="datetimeFigureOut">
              <a:rPr lang="cs-CZ" smtClean="0"/>
              <a:t>27.10.2014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B9C9A972-B859-4864-81A0-875E42A682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222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TEORIE MOTIVACE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35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Herzbergova</a:t>
            </a:r>
            <a:r>
              <a:rPr lang="cs-CZ" b="1" dirty="0" smtClean="0"/>
              <a:t> motivačně hygienická teorie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Autor – Fridrich </a:t>
            </a:r>
            <a:r>
              <a:rPr lang="cs-CZ" dirty="0" err="1" smtClean="0"/>
              <a:t>Herzberg</a:t>
            </a:r>
            <a:endParaRPr lang="cs-CZ" dirty="0" smtClean="0"/>
          </a:p>
          <a:p>
            <a:r>
              <a:rPr lang="cs-CZ" dirty="0" smtClean="0"/>
              <a:t>Na základě odpovědí od stovek pracovníků stanovil </a:t>
            </a:r>
            <a:r>
              <a:rPr lang="cs-CZ" dirty="0" err="1" smtClean="0"/>
              <a:t>Herzberg</a:t>
            </a:r>
            <a:r>
              <a:rPr lang="cs-CZ" dirty="0" smtClean="0"/>
              <a:t> dvě skupiny faktorů ovlivňující chování lidí</a:t>
            </a:r>
          </a:p>
          <a:p>
            <a:r>
              <a:rPr lang="cs-CZ" dirty="0" smtClean="0"/>
              <a:t>Motivuje člověka k výkonu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51685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Skupiny faktorů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Motivátory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Faktory působící na uspokojení lidských potřeb</a:t>
            </a:r>
          </a:p>
          <a:p>
            <a:pPr lvl="1"/>
            <a:r>
              <a:rPr lang="cs-CZ" dirty="0" smtClean="0"/>
              <a:t>Při jejich uplatnění nastane aktivace zájmu a zvýšeného úsilí pracovníků (výkon, uznání, práce samotná, odpovědnost, postup)</a:t>
            </a:r>
          </a:p>
          <a:p>
            <a:r>
              <a:rPr lang="cs-CZ" b="1" dirty="0" smtClean="0"/>
              <a:t>Hygienické vlivy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Faktory spojené pracovními podmínkami a pracovním zařazením (vybavení pracoviště, pracovní podmínky, mzdy stanovené předem, bezpečnost práce, vztahy k nadřízeným </a:t>
            </a:r>
            <a:br>
              <a:rPr lang="cs-CZ" dirty="0" smtClean="0"/>
            </a:br>
            <a:r>
              <a:rPr lang="cs-CZ" dirty="0" smtClean="0"/>
              <a:t>a spolupracovníkům)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884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130" y="558800"/>
            <a:ext cx="9198590" cy="5732818"/>
          </a:xfrm>
        </p:spPr>
      </p:pic>
    </p:spTree>
    <p:extLst>
      <p:ext uri="{BB962C8B-B14F-4D97-AF65-F5344CB8AC3E}">
        <p14:creationId xmlns:p14="http://schemas.microsoft.com/office/powerpoint/2010/main" val="1129008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pROCVIČOVÁNÍ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262392"/>
              </p:ext>
            </p:extLst>
          </p:nvPr>
        </p:nvGraphicFramePr>
        <p:xfrm>
          <a:off x="1069848" y="2121408"/>
          <a:ext cx="10058400" cy="405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68358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803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391" y="477671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026258"/>
              </p:ext>
            </p:extLst>
          </p:nvPr>
        </p:nvGraphicFramePr>
        <p:xfrm>
          <a:off x="2567608" y="2120900"/>
          <a:ext cx="7056784" cy="3693067"/>
        </p:xfrm>
        <a:graphic>
          <a:graphicData uri="http://schemas.openxmlformats.org/drawingml/2006/table">
            <a:tbl>
              <a:tblPr bandRow="1"/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Soukromé střední odborné učiliště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VY_32_INOVACE_1016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Teorie motivace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Ing.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2.3.2014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Materiál charakterizuje teorii motivace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>
                          <a:latin typeface="Tw Cen MT" panose="020B0602020104020603" pitchFamily="34" charset="-18"/>
                        </a:rPr>
                        <a:t>Výklad</a:t>
                      </a:r>
                      <a:r>
                        <a:rPr lang="cs-CZ" sz="1600" baseline="0" dirty="0" smtClean="0">
                          <a:latin typeface="Tw Cen MT" panose="020B0602020104020603" pitchFamily="34" charset="-18"/>
                        </a:rPr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rgbClr r="0" g="0" b="0">
                        <a:alpha val="20000"/>
                      </a:scrgbClr>
                    </a:solidFill>
                  </a:tcPr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crgbClr r="0" g="0" b="0"/>
                      </a:solidFill>
                    </a:lnL>
                    <a:lnR w="12700" cmpd="sng">
                      <a:solidFill>
                        <a:scrgbClr r="0" g="0" b="0"/>
                      </a:solidFill>
                    </a:lnR>
                    <a:lnT w="12700" cmpd="sng">
                      <a:solidFill>
                        <a:scrgbClr r="0" g="0" b="0"/>
                      </a:solidFill>
                    </a:lnT>
                    <a:lnB w="12700" cmpd="sng">
                      <a:solidFill>
                        <a:scrgbClr r="0" g="0" b="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23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139452"/>
          </a:xfrm>
        </p:spPr>
        <p:txBody>
          <a:bodyPr>
            <a:normAutofit fontScale="90000"/>
          </a:bodyPr>
          <a:lstStyle/>
          <a:p>
            <a:r>
              <a:rPr lang="cs-CZ" b="1" dirty="0" err="1" smtClean="0"/>
              <a:t>Maslowova</a:t>
            </a:r>
            <a:r>
              <a:rPr lang="cs-CZ" b="1" dirty="0" smtClean="0"/>
              <a:t> teorie – hierarchie / pyramida potřeb</a:t>
            </a:r>
            <a:endParaRPr lang="cs-CZ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67244727"/>
              </p:ext>
            </p:extLst>
          </p:nvPr>
        </p:nvGraphicFramePr>
        <p:xfrm>
          <a:off x="2685473" y="1939641"/>
          <a:ext cx="6821055" cy="4337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759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t="-75000" b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err="1" smtClean="0"/>
              <a:t>Maslowova</a:t>
            </a:r>
            <a:r>
              <a:rPr lang="cs-CZ" b="1" dirty="0" smtClean="0"/>
              <a:t> teorie – hierarchie / pyramida potřeb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Jako první utřídil, vysvětlil a seřadil potřeby </a:t>
            </a:r>
            <a:r>
              <a:rPr lang="cs-CZ" dirty="0" err="1" smtClean="0"/>
              <a:t>Maslow</a:t>
            </a:r>
            <a:r>
              <a:rPr lang="cs-CZ" dirty="0" smtClean="0"/>
              <a:t> ve své pyramidě potřeb neboli hodnot</a:t>
            </a:r>
          </a:p>
          <a:p>
            <a:r>
              <a:rPr lang="cs-CZ" dirty="0" smtClean="0"/>
              <a:t>Každý člověk uspokojuje potřeby od zdola pyramidy nahoru -&gt; pokud nějakou fázi přeskočíme, musíme se vrátit</a:t>
            </a:r>
          </a:p>
          <a:p>
            <a:r>
              <a:rPr lang="cs-CZ" dirty="0" smtClean="0"/>
              <a:t>Jednotlivci mají určité potřeby -&gt; jejich uspokojování má vždy a pro všechny standardní hierarchii</a:t>
            </a:r>
          </a:p>
          <a:p>
            <a:r>
              <a:rPr lang="cs-CZ" dirty="0" smtClean="0"/>
              <a:t>Když je hierarchicky nižší potřeba uspokojena, stává se dominantní vyšší potřeba</a:t>
            </a:r>
          </a:p>
          <a:p>
            <a:r>
              <a:rPr lang="cs-CZ" dirty="0" err="1" smtClean="0"/>
              <a:t>Maslow</a:t>
            </a:r>
            <a:r>
              <a:rPr lang="cs-CZ" dirty="0" smtClean="0"/>
              <a:t> (sociolog) uvádí výše zobrazenou stupnici motivačních faktorů v pyramidě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63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Fyziologické potřeby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Základna lidských potřeb</a:t>
            </a:r>
          </a:p>
          <a:p>
            <a:r>
              <a:rPr lang="cs-CZ" dirty="0" smtClean="0"/>
              <a:t>Pro přežití je nutné uspokojovat potřebu kyslíku, tekutin, potravy, spánku </a:t>
            </a:r>
            <a:br>
              <a:rPr lang="cs-CZ" dirty="0" smtClean="0"/>
            </a:br>
            <a:r>
              <a:rPr lang="cs-CZ" dirty="0" smtClean="0"/>
              <a:t>a odpočinku</a:t>
            </a:r>
          </a:p>
          <a:p>
            <a:r>
              <a:rPr lang="cs-CZ" dirty="0" smtClean="0"/>
              <a:t>Forma uspokojení těchto potřeb je vázána na kulturní zvyklosti</a:t>
            </a:r>
          </a:p>
          <a:p>
            <a:r>
              <a:rPr lang="cs-CZ" dirty="0" smtClean="0"/>
              <a:t>Základní fyziologické potřeby na úrovni organizace – plat a mzdová politika podniku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07013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Potřeba ochrany, bezpečí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a </a:t>
            </a:r>
            <a:r>
              <a:rPr lang="pl-PL" b="1" dirty="0" smtClean="0"/>
              <a:t>jistoty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v popředí v případě ohrožení existence člověka – jeho domova, pozice, povolán, příjmů</a:t>
            </a:r>
          </a:p>
          <a:p>
            <a:r>
              <a:rPr lang="cs-CZ" dirty="0" smtClean="0"/>
              <a:t>Strádání či sociální, ekonomické nebo zdravotní ohrožení</a:t>
            </a:r>
          </a:p>
          <a:p>
            <a:r>
              <a:rPr lang="cs-CZ" dirty="0" smtClean="0"/>
              <a:t>Na úrovni organizace – sociální jistoty pracovníků (BOZP – manažer musí dohlédnout na její dodržování, nemocenské poj., soc. a důchodové zabezpečení)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25514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Potřeby sounáležitosti </a:t>
            </a:r>
            <a:br>
              <a:rPr lang="cs-CZ" b="1" dirty="0" smtClean="0"/>
            </a:br>
            <a:r>
              <a:rPr lang="cs-CZ" b="1" dirty="0" smtClean="0"/>
              <a:t>a lásky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Být kladně přijímán druhými lidmi, milován, sociálně zakotven či být členem určitých soc. skupin</a:t>
            </a:r>
          </a:p>
          <a:p>
            <a:r>
              <a:rPr lang="cs-CZ" dirty="0" smtClean="0"/>
              <a:t>Partner -&gt; přítel -&gt; ostatní</a:t>
            </a:r>
          </a:p>
          <a:p>
            <a:r>
              <a:rPr lang="cs-CZ" dirty="0" smtClean="0"/>
              <a:t>Na úrovni organizace – podniková kultura, kvalitní soc. komunikace a </a:t>
            </a:r>
            <a:r>
              <a:rPr lang="cs-CZ" dirty="0" err="1" smtClean="0"/>
              <a:t>info</a:t>
            </a:r>
            <a:r>
              <a:rPr lang="cs-CZ" dirty="0" smtClean="0"/>
              <a:t>. toky, rozvíjení týmové práce, dobrá organizace práce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99557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Potřeby uznání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Potřeba sebeúcty a úcty druhých</a:t>
            </a:r>
          </a:p>
          <a:p>
            <a:r>
              <a:rPr lang="cs-CZ" dirty="0" smtClean="0"/>
              <a:t>Člověk touží být obdivován, mít dobré společenské postavení, být úspěšný a mít prestiž</a:t>
            </a:r>
          </a:p>
          <a:p>
            <a:r>
              <a:rPr lang="cs-CZ" dirty="0" smtClean="0"/>
              <a:t>Na úrovni podniku – kvalitní hodnocení pracovníků a výsledků jejich práce, poskytování věcné i osobní zpětné vazby (kvalitní systém hodnocení pracovníků </a:t>
            </a:r>
            <a:br>
              <a:rPr lang="cs-CZ" dirty="0" smtClean="0"/>
            </a:br>
            <a:r>
              <a:rPr lang="cs-CZ" dirty="0" smtClean="0"/>
              <a:t>a peněžních i nepeněžních odměn) </a:t>
            </a:r>
          </a:p>
          <a:p>
            <a:r>
              <a:rPr lang="cs-CZ" dirty="0" smtClean="0"/>
              <a:t>Pochvala – před co nejvíce lidmi, kárání – mezi čtyřma očima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563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Potřeby osobního rozvoje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Potřeba člověka realizovat sebe sama, smysl a poslání svého života, své zájmy, záměry a cíle</a:t>
            </a:r>
          </a:p>
          <a:p>
            <a:r>
              <a:rPr lang="cs-CZ" dirty="0" smtClean="0"/>
              <a:t>Na úrovni organizace – programy prohlubování a rozšiřování kvalifikace pracovníků, tréninku specifických dovedností a řízení pracovní kariéry konkrétních pracovníků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54942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řevo">
  <a:themeElements>
    <a:clrScheme name="Dřev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řevo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řev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Typ dřeva</Template>
  <TotalTime>25</TotalTime>
  <Words>496</Words>
  <Application>Microsoft Office PowerPoint</Application>
  <PresentationFormat>Vlastní</PresentationFormat>
  <Paragraphs>72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Dřevo</vt:lpstr>
      <vt:lpstr>TEORIE MOTIVACE</vt:lpstr>
      <vt:lpstr>Prezentace aplikace PowerPoint</vt:lpstr>
      <vt:lpstr>Maslowova teorie – hierarchie / pyramida potřeb</vt:lpstr>
      <vt:lpstr>Maslowova teorie – hierarchie / pyramida potřeb</vt:lpstr>
      <vt:lpstr>Fyziologické potřeby</vt:lpstr>
      <vt:lpstr>Potřeba ochrany, bezpečí  a jistoty</vt:lpstr>
      <vt:lpstr>Potřeby sounáležitosti  a lásky</vt:lpstr>
      <vt:lpstr>Potřeby uznání</vt:lpstr>
      <vt:lpstr>Potřeby osobního rozvoje</vt:lpstr>
      <vt:lpstr>Herzbergova motivačně hygienická teorie</vt:lpstr>
      <vt:lpstr>Skupiny faktorů</vt:lpstr>
      <vt:lpstr>Prezentace aplikace PowerPoint</vt:lpstr>
      <vt:lpstr>pROCVIČOVÁNÍ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TEORIE MOTIVACE</dc:title>
  <dc:creator>Kabourkovci</dc:creator>
  <cp:lastModifiedBy>LIVA</cp:lastModifiedBy>
  <cp:revision>14</cp:revision>
  <dcterms:created xsi:type="dcterms:W3CDTF">2014-01-26T14:10:03Z</dcterms:created>
  <dcterms:modified xsi:type="dcterms:W3CDTF">2014-10-27T10:48:01Z</dcterms:modified>
</cp:coreProperties>
</file>