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7" r:id="rId4"/>
    <p:sldId id="258" r:id="rId5"/>
    <p:sldId id="260" r:id="rId6"/>
    <p:sldId id="261" r:id="rId7"/>
    <p:sldId id="259" r:id="rId8"/>
    <p:sldId id="262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109A-F5D4-4383-BFF3-B54483A9BCF3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8F98C-B21B-47A6-B017-40A03AA3924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8483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109A-F5D4-4383-BFF3-B54483A9BCF3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8F98C-B21B-47A6-B017-40A03AA3924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6549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109A-F5D4-4383-BFF3-B54483A9BCF3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8F98C-B21B-47A6-B017-40A03AA3924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9456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109A-F5D4-4383-BFF3-B54483A9BCF3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8F98C-B21B-47A6-B017-40A03AA3924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5754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109A-F5D4-4383-BFF3-B54483A9BCF3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8F98C-B21B-47A6-B017-40A03AA3924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9602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109A-F5D4-4383-BFF3-B54483A9BCF3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8F98C-B21B-47A6-B017-40A03AA3924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411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109A-F5D4-4383-BFF3-B54483A9BCF3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8F98C-B21B-47A6-B017-40A03AA3924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51862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109A-F5D4-4383-BFF3-B54483A9BCF3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8F98C-B21B-47A6-B017-40A03AA3924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7515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109A-F5D4-4383-BFF3-B54483A9BCF3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8F98C-B21B-47A6-B017-40A03AA3924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9053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109A-F5D4-4383-BFF3-B54483A9BCF3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8F98C-B21B-47A6-B017-40A03AA3924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17383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3109A-F5D4-4383-BFF3-B54483A9BCF3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8F98C-B21B-47A6-B017-40A03AA3924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6330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3109A-F5D4-4383-BFF3-B54483A9BCF3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8F98C-B21B-47A6-B017-40A03AA3924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3916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09900"/>
              </p:ext>
            </p:extLst>
          </p:nvPr>
        </p:nvGraphicFramePr>
        <p:xfrm>
          <a:off x="1216976" y="1988840"/>
          <a:ext cx="6724428" cy="454152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209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Soustava lineární ch rovnice o dvou 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neznámých I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Rovnice</a:t>
                      </a:r>
                      <a:r>
                        <a:rPr lang="cs-CZ" sz="1600" baseline="0" dirty="0" smtClean="0"/>
                        <a:t> a nerovnice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11.12.2013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Řešení soustavy metodou sčítací, vzorové příklady s uvedením postupu, samostatné řešení příkladů s možností kontroly řešení 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 , ukázka postupů, samostatné řešení příkladů s možností kontroly postupu a výsledků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30" y="476672"/>
            <a:ext cx="5760720" cy="125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309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3568" y="2132856"/>
            <a:ext cx="7772400" cy="1470025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Soustava lineárních rovnic o </a:t>
            </a:r>
            <a:r>
              <a:rPr lang="cs-CZ" smtClean="0"/>
              <a:t>dvou neznámých I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Sčítací metoda</a:t>
            </a:r>
          </a:p>
          <a:p>
            <a:r>
              <a:rPr lang="cs-CZ" dirty="0" smtClean="0"/>
              <a:t>(adiční)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3989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78 0 L 0.25 0.121 L 0.072 0.121 L 0 0 Z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postup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ln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dirty="0" smtClean="0"/>
              <a:t>Obě rovnice upravíme do základního tvaru(odstraníme závorky, sečteme členy..)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Neznámé převedeme na levou stranu, konstantu na pravou stranu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Rozhodneme se, kterou neznámou chceme vyloučit, pak u této proměnné musí být stejný násobek, ale opačné číslo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Pokud není, celé rovnice vynásobíme tak, abychom tuto hodnotu získali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Rovnice pod sebou sečteme, tím nám jedna neznámá zmizí a zůstane lineární rovnice o jedné neznámé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Tuto rovnici dořešíme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Hodnotu druhé neznámé získáme dosazením vypočtené hodnoty do jakékoli předcházející rovnice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341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216 L -0.125 0.216 L 0 0 Z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003232" cy="64807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Řešený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3322712" cy="5001419"/>
          </a:xfrm>
          <a:ln>
            <a:solidFill>
              <a:srgbClr val="00B0F0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 fontScale="5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dirty="0" smtClean="0"/>
              <a:t>Obě rovnice upravíme do základního tvaru(odstraníme závorky, sečteme členy..)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Neznámé převedeme na levou stranu, konstantu na pravou stranu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Rozhodneme se, kterou neznámou chceme vyloučit, pak u této proměnné musí být stejný násobek, ale opačné číslo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Pokud není, celé rovnice vynásobíme tak, abychom tuto hodnotu získali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Rovnice pod sebou sečteme, tím nám jedna neznámá zmizí a zůstane lineární rovnice o jedné neznámé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Tuto rovnici dořešíme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Hodnotu druhé neznámé získáme dosazením vypočtené hodnoty do jakékoli předcházející rovnice</a:t>
            </a:r>
          </a:p>
          <a:p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139952" y="1052736"/>
            <a:ext cx="4320480" cy="5040560"/>
          </a:xfrm>
          <a:ln>
            <a:solidFill>
              <a:srgbClr val="00B0F0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cs-CZ" dirty="0" smtClean="0"/>
              <a:t>2x – 7 = 3(y – 6)</a:t>
            </a:r>
          </a:p>
          <a:p>
            <a:pPr marL="0" indent="0">
              <a:buNone/>
            </a:pPr>
            <a:r>
              <a:rPr lang="cs-CZ" u="sng" dirty="0"/>
              <a:t>x</a:t>
            </a:r>
            <a:r>
              <a:rPr lang="cs-CZ" u="sng" dirty="0" smtClean="0"/>
              <a:t> + 8 = 2y</a:t>
            </a:r>
          </a:p>
          <a:p>
            <a:pPr marL="0" indent="0">
              <a:buNone/>
            </a:pPr>
            <a:r>
              <a:rPr lang="cs-CZ" dirty="0" smtClean="0"/>
              <a:t>2x – 7 = 3y – 18</a:t>
            </a:r>
          </a:p>
          <a:p>
            <a:pPr marL="0" indent="0">
              <a:buNone/>
            </a:pPr>
            <a:r>
              <a:rPr lang="cs-CZ" u="sng" dirty="0"/>
              <a:t>x</a:t>
            </a:r>
            <a:r>
              <a:rPr lang="cs-CZ" u="sng" dirty="0" smtClean="0"/>
              <a:t> + 8 = 2y     %</a:t>
            </a:r>
          </a:p>
          <a:p>
            <a:pPr marL="0" indent="0">
              <a:buNone/>
            </a:pPr>
            <a:r>
              <a:rPr lang="cs-CZ" dirty="0" smtClean="0"/>
              <a:t>2x – 3y = - 11</a:t>
            </a:r>
          </a:p>
          <a:p>
            <a:pPr marL="0" indent="0">
              <a:buNone/>
            </a:pPr>
            <a:r>
              <a:rPr lang="cs-CZ" u="sng" dirty="0" smtClean="0"/>
              <a:t>   x – 2y = -8</a:t>
            </a:r>
          </a:p>
          <a:p>
            <a:pPr marL="0" indent="0">
              <a:buNone/>
            </a:pPr>
            <a:r>
              <a:rPr lang="cs-CZ" dirty="0" smtClean="0"/>
              <a:t>Chceme vyloučit např. y, jejich shodným násobkem je číslo 6; tedy první rovnici musíme vynásobit 2 a druhou -3(pro získání opačného čísla)</a:t>
            </a:r>
          </a:p>
          <a:p>
            <a:pPr marL="0" indent="0">
              <a:buNone/>
            </a:pPr>
            <a:r>
              <a:rPr lang="cs-CZ" dirty="0" smtClean="0"/>
              <a:t>2x – 3y = - 11    /.2</a:t>
            </a:r>
          </a:p>
          <a:p>
            <a:pPr marL="0" indent="0">
              <a:buNone/>
            </a:pPr>
            <a:r>
              <a:rPr lang="cs-CZ" u="sng" dirty="0" smtClean="0"/>
              <a:t>   x – 2y = -8       / . (-3)</a:t>
            </a:r>
          </a:p>
          <a:p>
            <a:pPr marL="0" indent="0">
              <a:buNone/>
            </a:pPr>
            <a:r>
              <a:rPr lang="cs-CZ" dirty="0" smtClean="0"/>
              <a:t> 4x – 6y = -22</a:t>
            </a:r>
          </a:p>
          <a:p>
            <a:pPr marL="0" indent="0">
              <a:buNone/>
            </a:pPr>
            <a:r>
              <a:rPr lang="cs-CZ" u="sng" dirty="0" smtClean="0"/>
              <a:t>-3x +6y = 24</a:t>
            </a:r>
          </a:p>
          <a:p>
            <a:pPr marL="0" indent="0">
              <a:buNone/>
            </a:pPr>
            <a:endParaRPr lang="cs-CZ" b="1" i="1" u="sng" dirty="0" smtClean="0"/>
          </a:p>
          <a:p>
            <a:pPr marL="0" indent="0">
              <a:buNone/>
            </a:pPr>
            <a:r>
              <a:rPr lang="cs-CZ" b="1" i="1" u="sng" dirty="0" smtClean="0"/>
              <a:t>   x   =   2</a:t>
            </a:r>
          </a:p>
          <a:p>
            <a:pPr marL="0" indent="0">
              <a:buNone/>
            </a:pPr>
            <a:endParaRPr lang="cs-CZ" b="1" i="1" u="sng" dirty="0"/>
          </a:p>
          <a:p>
            <a:pPr marL="0" indent="0">
              <a:buNone/>
            </a:pPr>
            <a:r>
              <a:rPr lang="cs-CZ" b="1" i="1" u="sng" dirty="0" smtClean="0"/>
              <a:t>Dosadíme do zjednodušeného řádku např.%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2 + 8 = 2y</a:t>
            </a:r>
          </a:p>
          <a:p>
            <a:pPr marL="0" indent="0">
              <a:buNone/>
            </a:pPr>
            <a:r>
              <a:rPr lang="cs-CZ" dirty="0" smtClean="0"/>
              <a:t>    10 = 2y</a:t>
            </a:r>
          </a:p>
          <a:p>
            <a:pPr marL="0" indent="0">
              <a:buNone/>
            </a:pPr>
            <a:r>
              <a:rPr lang="cs-CZ" dirty="0" smtClean="0"/>
              <a:t>      </a:t>
            </a:r>
            <a:r>
              <a:rPr lang="cs-CZ" b="1" i="1" u="sng" dirty="0" smtClean="0"/>
              <a:t> 5 = y</a:t>
            </a:r>
          </a:p>
          <a:p>
            <a:pPr marL="0" indent="0">
              <a:buNone/>
            </a:pPr>
            <a:endParaRPr lang="cs-CZ" b="1" i="1" u="sng" dirty="0" smtClean="0"/>
          </a:p>
          <a:p>
            <a:pPr marL="0" indent="0">
              <a:buNone/>
            </a:pPr>
            <a:endParaRPr lang="cs-CZ" b="1" i="1" u="sng" dirty="0"/>
          </a:p>
          <a:p>
            <a:pPr marL="0" indent="0">
              <a:buNone/>
            </a:pPr>
            <a:endParaRPr lang="cs-CZ" b="1" i="1" u="sng" dirty="0" smtClean="0"/>
          </a:p>
          <a:p>
            <a:pPr marL="0" indent="0">
              <a:buNone/>
            </a:pPr>
            <a:endParaRPr lang="cs-CZ" b="1" i="1" u="sng" dirty="0" smtClean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53191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 -0.038 0.075 -0.062 0.125 -0.062 C 0.175 -0.062 0.22 -0.038 0.25 0 C 0.22 0.038 0.175 0.062 0.125 0.062 C 0.075 0.062 0.03 0.038 0 0 Z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778098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Další řešené příklady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16024" y="1412776"/>
                <a:ext cx="4114800" cy="5001419"/>
              </a:xfrm>
              <a:ln>
                <a:solidFill>
                  <a:srgbClr val="00B0F0"/>
                </a:solidFill>
              </a:ln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eqArr>
                          <m:eqArr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eqArrPr>
                          <m:e/>
                          <m:e>
                            <m:r>
                              <a:rPr lang="cs-CZ" b="1" i="1" smtClean="0">
                                <a:latin typeface="Cambria Math"/>
                              </a:rPr>
                              <m:t>𝒙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+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𝒚</m:t>
                            </m:r>
                          </m:e>
                        </m:eqAr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𝟓</m:t>
                        </m:r>
                      </m:den>
                    </m:f>
                    <m:r>
                      <a:rPr lang="cs-CZ" b="1" i="0" smtClean="0">
                        <a:latin typeface="Cambria Math"/>
                      </a:rPr>
                      <m:t> −</m:t>
                    </m:r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latin typeface="Cambria Math"/>
                          </a:rPr>
                          <m:t>𝒚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cs-CZ" b="1" dirty="0" smtClean="0"/>
                  <a:t> = -5       /.10</a:t>
                </a:r>
              </a:p>
              <a:p>
                <a:pPr marL="0" indent="0">
                  <a:buNone/>
                </a:pPr>
                <a:r>
                  <a:rPr lang="cs-CZ" u="sng" dirty="0" smtClean="0"/>
                  <a:t>2(x+3y) = x - 5</a:t>
                </a:r>
              </a:p>
              <a:p>
                <a:pPr marL="0" indent="0">
                  <a:buNone/>
                </a:pPr>
                <a:r>
                  <a:rPr lang="cs-CZ" dirty="0"/>
                  <a:t>2</a:t>
                </a:r>
                <a:r>
                  <a:rPr lang="cs-CZ" dirty="0" smtClean="0"/>
                  <a:t>(</a:t>
                </a:r>
                <a:r>
                  <a:rPr lang="cs-CZ" dirty="0" err="1" smtClean="0"/>
                  <a:t>x+y</a:t>
                </a:r>
                <a:r>
                  <a:rPr lang="cs-CZ" dirty="0" smtClean="0"/>
                  <a:t>) – 5(</a:t>
                </a:r>
                <a:r>
                  <a:rPr lang="cs-CZ" dirty="0"/>
                  <a:t>2</a:t>
                </a:r>
                <a:r>
                  <a:rPr lang="cs-CZ" dirty="0" smtClean="0"/>
                  <a:t>x+y) = -50</a:t>
                </a:r>
              </a:p>
              <a:p>
                <a:pPr marL="0" indent="0">
                  <a:buNone/>
                </a:pPr>
                <a:r>
                  <a:rPr lang="cs-CZ" u="sng" dirty="0" smtClean="0"/>
                  <a:t>2x + 6y = x - 5</a:t>
                </a:r>
              </a:p>
              <a:p>
                <a:pPr marL="0" indent="0">
                  <a:buNone/>
                </a:pPr>
                <a:r>
                  <a:rPr lang="cs-CZ" dirty="0" smtClean="0"/>
                  <a:t>2x + 2y - 10x - 5y = -50</a:t>
                </a:r>
              </a:p>
              <a:p>
                <a:pPr marL="0" indent="0">
                  <a:buNone/>
                </a:pPr>
                <a:r>
                  <a:rPr lang="cs-CZ" u="sng" dirty="0" smtClean="0"/>
                  <a:t>2x – x + 6y = -5</a:t>
                </a:r>
              </a:p>
              <a:p>
                <a:pPr marL="0" indent="0">
                  <a:buNone/>
                </a:pPr>
                <a:r>
                  <a:rPr lang="cs-CZ" dirty="0" smtClean="0"/>
                  <a:t>-8x – 3y = -50      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</a:t>
                </a:r>
                <a:r>
                  <a:rPr lang="cs-CZ" u="sng" dirty="0" smtClean="0"/>
                  <a:t>x + 6y = -5          /.8</a:t>
                </a:r>
              </a:p>
              <a:p>
                <a:pPr marL="0" indent="0">
                  <a:buNone/>
                </a:pPr>
                <a:r>
                  <a:rPr lang="cs-CZ" dirty="0" smtClean="0"/>
                  <a:t>-8x – 3y = -50      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8</a:t>
                </a:r>
                <a:r>
                  <a:rPr lang="cs-CZ" u="sng" dirty="0" smtClean="0"/>
                  <a:t>x + 48y = -40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 45y = - 90</a:t>
                </a:r>
              </a:p>
              <a:p>
                <a:pPr marL="0" indent="0">
                  <a:buNone/>
                </a:pPr>
                <a:r>
                  <a:rPr lang="cs-CZ" dirty="0"/>
                  <a:t>	</a:t>
                </a:r>
                <a:r>
                  <a:rPr lang="cs-CZ" b="1" u="sng" dirty="0" smtClean="0"/>
                  <a:t>y = -2</a:t>
                </a:r>
              </a:p>
              <a:p>
                <a:pPr marL="0" indent="0">
                  <a:buNone/>
                </a:pPr>
                <a:r>
                  <a:rPr lang="cs-CZ" dirty="0" smtClean="0"/>
                  <a:t>x + 6(-2) = -5</a:t>
                </a:r>
              </a:p>
              <a:p>
                <a:pPr marL="0" indent="0">
                  <a:buNone/>
                </a:pPr>
                <a:r>
                  <a:rPr lang="cs-CZ" dirty="0"/>
                  <a:t>x</a:t>
                </a:r>
                <a:r>
                  <a:rPr lang="cs-CZ" dirty="0" smtClean="0"/>
                  <a:t> = -5+12</a:t>
                </a:r>
              </a:p>
              <a:p>
                <a:pPr marL="0" indent="0">
                  <a:buNone/>
                </a:pPr>
                <a:r>
                  <a:rPr lang="cs-CZ" b="1" u="sng" dirty="0"/>
                  <a:t>x</a:t>
                </a:r>
                <a:r>
                  <a:rPr lang="cs-CZ" b="1" u="sng" dirty="0" smtClean="0"/>
                  <a:t> = 7</a:t>
                </a:r>
              </a:p>
              <a:p>
                <a:pPr marL="0" indent="0">
                  <a:buNone/>
                </a:pPr>
                <a:endParaRPr lang="cs-CZ" b="1" u="sng" dirty="0"/>
              </a:p>
              <a:p>
                <a:pPr marL="0" indent="0">
                  <a:buNone/>
                </a:pPr>
                <a:r>
                  <a:rPr lang="cs-CZ" b="1" u="sng" dirty="0" smtClean="0"/>
                  <a:t>P = { x = 7; y = -2}</a:t>
                </a:r>
              </a:p>
              <a:p>
                <a:pPr marL="0" indent="0">
                  <a:buNone/>
                </a:pPr>
                <a:endParaRPr lang="cs-CZ" b="1" u="sng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16024" y="1412776"/>
                <a:ext cx="4114800" cy="5001419"/>
              </a:xfrm>
              <a:blipFill rotWithShape="0">
                <a:blip r:embed="rId2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572000" y="1196752"/>
                <a:ext cx="4114800" cy="4929411"/>
              </a:xfrm>
              <a:ln>
                <a:solidFill>
                  <a:srgbClr val="00B0F0"/>
                </a:solidFill>
              </a:ln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(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  <m:r>
                          <a:rPr lang="cs-CZ" b="1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/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/>
                  <a:t>+ y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𝟓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latin typeface="Cambria Math"/>
                          </a:rPr>
                          <m:t>𝒚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cs-CZ" b="1" dirty="0" smtClean="0"/>
                  <a:t>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latin typeface="Cambria Math"/>
                          </a:rPr>
                          <m:t>𝒚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cs-CZ" b="1" dirty="0" smtClean="0"/>
                  <a:t> = 0         /.4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-----------------------------------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- 6x + 9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+ y</a:t>
                </a:r>
              </a:p>
              <a:p>
                <a:pPr marL="0" indent="0">
                  <a:buNone/>
                </a:pPr>
                <a:r>
                  <a:rPr lang="cs-CZ" u="sng" dirty="0" smtClean="0"/>
                  <a:t>5x + y – 2(x + y)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-6x – y = - 9          /.(-1)</a:t>
                </a:r>
              </a:p>
              <a:p>
                <a:pPr marL="0" indent="0">
                  <a:buNone/>
                </a:pPr>
                <a:r>
                  <a:rPr lang="cs-CZ" u="sng" dirty="0" smtClean="0"/>
                  <a:t>5x + y – 2x – 2y 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6x + y = 9      </a:t>
                </a:r>
              </a:p>
              <a:p>
                <a:pPr marL="0" indent="0">
                  <a:buNone/>
                </a:pPr>
                <a:r>
                  <a:rPr lang="cs-CZ" u="sng" dirty="0" smtClean="0"/>
                  <a:t>3x -y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9x = 9</a:t>
                </a:r>
              </a:p>
              <a:p>
                <a:pPr marL="0" indent="0">
                  <a:buNone/>
                </a:pPr>
                <a:r>
                  <a:rPr lang="cs-CZ" b="1" u="sng" dirty="0" smtClean="0"/>
                  <a:t>x = 1 </a:t>
                </a:r>
              </a:p>
              <a:p>
                <a:pPr marL="0" indent="0">
                  <a:buNone/>
                </a:pPr>
                <a:r>
                  <a:rPr lang="cs-CZ" u="sng" dirty="0" smtClean="0"/>
                  <a:t> </a:t>
                </a:r>
              </a:p>
              <a:p>
                <a:pPr marL="0" indent="0">
                  <a:buNone/>
                </a:pPr>
                <a:r>
                  <a:rPr lang="cs-CZ" dirty="0" smtClean="0"/>
                  <a:t>3.1 – y = 0</a:t>
                </a:r>
              </a:p>
              <a:p>
                <a:pPr marL="0" indent="0">
                  <a:buNone/>
                </a:pPr>
                <a:r>
                  <a:rPr lang="cs-CZ" b="1" u="sng" dirty="0"/>
                  <a:t>y</a:t>
                </a:r>
                <a:r>
                  <a:rPr lang="cs-CZ" b="1" u="sng" dirty="0" smtClean="0"/>
                  <a:t> = 3</a:t>
                </a:r>
              </a:p>
              <a:p>
                <a:pPr marL="0" indent="0">
                  <a:buNone/>
                </a:pPr>
                <a:endParaRPr lang="cs-CZ" b="1" u="sng" dirty="0" smtClean="0"/>
              </a:p>
              <a:p>
                <a:pPr marL="0" indent="0">
                  <a:buNone/>
                </a:pPr>
                <a:r>
                  <a:rPr lang="cs-CZ" b="1" u="sng" dirty="0" smtClean="0"/>
                  <a:t>P = { x = 1; y = 3}</a:t>
                </a:r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572000" y="1196752"/>
                <a:ext cx="4114800" cy="4929411"/>
              </a:xfrm>
              <a:blipFill rotWithShape="1">
                <a:blip r:embed="rId3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Přímá spojnice se šipkou 11"/>
          <p:cNvCxnSpPr/>
          <p:nvPr/>
        </p:nvCxnSpPr>
        <p:spPr>
          <a:xfrm>
            <a:off x="2339752" y="4797152"/>
            <a:ext cx="115212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se šipkou 13"/>
          <p:cNvCxnSpPr/>
          <p:nvPr/>
        </p:nvCxnSpPr>
        <p:spPr>
          <a:xfrm flipV="1">
            <a:off x="3491880" y="3501008"/>
            <a:ext cx="0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se šipkou 15"/>
          <p:cNvCxnSpPr/>
          <p:nvPr/>
        </p:nvCxnSpPr>
        <p:spPr>
          <a:xfrm flipH="1">
            <a:off x="3131840" y="3501008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se šipkou 17"/>
          <p:cNvCxnSpPr/>
          <p:nvPr/>
        </p:nvCxnSpPr>
        <p:spPr>
          <a:xfrm>
            <a:off x="5364088" y="4581128"/>
            <a:ext cx="14401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19"/>
          <p:cNvCxnSpPr/>
          <p:nvPr/>
        </p:nvCxnSpPr>
        <p:spPr>
          <a:xfrm flipV="1">
            <a:off x="6804248" y="4005064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se šipkou 21"/>
          <p:cNvCxnSpPr/>
          <p:nvPr/>
        </p:nvCxnSpPr>
        <p:spPr>
          <a:xfrm flipH="1">
            <a:off x="6084168" y="4005064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0207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47 L 0.25 0 L 0 0 Z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0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3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4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600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70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80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Počet řešení soustavy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ln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dirty="0" smtClean="0"/>
              <a:t>1) soustava má jediné řešení</a:t>
            </a:r>
          </a:p>
          <a:p>
            <a:pPr marL="0" indent="0">
              <a:buNone/>
            </a:pPr>
            <a:r>
              <a:rPr lang="cs-CZ" dirty="0" smtClean="0">
                <a:latin typeface="Calibri"/>
              </a:rPr>
              <a:t>↔po úpravách zůstane proměnná a k ní je přiřazena hodnota (např. x = 7; y = -3)</a:t>
            </a:r>
          </a:p>
          <a:p>
            <a:pPr marL="0" indent="0">
              <a:buNone/>
            </a:pPr>
            <a:r>
              <a:rPr lang="cs-CZ" dirty="0" smtClean="0">
                <a:latin typeface="Calibri"/>
              </a:rPr>
              <a:t>2)soustava nemá řešení↔ proměnná sečtením zmizí, ale číselná hodnota zůstane, výsledné tvrzení je nepravdivé  (např. 0 = 7)</a:t>
            </a:r>
          </a:p>
          <a:p>
            <a:pPr marL="0" indent="0">
              <a:buNone/>
            </a:pPr>
            <a:r>
              <a:rPr lang="cs-CZ" dirty="0" smtClean="0">
                <a:latin typeface="Calibri"/>
              </a:rPr>
              <a:t>3) soustava má nekonečně mnoho řešení</a:t>
            </a:r>
            <a:r>
              <a:rPr lang="cs-CZ" dirty="0"/>
              <a:t>↔ proměnná sečtením zmizí, </a:t>
            </a:r>
            <a:r>
              <a:rPr lang="cs-CZ" dirty="0" smtClean="0"/>
              <a:t> </a:t>
            </a:r>
            <a:r>
              <a:rPr lang="cs-CZ" dirty="0"/>
              <a:t>číselná hodnota zůstane, výsledné tvrzení je </a:t>
            </a:r>
            <a:r>
              <a:rPr lang="cs-CZ" dirty="0" smtClean="0"/>
              <a:t>pravdivé (např</a:t>
            </a:r>
            <a:r>
              <a:rPr lang="cs-CZ" dirty="0"/>
              <a:t>. 0 = </a:t>
            </a:r>
            <a:r>
              <a:rPr lang="cs-CZ" dirty="0" smtClean="0"/>
              <a:t>0)</a:t>
            </a:r>
          </a:p>
          <a:p>
            <a:pPr marL="0" indent="0">
              <a:buNone/>
            </a:pPr>
            <a:r>
              <a:rPr lang="cs-CZ" dirty="0" smtClean="0"/>
              <a:t>Nyní musíme vyjádřit závislost mezi oběma proměnnými. </a:t>
            </a:r>
            <a:r>
              <a:rPr lang="cs-CZ" dirty="0"/>
              <a:t>x</a:t>
            </a:r>
            <a:r>
              <a:rPr lang="cs-CZ" dirty="0" smtClean="0"/>
              <a:t> </a:t>
            </a:r>
            <a:r>
              <a:rPr lang="az-Cyrl-AZ" dirty="0" smtClean="0">
                <a:latin typeface="Calibri"/>
              </a:rPr>
              <a:t>є</a:t>
            </a:r>
            <a:r>
              <a:rPr lang="cs-CZ" dirty="0" smtClean="0">
                <a:latin typeface="Calibri"/>
              </a:rPr>
              <a:t> R ; y pak vyjádříme z libovolné zjednodušené rovnice jako funkci x (např.</a:t>
            </a:r>
            <a:r>
              <a:rPr lang="cs-CZ" dirty="0" smtClean="0"/>
              <a:t> x </a:t>
            </a:r>
            <a:r>
              <a:rPr lang="az-Cyrl-AZ" dirty="0"/>
              <a:t>є</a:t>
            </a:r>
            <a:r>
              <a:rPr lang="cs-CZ" dirty="0"/>
              <a:t> R </a:t>
            </a:r>
            <a:r>
              <a:rPr lang="cs-CZ" dirty="0" smtClean="0"/>
              <a:t>; y = 2x – 6)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4588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778098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Další řešené příklady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4042792" cy="4929411"/>
          </a:xfrm>
          <a:ln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2(3x-y+2) = 0</a:t>
            </a:r>
          </a:p>
          <a:p>
            <a:pPr marL="0" indent="0">
              <a:buNone/>
            </a:pPr>
            <a:r>
              <a:rPr lang="cs-CZ" b="1" u="sng" dirty="0"/>
              <a:t>y</a:t>
            </a:r>
            <a:r>
              <a:rPr lang="cs-CZ" b="1" u="sng" dirty="0" smtClean="0"/>
              <a:t> – 3x = 2</a:t>
            </a:r>
          </a:p>
          <a:p>
            <a:pPr marL="0" indent="0">
              <a:buNone/>
            </a:pPr>
            <a:r>
              <a:rPr lang="cs-CZ" dirty="0" smtClean="0"/>
              <a:t>6x -2y +4 = 0</a:t>
            </a:r>
          </a:p>
          <a:p>
            <a:pPr marL="0" indent="0">
              <a:buNone/>
            </a:pPr>
            <a:r>
              <a:rPr lang="cs-CZ" u="sng" dirty="0" smtClean="0"/>
              <a:t>-3x + y = 2</a:t>
            </a:r>
          </a:p>
          <a:p>
            <a:pPr marL="0" indent="0">
              <a:buNone/>
            </a:pPr>
            <a:r>
              <a:rPr lang="cs-CZ" dirty="0" smtClean="0"/>
              <a:t>6x – 2y = -4</a:t>
            </a:r>
          </a:p>
          <a:p>
            <a:pPr marL="0" indent="0">
              <a:buNone/>
            </a:pPr>
            <a:r>
              <a:rPr lang="cs-CZ" u="sng" dirty="0" smtClean="0"/>
              <a:t>-3x + y = 2     </a:t>
            </a:r>
            <a:r>
              <a:rPr lang="cs-CZ" dirty="0" smtClean="0"/>
              <a:t>   /.2</a:t>
            </a:r>
          </a:p>
          <a:p>
            <a:pPr marL="0" indent="0">
              <a:buNone/>
            </a:pPr>
            <a:r>
              <a:rPr lang="cs-CZ" dirty="0" smtClean="0"/>
              <a:t>chceme odstranit x</a:t>
            </a:r>
          </a:p>
          <a:p>
            <a:pPr marL="0" indent="0">
              <a:buNone/>
            </a:pPr>
            <a:r>
              <a:rPr lang="cs-CZ" dirty="0" smtClean="0"/>
              <a:t>6x – 2y = -4</a:t>
            </a:r>
          </a:p>
          <a:p>
            <a:pPr marL="0" indent="0">
              <a:buNone/>
            </a:pPr>
            <a:r>
              <a:rPr lang="cs-CZ" u="sng" dirty="0" smtClean="0"/>
              <a:t>-6x + 2y = 4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0= 0</a:t>
            </a:r>
          </a:p>
          <a:p>
            <a:pPr marL="0" indent="0">
              <a:buNone/>
            </a:pPr>
            <a:r>
              <a:rPr lang="cs-CZ" dirty="0" smtClean="0">
                <a:latin typeface="Calibri"/>
              </a:rPr>
              <a:t>→soustava má nekonečně mnoho řešení</a:t>
            </a:r>
          </a:p>
          <a:p>
            <a:pPr marL="0" indent="0">
              <a:buNone/>
            </a:pPr>
            <a:r>
              <a:rPr lang="cs-CZ" dirty="0" smtClean="0">
                <a:latin typeface="Calibri"/>
              </a:rPr>
              <a:t>Vyjádříme závislost proměnných </a:t>
            </a:r>
            <a:r>
              <a:rPr lang="cs-CZ" b="1" dirty="0" smtClean="0">
                <a:latin typeface="Calibri"/>
              </a:rPr>
              <a:t>x</a:t>
            </a:r>
            <a:r>
              <a:rPr lang="az-Cyrl-AZ" b="1" dirty="0" smtClean="0">
                <a:latin typeface="Calibri"/>
              </a:rPr>
              <a:t>є</a:t>
            </a:r>
            <a:r>
              <a:rPr lang="cs-CZ" b="1" dirty="0" smtClean="0">
                <a:latin typeface="Calibri"/>
              </a:rPr>
              <a:t>R; y = 2 + 3x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4028256" cy="5001419"/>
          </a:xfrm>
          <a:ln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b="1" dirty="0"/>
              <a:t>x</a:t>
            </a:r>
            <a:r>
              <a:rPr lang="cs-CZ" b="1" dirty="0" smtClean="0"/>
              <a:t> = y + 3</a:t>
            </a:r>
          </a:p>
          <a:p>
            <a:pPr marL="0" indent="0">
              <a:buNone/>
            </a:pPr>
            <a:r>
              <a:rPr lang="cs-CZ" b="1" u="sng" dirty="0" smtClean="0"/>
              <a:t>2y + 8 = 2x</a:t>
            </a:r>
          </a:p>
          <a:p>
            <a:pPr marL="0" indent="0">
              <a:buNone/>
            </a:pPr>
            <a:endParaRPr lang="cs-CZ" b="1" u="sng" dirty="0" smtClean="0"/>
          </a:p>
          <a:p>
            <a:pPr marL="0" indent="0">
              <a:buNone/>
            </a:pPr>
            <a:r>
              <a:rPr lang="cs-CZ" dirty="0"/>
              <a:t>x</a:t>
            </a:r>
            <a:r>
              <a:rPr lang="cs-CZ" dirty="0" smtClean="0"/>
              <a:t> – y = 3           /.2</a:t>
            </a:r>
          </a:p>
          <a:p>
            <a:pPr marL="0" indent="0">
              <a:buNone/>
            </a:pPr>
            <a:r>
              <a:rPr lang="cs-CZ" u="sng" dirty="0" smtClean="0"/>
              <a:t>-2x + 2y = -8</a:t>
            </a:r>
          </a:p>
          <a:p>
            <a:pPr marL="0" indent="0">
              <a:buNone/>
            </a:pPr>
            <a:r>
              <a:rPr lang="cs-CZ" dirty="0" smtClean="0"/>
              <a:t>2x – 2y = 6</a:t>
            </a:r>
          </a:p>
          <a:p>
            <a:pPr marL="0" indent="0">
              <a:buNone/>
            </a:pPr>
            <a:r>
              <a:rPr lang="cs-CZ" u="sng" dirty="0" smtClean="0"/>
              <a:t>-2x + 2y = -8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0 = -2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>
                <a:latin typeface="Calibri"/>
              </a:rPr>
              <a:t>→ získaný výraz není pravdivý</a:t>
            </a:r>
            <a:r>
              <a:rPr lang="cs-CZ" dirty="0"/>
              <a:t> </a:t>
            </a:r>
            <a:r>
              <a:rPr lang="cs-CZ" dirty="0" smtClean="0"/>
              <a:t>→soustava nemá řešení </a:t>
            </a:r>
          </a:p>
          <a:p>
            <a:pPr marL="0" indent="0">
              <a:buNone/>
            </a:pPr>
            <a:endParaRPr lang="cs-CZ" u="sng" dirty="0"/>
          </a:p>
        </p:txBody>
      </p:sp>
    </p:spTree>
    <p:extLst>
      <p:ext uri="{BB962C8B-B14F-4D97-AF65-F5344CB8AC3E}">
        <p14:creationId xmlns:p14="http://schemas.microsoft.com/office/powerpoint/2010/main" val="304254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-0.084 L 0.25 0 L 0.125 0.084 L 0 0 Z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Příklady k procvičení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idx="1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Řešte soustavy rovnic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>
          <a:ln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>
              <a:buNone/>
            </a:pPr>
            <a:r>
              <a:rPr lang="cs-CZ" b="1" dirty="0" smtClean="0"/>
              <a:t>1) 6x – 7y = 11</a:t>
            </a:r>
          </a:p>
          <a:p>
            <a:pPr marL="0" indent="0">
              <a:buNone/>
            </a:pPr>
            <a:r>
              <a:rPr lang="cs-CZ" b="1" dirty="0"/>
              <a:t> </a:t>
            </a:r>
            <a:r>
              <a:rPr lang="cs-CZ" b="1" dirty="0" smtClean="0"/>
              <a:t>   </a:t>
            </a:r>
            <a:r>
              <a:rPr lang="cs-CZ" b="1" u="sng" dirty="0" smtClean="0"/>
              <a:t>4x = 6y + 6</a:t>
            </a:r>
          </a:p>
          <a:p>
            <a:pPr marL="0" indent="0">
              <a:buNone/>
            </a:pPr>
            <a:endParaRPr lang="cs-CZ" b="1" u="sng" dirty="0"/>
          </a:p>
          <a:p>
            <a:pPr marL="0" indent="0">
              <a:buNone/>
            </a:pPr>
            <a:r>
              <a:rPr lang="cs-CZ" b="1" dirty="0" smtClean="0"/>
              <a:t>2) 8(2x – y ) = x + 4y</a:t>
            </a:r>
          </a:p>
          <a:p>
            <a:pPr marL="0" indent="0">
              <a:buNone/>
            </a:pPr>
            <a:r>
              <a:rPr lang="cs-CZ" b="1" u="sng" dirty="0"/>
              <a:t> </a:t>
            </a:r>
            <a:r>
              <a:rPr lang="cs-CZ" b="1" u="sng" dirty="0" smtClean="0"/>
              <a:t>    7 + 3y = 2x</a:t>
            </a:r>
          </a:p>
          <a:p>
            <a:pPr marL="0" indent="0">
              <a:buNone/>
            </a:pPr>
            <a:endParaRPr lang="cs-CZ" b="1" u="sng" dirty="0"/>
          </a:p>
          <a:p>
            <a:pPr marL="0" indent="0">
              <a:buNone/>
            </a:pPr>
            <a:r>
              <a:rPr lang="cs-CZ" b="1" dirty="0" smtClean="0"/>
              <a:t>3) 6x – 3y = 12</a:t>
            </a:r>
          </a:p>
          <a:p>
            <a:pPr marL="0" indent="0">
              <a:buNone/>
            </a:pPr>
            <a:r>
              <a:rPr lang="cs-CZ" b="1" u="sng" dirty="0"/>
              <a:t> </a:t>
            </a:r>
            <a:r>
              <a:rPr lang="cs-CZ" b="1" u="sng" dirty="0" smtClean="0"/>
              <a:t>    y = 2x - 4</a:t>
            </a:r>
            <a:endParaRPr lang="cs-CZ" b="1" u="sng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3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Řešení soustav</a:t>
            </a:r>
            <a:endParaRPr lang="cs-CZ" dirty="0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4"/>
          </p:nvPr>
        </p:nvSpPr>
        <p:spPr>
          <a:ln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1)x= 3; y = 1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2) x = - 4; y = - 5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3) nekonečně řešení</a:t>
            </a:r>
          </a:p>
          <a:p>
            <a:pPr marL="0" indent="0">
              <a:buNone/>
            </a:pPr>
            <a:r>
              <a:rPr lang="cs-CZ" dirty="0" smtClean="0"/>
              <a:t> x=R; y= 2x – 4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8669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16 0.099 L 0.031 0 L 0.047 0.099 L 0.063 0 L 0.078 0.099 L 0.094 0 L 0.109 0.099 L 0.125 0 L 0.141 0.099 L 0.156 0 L 0.172 0.099 L 0.187 0 L 0.203 0.099 L 0.219 0 L 0.234 0.099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926</Words>
  <Application>Microsoft Office PowerPoint</Application>
  <PresentationFormat>Předvádění na obrazovce (4:3)</PresentationFormat>
  <Paragraphs>142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Motiv systému Office</vt:lpstr>
      <vt:lpstr>Prezentace aplikace PowerPoint</vt:lpstr>
      <vt:lpstr>Soustava lineárních rovnic o dvou neznámých I</vt:lpstr>
      <vt:lpstr>postup</vt:lpstr>
      <vt:lpstr>Řešený příklad</vt:lpstr>
      <vt:lpstr>Další řešené příklady</vt:lpstr>
      <vt:lpstr>Počet řešení soustavy</vt:lpstr>
      <vt:lpstr>Další řešené příklady</vt:lpstr>
      <vt:lpstr>Příklady k procvičení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Soustava lineárních rovnic o dvou neznámých</dc:title>
  <dc:creator>Jiřina Rychtářová</dc:creator>
  <cp:lastModifiedBy>Admin</cp:lastModifiedBy>
  <cp:revision>20</cp:revision>
  <dcterms:created xsi:type="dcterms:W3CDTF">2014-01-03T23:56:07Z</dcterms:created>
  <dcterms:modified xsi:type="dcterms:W3CDTF">2014-05-29T12:12:10Z</dcterms:modified>
</cp:coreProperties>
</file>