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229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7944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81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1202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390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85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620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447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913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74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539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D97F1-EF0B-42E7-ACE8-79DB85D12854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927DC-CCDE-46B2-B69D-456E43FEBE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079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873310"/>
              </p:ext>
            </p:extLst>
          </p:nvPr>
        </p:nvGraphicFramePr>
        <p:xfrm>
          <a:off x="1115616" y="1988840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VY_42_INOVACE_0432</a:t>
                      </a:r>
                      <a:r>
                        <a:rPr lang="cs-CZ" sz="1600" baseline="0" dirty="0" smtClean="0"/>
                        <a:t> Rovina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15.3.2014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Parametrické vyjádření roviny, obecná rovnice roviny, geometrické interpretace, řešené vzorové příklady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06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isometricOffAxis2Left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ROVINA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cene3d>
            <a:camera prst="isometricOffAxis1Right"/>
            <a:lightRig rig="threePt" dir="t"/>
          </a:scene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Analytická geometrie</a:t>
            </a:r>
            <a:endParaRPr lang="cs-CZ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6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86409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Parametrické vyjádření roviny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2132856"/>
                <a:ext cx="4032448" cy="3744416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Rovina je dána bodem A=[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] a lineárně nezávislými vektory </a:t>
                </a:r>
              </a:p>
              <a:p>
                <a:pPr marL="0" indent="0">
                  <a:buNone/>
                </a:pPr>
                <a:r>
                  <a:rPr lang="cs-CZ" dirty="0" smtClean="0"/>
                  <a:t>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,</a:t>
                </a:r>
              </a:p>
              <a:p>
                <a:pPr marL="0" indent="0">
                  <a:buNone/>
                </a:pPr>
                <a:r>
                  <a:rPr lang="cs-CZ" dirty="0" smtClean="0"/>
                  <a:t> v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Pak pro souřadnice libovolného bodu X zadané roviny musí platit: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+t.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+ s.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y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+t.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+ s.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z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𝒛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𝑨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+t.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+ s.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Kde t, s</a:t>
                </a:r>
                <a:r>
                  <a:rPr lang="cs-CZ" dirty="0"/>
                  <a:t> </a:t>
                </a:r>
                <a:r>
                  <a:rPr lang="cs-CZ" dirty="0" smtClean="0">
                    <a:latin typeface="Calibri"/>
                  </a:rPr>
                  <a:t>є R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2132856"/>
                <a:ext cx="4032448" cy="374441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427984" y="1484784"/>
            <a:ext cx="4536504" cy="48965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Geometrická interpretace</a:t>
            </a:r>
            <a:endParaRPr lang="cs-CZ" b="1" dirty="0"/>
          </a:p>
        </p:txBody>
      </p:sp>
      <p:sp>
        <p:nvSpPr>
          <p:cNvPr id="5" name="Kosoúhelník 4"/>
          <p:cNvSpPr/>
          <p:nvPr/>
        </p:nvSpPr>
        <p:spPr>
          <a:xfrm>
            <a:off x="4572000" y="2852936"/>
            <a:ext cx="4248472" cy="2045924"/>
          </a:xfrm>
          <a:prstGeom prst="parallelogram">
            <a:avLst>
              <a:gd name="adj" fmla="val 5869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 flipV="1">
            <a:off x="5580112" y="3875898"/>
            <a:ext cx="2376264" cy="63322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 flipV="1">
            <a:off x="5580112" y="2996952"/>
            <a:ext cx="2160240" cy="15121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6859755" y="4208983"/>
            <a:ext cx="4320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/>
              <a:t>v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336196" y="3244334"/>
            <a:ext cx="4320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/>
              <a:t>u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5101030" y="4200746"/>
            <a:ext cx="4320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 smtClean="0"/>
              <a:t>A</a:t>
            </a:r>
            <a:endParaRPr lang="cs-CZ" b="1" dirty="0"/>
          </a:p>
        </p:txBody>
      </p:sp>
      <p:sp>
        <p:nvSpPr>
          <p:cNvPr id="13" name="Plus 12"/>
          <p:cNvSpPr/>
          <p:nvPr/>
        </p:nvSpPr>
        <p:spPr>
          <a:xfrm>
            <a:off x="5412579" y="4291689"/>
            <a:ext cx="335066" cy="434861"/>
          </a:xfrm>
          <a:prstGeom prst="mathPlus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949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animBg="1"/>
      <p:bldP spid="10" grpId="0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Příklady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Zapište parametrické vyjádření roviny, která je určena body</a:t>
            </a:r>
          </a:p>
          <a:p>
            <a:pPr marL="0" indent="0">
              <a:buNone/>
            </a:pPr>
            <a:r>
              <a:rPr lang="cs-CZ" b="1" dirty="0" smtClean="0"/>
              <a:t> A = [7; 1; -3], B = [-4; 5; -6], </a:t>
            </a:r>
          </a:p>
          <a:p>
            <a:pPr marL="0" indent="0">
              <a:buNone/>
            </a:pPr>
            <a:r>
              <a:rPr lang="cs-CZ" b="1" dirty="0" smtClean="0"/>
              <a:t>C = [1; 8; 2]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Vyjádříme vektory např. </a:t>
            </a:r>
          </a:p>
          <a:p>
            <a:pPr marL="0" indent="0">
              <a:buNone/>
            </a:pPr>
            <a:r>
              <a:rPr lang="cs-CZ" dirty="0" smtClean="0"/>
              <a:t>u = AB = B- A = (-4-7; 5-1; -6-(-3))=</a:t>
            </a:r>
          </a:p>
          <a:p>
            <a:pPr marL="0" indent="0">
              <a:buNone/>
            </a:pPr>
            <a:r>
              <a:rPr lang="cs-CZ" dirty="0" smtClean="0"/>
              <a:t>(-11; 4; -3), </a:t>
            </a:r>
          </a:p>
          <a:p>
            <a:pPr marL="0" indent="0">
              <a:buNone/>
            </a:pPr>
            <a:r>
              <a:rPr lang="cs-CZ" dirty="0" smtClean="0"/>
              <a:t>v = AC = C – A = (1-7;8-1;2-(-3))=</a:t>
            </a:r>
          </a:p>
          <a:p>
            <a:pPr marL="0" indent="0">
              <a:buNone/>
            </a:pPr>
            <a:r>
              <a:rPr lang="cs-CZ" dirty="0" smtClean="0"/>
              <a:t>(-6; 7; 5)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Parametrické vyjádření roviny:</a:t>
            </a:r>
          </a:p>
          <a:p>
            <a:pPr marL="0" indent="0">
              <a:buNone/>
            </a:pPr>
            <a:r>
              <a:rPr lang="cs-CZ" b="1" dirty="0"/>
              <a:t>x</a:t>
            </a:r>
            <a:r>
              <a:rPr lang="cs-CZ" b="1" dirty="0" smtClean="0"/>
              <a:t> = 7 - 11t - 6s</a:t>
            </a:r>
          </a:p>
          <a:p>
            <a:pPr marL="0" indent="0">
              <a:buNone/>
            </a:pPr>
            <a:r>
              <a:rPr lang="cs-CZ" b="1" dirty="0"/>
              <a:t>y</a:t>
            </a:r>
            <a:r>
              <a:rPr lang="cs-CZ" b="1" dirty="0" smtClean="0"/>
              <a:t> = 1 + 4t + 7s</a:t>
            </a:r>
          </a:p>
          <a:p>
            <a:pPr marL="0" indent="0">
              <a:buNone/>
            </a:pPr>
            <a:r>
              <a:rPr lang="cs-CZ" b="1" dirty="0"/>
              <a:t>z</a:t>
            </a:r>
            <a:r>
              <a:rPr lang="cs-CZ" b="1" dirty="0" smtClean="0"/>
              <a:t> = -3 – 3t + 5s</a:t>
            </a:r>
          </a:p>
          <a:p>
            <a:pPr marL="0" indent="0">
              <a:buNone/>
            </a:pPr>
            <a:endParaRPr lang="cs-CZ" b="1" dirty="0" smtClean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00264" cy="50691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Zapište parametrické vyjádření roviny, ve které leží přímka p: x = 7 – 3t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                            y = 1 + 4t</a:t>
            </a:r>
          </a:p>
          <a:p>
            <a:pPr marL="0" indent="0">
              <a:buNone/>
            </a:pPr>
            <a:r>
              <a:rPr lang="cs-CZ" b="1" dirty="0" smtClean="0"/>
              <a:t>                                    z = 5 – 4t </a:t>
            </a:r>
          </a:p>
          <a:p>
            <a:pPr marL="0" indent="0">
              <a:buNone/>
            </a:pPr>
            <a:r>
              <a:rPr lang="cs-CZ" b="1" dirty="0"/>
              <a:t>a</a:t>
            </a:r>
            <a:r>
              <a:rPr lang="cs-CZ" b="1" dirty="0" smtClean="0"/>
              <a:t> leží v ní bod K=[-8; 11; 6]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dirty="0" smtClean="0"/>
              <a:t>Ze zadané přímky známe vektor </a:t>
            </a:r>
          </a:p>
          <a:p>
            <a:pPr marL="0" indent="0">
              <a:buNone/>
            </a:pPr>
            <a:r>
              <a:rPr lang="cs-CZ" dirty="0" smtClean="0"/>
              <a:t>u=(-3; 4; -4) a bod A = [7; 1; 5]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Vytvoříme tedy druhý (lineárně nezávislý) vektor roviny:</a:t>
            </a:r>
          </a:p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 = AK = K – A = (-8-7; 11-1; 6-5)</a:t>
            </a:r>
          </a:p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 = (-15; 10; 1)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Parametrické vyjádření roviny:</a:t>
            </a:r>
          </a:p>
          <a:p>
            <a:pPr marL="0" indent="0">
              <a:buNone/>
            </a:pPr>
            <a:r>
              <a:rPr lang="cs-CZ" b="1" dirty="0"/>
              <a:t>x</a:t>
            </a:r>
            <a:r>
              <a:rPr lang="cs-CZ" b="1" dirty="0" smtClean="0"/>
              <a:t> = 7 - 3t - 15s</a:t>
            </a:r>
          </a:p>
          <a:p>
            <a:pPr marL="0" indent="0">
              <a:buNone/>
            </a:pPr>
            <a:r>
              <a:rPr lang="cs-CZ" b="1" dirty="0"/>
              <a:t>y</a:t>
            </a:r>
            <a:r>
              <a:rPr lang="cs-CZ" b="1" dirty="0" smtClean="0"/>
              <a:t> = 1 + 4t + 10s</a:t>
            </a:r>
          </a:p>
          <a:p>
            <a:pPr marL="0" indent="0">
              <a:buNone/>
            </a:pPr>
            <a:r>
              <a:rPr lang="cs-CZ" b="1" dirty="0"/>
              <a:t>z</a:t>
            </a:r>
            <a:r>
              <a:rPr lang="cs-CZ" b="1" dirty="0" smtClean="0"/>
              <a:t> = 5 – 4t + 1s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163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Obecná rovnice roviny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/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 rovině je dán bod A 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]a  nenulový vektor n = (a; b; c), který je kolmý na zadanou rovinu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Obecná rovnice roviny má tvar:</a:t>
                </a:r>
              </a:p>
              <a:p>
                <a:pPr marL="0" indent="0">
                  <a:buNone/>
                </a:pPr>
                <a:r>
                  <a:rPr lang="cs-CZ" b="1" dirty="0" err="1">
                    <a:solidFill>
                      <a:srgbClr val="C00000"/>
                    </a:solidFill>
                  </a:rPr>
                  <a:t>a</a:t>
                </a:r>
                <a:r>
                  <a:rPr lang="cs-CZ" b="1" dirty="0" err="1" smtClean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+ by + </a:t>
                </a:r>
                <a:r>
                  <a:rPr lang="cs-CZ" b="1" dirty="0" err="1" smtClean="0">
                    <a:solidFill>
                      <a:srgbClr val="C00000"/>
                    </a:solidFill>
                  </a:rPr>
                  <a:t>cz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+ d  = 0</a:t>
                </a:r>
              </a:p>
              <a:p>
                <a:pPr marL="0" indent="0">
                  <a:buNone/>
                </a:pP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Kde d je reálné číslo, které získáme dosazením souřadnic bodu A do rovnice roviny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Geometrická interpretace:</a:t>
            </a:r>
            <a:endParaRPr lang="cs-CZ" dirty="0"/>
          </a:p>
        </p:txBody>
      </p:sp>
      <p:sp>
        <p:nvSpPr>
          <p:cNvPr id="5" name="Kosoúhelník 4"/>
          <p:cNvSpPr/>
          <p:nvPr/>
        </p:nvSpPr>
        <p:spPr>
          <a:xfrm>
            <a:off x="4788024" y="3259533"/>
            <a:ext cx="3888432" cy="1994520"/>
          </a:xfrm>
          <a:prstGeom prst="parallelogram">
            <a:avLst>
              <a:gd name="adj" fmla="val 4028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 flipV="1">
            <a:off x="6399018" y="2348880"/>
            <a:ext cx="0" cy="216024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6399018" y="4382956"/>
            <a:ext cx="1413342" cy="12616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7632340" y="3912288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00B0F0"/>
                </a:solidFill>
              </a:rPr>
              <a:t>X</a:t>
            </a:r>
            <a:endParaRPr lang="cs-CZ" b="1" dirty="0">
              <a:solidFill>
                <a:srgbClr val="00B0F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084168" y="2780928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n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5989387" y="4446038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 smtClean="0"/>
              <a:t>A</a:t>
            </a:r>
            <a:endParaRPr lang="cs-CZ" b="1" dirty="0"/>
          </a:p>
        </p:txBody>
      </p:sp>
      <p:sp>
        <p:nvSpPr>
          <p:cNvPr id="16" name="Plus 15"/>
          <p:cNvSpPr/>
          <p:nvPr/>
        </p:nvSpPr>
        <p:spPr>
          <a:xfrm>
            <a:off x="5559540" y="3823321"/>
            <a:ext cx="457200" cy="457200"/>
          </a:xfrm>
          <a:prstGeom prst="mathPlus">
            <a:avLst>
              <a:gd name="adj1" fmla="val 0"/>
            </a:avLst>
          </a:prstGeom>
          <a:solidFill>
            <a:schemeClr val="tx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Plus 16"/>
          <p:cNvSpPr/>
          <p:nvPr/>
        </p:nvSpPr>
        <p:spPr>
          <a:xfrm>
            <a:off x="7590598" y="4096954"/>
            <a:ext cx="457200" cy="457200"/>
          </a:xfrm>
          <a:prstGeom prst="mathPlus">
            <a:avLst>
              <a:gd name="adj1" fmla="val 0"/>
            </a:avLst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Plus 17"/>
          <p:cNvSpPr/>
          <p:nvPr/>
        </p:nvSpPr>
        <p:spPr>
          <a:xfrm>
            <a:off x="6141520" y="4280521"/>
            <a:ext cx="457200" cy="457200"/>
          </a:xfrm>
          <a:prstGeom prst="mathPlus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0" name="Přímá spojnice se šipkou 19"/>
          <p:cNvCxnSpPr/>
          <p:nvPr/>
        </p:nvCxnSpPr>
        <p:spPr>
          <a:xfrm flipH="1" flipV="1">
            <a:off x="5788140" y="4051921"/>
            <a:ext cx="581980" cy="502233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ovéPole 20"/>
          <p:cNvSpPr txBox="1"/>
          <p:nvPr/>
        </p:nvSpPr>
        <p:spPr>
          <a:xfrm>
            <a:off x="5515005" y="3719062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</a:rPr>
              <a:t>X</a:t>
            </a:r>
            <a:endParaRPr lang="cs-CZ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3" name="Přímá spojnice se šipkou 22"/>
          <p:cNvCxnSpPr/>
          <p:nvPr/>
        </p:nvCxnSpPr>
        <p:spPr>
          <a:xfrm flipV="1">
            <a:off x="6370120" y="3429000"/>
            <a:ext cx="1677678" cy="108012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lus 23"/>
          <p:cNvSpPr/>
          <p:nvPr/>
        </p:nvSpPr>
        <p:spPr>
          <a:xfrm>
            <a:off x="7819198" y="3201687"/>
            <a:ext cx="457200" cy="457200"/>
          </a:xfrm>
          <a:prstGeom prst="mathPlus">
            <a:avLst>
              <a:gd name="adj1" fmla="val 0"/>
            </a:avLst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extovéPole 24"/>
          <p:cNvSpPr txBox="1"/>
          <p:nvPr/>
        </p:nvSpPr>
        <p:spPr>
          <a:xfrm>
            <a:off x="7590598" y="3244334"/>
            <a:ext cx="36004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endParaRPr lang="cs-CZ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5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21" grpId="0"/>
      <p:bldP spid="24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Příklady k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032448" cy="51845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1) Napište obecnou rovnici roviny, ve které leží bod E=[-4; 3; 1] a je kolmá k vektoru u = (7; -6; 2)</a:t>
            </a:r>
          </a:p>
          <a:p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7x -6y +2z + d = 0</a:t>
            </a:r>
          </a:p>
          <a:p>
            <a:pPr marL="0" indent="0">
              <a:buNone/>
            </a:pPr>
            <a:r>
              <a:rPr lang="cs-CZ" dirty="0" smtClean="0"/>
              <a:t>Dosadíme souřadnice bodu E</a:t>
            </a:r>
          </a:p>
          <a:p>
            <a:pPr marL="0" indent="0">
              <a:buNone/>
            </a:pPr>
            <a:r>
              <a:rPr lang="cs-CZ" dirty="0" smtClean="0"/>
              <a:t>7.(-4) -6.3 + 2.1 + d = 0</a:t>
            </a:r>
          </a:p>
          <a:p>
            <a:pPr marL="0" indent="0">
              <a:buNone/>
            </a:pPr>
            <a:r>
              <a:rPr lang="cs-CZ" dirty="0"/>
              <a:t>d</a:t>
            </a:r>
            <a:r>
              <a:rPr lang="cs-CZ" dirty="0" smtClean="0"/>
              <a:t> = 44</a:t>
            </a:r>
          </a:p>
          <a:p>
            <a:pPr marL="0" indent="0" algn="ctr">
              <a:buNone/>
            </a:pPr>
            <a:r>
              <a:rPr lang="cs-CZ" b="1" dirty="0" smtClean="0"/>
              <a:t>7x – 6y + 2z + 44 = 0</a:t>
            </a:r>
          </a:p>
          <a:p>
            <a:pPr marL="0" indent="0" algn="ctr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 smtClean="0"/>
              <a:t>2)V rovině 2x + 3y – 6z + 1 = 0 určete souřadnice libovolného bodu této roviny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Dvě souřadnice volíme libovolné, dosadíme do rovnice roviny a třetí souřadnici dopočítáme</a:t>
            </a:r>
          </a:p>
          <a:p>
            <a:pPr marL="0" indent="0">
              <a:buNone/>
            </a:pPr>
            <a:r>
              <a:rPr lang="cs-CZ" dirty="0" smtClean="0"/>
              <a:t>Např. x = 7,y = 5</a:t>
            </a:r>
          </a:p>
          <a:p>
            <a:pPr marL="0" indent="0">
              <a:buNone/>
            </a:pPr>
            <a:r>
              <a:rPr lang="cs-CZ" dirty="0" smtClean="0"/>
              <a:t>2.7 + 3.5 – 6z + 1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z = 5</a:t>
            </a:r>
          </a:p>
          <a:p>
            <a:pPr marL="0" indent="0">
              <a:buNone/>
            </a:pPr>
            <a:r>
              <a:rPr lang="cs-CZ" b="1" dirty="0" smtClean="0"/>
              <a:t>Bod o souřadnicích [7; 5; 5] leží v zadané rovině</a:t>
            </a:r>
            <a:endParaRPr lang="cs-CZ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1268760"/>
                <a:ext cx="4032448" cy="5256584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3)Napište obecnou rovnici roviny, která je dána parametricky:                 x </a:t>
                </a:r>
                <a:r>
                  <a:rPr lang="cs-CZ" b="1" dirty="0"/>
                  <a:t>= 7 - 3t - 15s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		y </a:t>
                </a:r>
                <a:r>
                  <a:rPr lang="cs-CZ" b="1" dirty="0"/>
                  <a:t>= 1 + 4t + 10s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		z </a:t>
                </a:r>
                <a:r>
                  <a:rPr lang="cs-CZ" b="1" dirty="0"/>
                  <a:t>= 5 – 4t + 1s</a:t>
                </a:r>
              </a:p>
              <a:p>
                <a:pPr marL="0" indent="0">
                  <a:buNone/>
                </a:pPr>
                <a:r>
                  <a:rPr lang="cs-CZ" dirty="0" smtClean="0"/>
                  <a:t>Budeme pracovat např. s druhou a třetí rovnicí vždy tak, aby jeden parametr zmizel a druhý pak vyjádříme pomocí y, z a čísla</a:t>
                </a:r>
              </a:p>
              <a:p>
                <a:pPr marL="0" indent="0">
                  <a:buNone/>
                </a:pPr>
                <a:r>
                  <a:rPr lang="cs-CZ" dirty="0" smtClean="0"/>
                  <a:t>Sečteme druhou a třetí </a:t>
                </a:r>
              </a:p>
              <a:p>
                <a:pPr marL="0" indent="0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+ z = 6 + 11s  a vyjádříme s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  <m:r>
                          <a:rPr lang="cs-CZ" b="0" i="1" smtClean="0">
                            <a:latin typeface="Cambria Math"/>
                          </a:rPr>
                          <m:t> −6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Třetí vynásobíme (-10) a opět sečteme s druhou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y = 1 + 4t + 10s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-10z = -50 + 40t – 10s</a:t>
                </a:r>
              </a:p>
              <a:p>
                <a:pPr marL="0" indent="0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– 10z = - 49 + 44t a vyjádříme parametr t</a:t>
                </a:r>
              </a:p>
              <a:p>
                <a:pPr marL="0" indent="0">
                  <a:buNone/>
                </a:pPr>
                <a:r>
                  <a:rPr lang="cs-CZ" dirty="0"/>
                  <a:t>t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 −10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  <m:r>
                          <a:rPr lang="cs-CZ" b="0" i="1" smtClean="0">
                            <a:latin typeface="Cambria Math"/>
                          </a:rPr>
                          <m:t>+49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44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Obě dvě substituce dosadíme do první rovnice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= 7 – 3.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−10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  <m:r>
                          <a:rPr lang="cs-CZ" b="0" i="1" smtClean="0">
                            <a:latin typeface="Cambria Math"/>
                          </a:rPr>
                          <m:t>+49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44</m:t>
                        </m:r>
                      </m:den>
                    </m:f>
                  </m:oMath>
                </a14:m>
                <a:r>
                  <a:rPr lang="cs-CZ" dirty="0" smtClean="0"/>
                  <a:t> -15.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  <m:r>
                          <a:rPr lang="cs-CZ" b="0" i="1" smtClean="0">
                            <a:latin typeface="Cambria Math"/>
                          </a:rPr>
                          <m:t>−6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r>
                  <a:rPr lang="cs-CZ" dirty="0" smtClean="0"/>
                  <a:t>       /.44</a:t>
                </a:r>
              </a:p>
              <a:p>
                <a:pPr marL="0" indent="0">
                  <a:buNone/>
                </a:pPr>
                <a:r>
                  <a:rPr lang="cs-CZ" dirty="0" smtClean="0"/>
                  <a:t>44x = 308 -3y + 30z – 147 – 60y – 60z + 360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44x + 63y + 30z – 521 = 0</a:t>
                </a:r>
                <a:endParaRPr lang="cs-CZ" b="1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1268760"/>
                <a:ext cx="4032448" cy="525658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691</Words>
  <Application>Microsoft Office PowerPoint</Application>
  <PresentationFormat>Předvádění na obrazovce (4:3)</PresentationFormat>
  <Paragraphs>111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ROVINA</vt:lpstr>
      <vt:lpstr>Parametrické vyjádření roviny</vt:lpstr>
      <vt:lpstr>Příklady k procvičení</vt:lpstr>
      <vt:lpstr>Obecná rovnice roviny</vt:lpstr>
      <vt:lpstr>Příklady k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rovina</dc:title>
  <dc:creator>Jiřina Rychtářová</dc:creator>
  <cp:lastModifiedBy>Admin</cp:lastModifiedBy>
  <cp:revision>15</cp:revision>
  <dcterms:created xsi:type="dcterms:W3CDTF">2014-03-30T21:26:44Z</dcterms:created>
  <dcterms:modified xsi:type="dcterms:W3CDTF">2014-10-05T23:58:28Z</dcterms:modified>
</cp:coreProperties>
</file>