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</p:sldIdLst>
  <p:sldSz cx="9144000" cy="6858000" type="screen4x3"/>
  <p:notesSz cx="6808788" cy="98234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9B9DD-1609-4859-AF73-C53F69C1B1B1}" type="datetimeFigureOut">
              <a:rPr lang="cs-CZ" smtClean="0"/>
              <a:t>25.10.2014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949325" y="736600"/>
            <a:ext cx="4910138" cy="3684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0879" y="4666139"/>
            <a:ext cx="5447030" cy="44205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6737" y="9330572"/>
            <a:ext cx="2950475" cy="491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49FA9E-23EF-4CD6-8917-2E53D7490B6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7738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1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811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53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0671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265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954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32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85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50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949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90716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80A4771-C6EF-4B99-81F4-D30BE4E017A0}" type="datetimeFigureOut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10/25/2014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90B41CA-569D-40E7-8E58-026C0338B2C8}" type="slidenum">
              <a:rPr lang="en-US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en-US">
              <a:solidFill>
                <a:srgbClr val="E7DEC9">
                  <a:shade val="5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09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684796"/>
            <a:ext cx="7406640" cy="896120"/>
          </a:xfrm>
        </p:spPr>
        <p:txBody>
          <a:bodyPr>
            <a:normAutofit/>
          </a:bodyPr>
          <a:lstStyle/>
          <a:p>
            <a:pPr algn="ctr"/>
            <a:r>
              <a:rPr lang="cs-CZ" sz="4800" kern="12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Základní pojmy</a:t>
            </a:r>
            <a:endParaRPr lang="cs-CZ" sz="48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320867"/>
            <a:ext cx="5760720" cy="1258824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7474640"/>
              </p:ext>
            </p:extLst>
          </p:nvPr>
        </p:nvGraphicFramePr>
        <p:xfrm>
          <a:off x="1763688" y="2852936"/>
          <a:ext cx="6696744" cy="370840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VY_32_INOVACE_1301 Základní pojmy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1.11.2012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Pojmy</a:t>
                      </a:r>
                      <a:r>
                        <a:rPr lang="cs-CZ" sz="1600" baseline="0" dirty="0" smtClean="0"/>
                        <a:t> bit, byte, SW, HW, PC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cs-CZ" sz="1200" b="1" dirty="0" smtClean="0"/>
                        <a:t>Publikované</a:t>
                      </a:r>
                      <a:r>
                        <a:rPr lang="cs-CZ" sz="1200" b="1" baseline="0" dirty="0" smtClean="0"/>
                        <a:t> m</a:t>
                      </a:r>
                      <a:r>
                        <a:rPr lang="cs-CZ" sz="1200" b="1" dirty="0" smtClean="0"/>
                        <a:t>ateriály pochází ze zdrojů autora.</a:t>
                      </a:r>
                      <a:endParaRPr lang="cs-CZ" sz="12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174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1796752"/>
            <a:ext cx="7498080" cy="4800600"/>
          </a:xfrm>
        </p:spPr>
        <p:txBody>
          <a:bodyPr/>
          <a:lstStyle/>
          <a:p>
            <a:pPr marL="82296" indent="0">
              <a:buNone/>
            </a:pPr>
            <a:r>
              <a:rPr lang="cs-CZ" sz="2400" dirty="0"/>
              <a:t>Bit </a:t>
            </a:r>
            <a:r>
              <a:rPr lang="cs-CZ" sz="2400" dirty="0" smtClean="0"/>
              <a:t>je </a:t>
            </a:r>
            <a:r>
              <a:rPr lang="cs-CZ" sz="2400" dirty="0"/>
              <a:t>základní a současně nejmenší jednotkou informace, používanou především v číslicové a výpočetní technice. Značí se malým písmenem </a:t>
            </a:r>
            <a:r>
              <a:rPr lang="cs-CZ" sz="2400" dirty="0" smtClean="0"/>
              <a:t>b nebo zkratkou bit.</a:t>
            </a:r>
          </a:p>
          <a:p>
            <a:pPr marL="82296" indent="0">
              <a:buNone/>
            </a:pPr>
            <a:r>
              <a:rPr lang="pl-PL" sz="2400" dirty="0"/>
              <a:t>1</a:t>
            </a:r>
            <a:r>
              <a:rPr lang="pl-PL" sz="2400" dirty="0" smtClean="0"/>
              <a:t> </a:t>
            </a:r>
            <a:r>
              <a:rPr lang="pl-PL" sz="2400" dirty="0"/>
              <a:t>bit </a:t>
            </a:r>
            <a:r>
              <a:rPr lang="pl-PL" sz="2400" dirty="0" smtClean="0"/>
              <a:t>– je to informace, kterou získáme na otázku </a:t>
            </a:r>
            <a:r>
              <a:rPr lang="pl-PL" sz="2400" dirty="0"/>
              <a:t>typu </a:t>
            </a:r>
            <a:r>
              <a:rPr lang="pl-PL" sz="2400" dirty="0" smtClean="0"/>
              <a:t>ano/ne. Odpověď se označuje číslicemi 0 a 1.</a:t>
            </a:r>
            <a:endParaRPr lang="cs-CZ" sz="2400" dirty="0"/>
          </a:p>
        </p:txBody>
      </p:sp>
      <p:sp>
        <p:nvSpPr>
          <p:cNvPr id="5" name="Obdélník 4"/>
          <p:cNvSpPr/>
          <p:nvPr/>
        </p:nvSpPr>
        <p:spPr>
          <a:xfrm>
            <a:off x="3779912" y="331483"/>
            <a:ext cx="1127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5400" b="1" kern="1200" dirty="0" smtClean="0">
                <a:ln/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Bit</a:t>
            </a:r>
            <a:endParaRPr lang="cs-CZ" sz="5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90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392" y="1772816"/>
            <a:ext cx="7498080" cy="259228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400" dirty="0" smtClean="0"/>
              <a:t>Byte je </a:t>
            </a:r>
            <a:r>
              <a:rPr lang="cs-CZ" sz="2400" dirty="0"/>
              <a:t>jednotka množství </a:t>
            </a:r>
            <a:r>
              <a:rPr lang="cs-CZ" sz="2400" dirty="0" smtClean="0"/>
              <a:t>informace, která se používá </a:t>
            </a:r>
            <a:br>
              <a:rPr lang="cs-CZ" sz="2400" dirty="0" smtClean="0"/>
            </a:br>
            <a:r>
              <a:rPr lang="cs-CZ" sz="2400" dirty="0" smtClean="0"/>
              <a:t>v </a:t>
            </a:r>
            <a:r>
              <a:rPr lang="cs-CZ" sz="2400" dirty="0"/>
              <a:t>informatice. </a:t>
            </a:r>
            <a:r>
              <a:rPr lang="cs-CZ" sz="2400" dirty="0" smtClean="0"/>
              <a:t>Jeden </a:t>
            </a:r>
            <a:r>
              <a:rPr lang="cs-CZ" sz="2400" dirty="0"/>
              <a:t>byte </a:t>
            </a:r>
            <a:r>
              <a:rPr lang="cs-CZ" sz="2400" dirty="0" smtClean="0"/>
              <a:t>– libovolný znak nebo číslo </a:t>
            </a:r>
            <a:br>
              <a:rPr lang="cs-CZ" sz="2400" dirty="0" smtClean="0"/>
            </a:br>
            <a:r>
              <a:rPr lang="cs-CZ" sz="2400" dirty="0" smtClean="0"/>
              <a:t>od 0 do 255. </a:t>
            </a:r>
          </a:p>
          <a:p>
            <a:pPr marL="82296" indent="0">
              <a:buNone/>
            </a:pPr>
            <a:endParaRPr lang="cs-CZ" sz="2400" dirty="0" smtClean="0"/>
          </a:p>
          <a:p>
            <a:pPr marL="82296" indent="0" algn="ctr">
              <a:buNone/>
            </a:pPr>
            <a:r>
              <a:rPr lang="cs-CZ" sz="2400" dirty="0" smtClean="0">
                <a:solidFill>
                  <a:schemeClr val="accent3">
                    <a:lumMod val="50000"/>
                  </a:schemeClr>
                </a:solidFill>
              </a:rPr>
              <a:t>Jeden </a:t>
            </a:r>
            <a:r>
              <a:rPr lang="cs-CZ" sz="2400" u="sng" dirty="0" smtClean="0">
                <a:solidFill>
                  <a:schemeClr val="accent3">
                    <a:lumMod val="50000"/>
                  </a:schemeClr>
                </a:solidFill>
              </a:rPr>
              <a:t>byte</a:t>
            </a:r>
            <a:r>
              <a:rPr lang="cs-CZ" sz="2400" dirty="0" smtClean="0">
                <a:solidFill>
                  <a:schemeClr val="accent3">
                    <a:lumMod val="50000"/>
                  </a:schemeClr>
                </a:solidFill>
              </a:rPr>
              <a:t> se skládá z 8 </a:t>
            </a:r>
            <a:r>
              <a:rPr lang="cs-CZ" sz="2400" u="sng" dirty="0" smtClean="0">
                <a:solidFill>
                  <a:schemeClr val="accent3">
                    <a:lumMod val="50000"/>
                  </a:schemeClr>
                </a:solidFill>
              </a:rPr>
              <a:t>bitů</a:t>
            </a:r>
            <a:r>
              <a:rPr lang="cs-CZ" sz="2400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 smtClean="0"/>
          </a:p>
        </p:txBody>
      </p:sp>
      <p:sp>
        <p:nvSpPr>
          <p:cNvPr id="5" name="Obdélník 4"/>
          <p:cNvSpPr/>
          <p:nvPr/>
        </p:nvSpPr>
        <p:spPr>
          <a:xfrm>
            <a:off x="3635895" y="387195"/>
            <a:ext cx="16850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5400" b="1" kern="1200" dirty="0" smtClean="0">
                <a:ln/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Byte</a:t>
            </a:r>
            <a:endParaRPr lang="cs-CZ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187624" y="5190291"/>
            <a:ext cx="784887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600" b="1" i="1" dirty="0" smtClean="0">
                <a:solidFill>
                  <a:schemeClr val="accent6">
                    <a:lumMod val="50000"/>
                  </a:schemeClr>
                </a:solidFill>
              </a:rPr>
              <a:t>Rychlost se obvykle udává v megabitech (</a:t>
            </a:r>
            <a:r>
              <a:rPr lang="cs-CZ" sz="1600" b="1" i="1" dirty="0" err="1" smtClean="0">
                <a:solidFill>
                  <a:schemeClr val="accent6">
                    <a:lumMod val="50000"/>
                  </a:schemeClr>
                </a:solidFill>
              </a:rPr>
              <a:t>Mbit</a:t>
            </a:r>
            <a:r>
              <a:rPr lang="cs-CZ" sz="1600" b="1" i="1" dirty="0" smtClean="0">
                <a:solidFill>
                  <a:schemeClr val="accent6">
                    <a:lumMod val="50000"/>
                  </a:schemeClr>
                </a:solidFill>
              </a:rPr>
              <a:t>), velikost v megabytech (MB).</a:t>
            </a:r>
          </a:p>
          <a:p>
            <a:pPr algn="ctr"/>
            <a:r>
              <a:rPr lang="cs-CZ" sz="16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cs-CZ" sz="1600" b="1" i="1" dirty="0" smtClean="0">
                <a:solidFill>
                  <a:schemeClr val="accent6">
                    <a:lumMod val="50000"/>
                  </a:schemeClr>
                </a:solidFill>
              </a:rPr>
              <a:t>Pozor neplést !!!</a:t>
            </a:r>
          </a:p>
        </p:txBody>
      </p:sp>
    </p:spTree>
    <p:extLst>
      <p:ext uri="{BB962C8B-B14F-4D97-AF65-F5344CB8AC3E}">
        <p14:creationId xmlns:p14="http://schemas.microsoft.com/office/powerpoint/2010/main" val="133443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897396"/>
              </p:ext>
            </p:extLst>
          </p:nvPr>
        </p:nvGraphicFramePr>
        <p:xfrm>
          <a:off x="1979712" y="1574800"/>
          <a:ext cx="60960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JEDNOTKA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DO ROKU 1998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OD ROKU 1998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 kilobyte (kB)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1024</a:t>
                      </a:r>
                      <a:r>
                        <a:rPr lang="cs-CZ" baseline="0" dirty="0" smtClean="0"/>
                        <a:t> bytů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1000 bytů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 megabyte (MB)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1024 kilobytů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1000 kilobytů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</a:t>
                      </a:r>
                      <a:r>
                        <a:rPr lang="cs-CZ" baseline="0" dirty="0" smtClean="0"/>
                        <a:t> gigabyte (GB)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1024 megabytů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1000</a:t>
                      </a:r>
                      <a:r>
                        <a:rPr lang="cs-CZ" baseline="0" dirty="0" smtClean="0"/>
                        <a:t> megabytů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 </a:t>
                      </a:r>
                      <a:r>
                        <a:rPr lang="cs-CZ" dirty="0" err="1" smtClean="0"/>
                        <a:t>terabyte</a:t>
                      </a:r>
                      <a:r>
                        <a:rPr lang="cs-CZ" dirty="0" smtClean="0"/>
                        <a:t> (TB)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1024 gigabytů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1000 gigabytů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1873388" y="685855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400" b="1" dirty="0" smtClean="0"/>
              <a:t>Převody jednotek</a:t>
            </a:r>
            <a:endParaRPr lang="cs-CZ" sz="2400" b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1315518" y="3841196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Původní jednotky kilobyte, megabyte, gigabyte a </a:t>
            </a:r>
            <a:r>
              <a:rPr lang="cs-CZ" dirty="0" err="1" smtClean="0"/>
              <a:t>terabyte</a:t>
            </a:r>
            <a:r>
              <a:rPr lang="cs-CZ" dirty="0" smtClean="0"/>
              <a:t> nahradily:</a:t>
            </a:r>
            <a:endParaRPr lang="cs-CZ" dirty="0"/>
          </a:p>
        </p:txBody>
      </p:sp>
      <p:graphicFrame>
        <p:nvGraphicFramePr>
          <p:cNvPr id="8" name="Tabulk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558997"/>
              </p:ext>
            </p:extLst>
          </p:nvPr>
        </p:nvGraphicFramePr>
        <p:xfrm>
          <a:off x="2771800" y="4437112"/>
          <a:ext cx="4108238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76238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/>
                        <a:t>JEDNOTKA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dirty="0" smtClean="0"/>
                        <a:t>BAJTŮ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 </a:t>
                      </a:r>
                      <a:r>
                        <a:rPr lang="cs-CZ" dirty="0" err="1" smtClean="0"/>
                        <a:t>kibibyte</a:t>
                      </a:r>
                      <a:r>
                        <a:rPr lang="cs-CZ" dirty="0" smtClean="0"/>
                        <a:t> (</a:t>
                      </a:r>
                      <a:r>
                        <a:rPr lang="cs-CZ" dirty="0" err="1" smtClean="0"/>
                        <a:t>KiB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1024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 </a:t>
                      </a:r>
                      <a:r>
                        <a:rPr lang="cs-CZ" dirty="0" err="1" smtClean="0"/>
                        <a:t>mebibyte</a:t>
                      </a:r>
                      <a:r>
                        <a:rPr lang="cs-CZ" dirty="0" smtClean="0"/>
                        <a:t> (</a:t>
                      </a:r>
                      <a:r>
                        <a:rPr lang="cs-CZ" dirty="0" err="1" smtClean="0"/>
                        <a:t>MiB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1 048 576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</a:t>
                      </a:r>
                      <a:r>
                        <a:rPr lang="cs-CZ" baseline="0" dirty="0" smtClean="0"/>
                        <a:t> </a:t>
                      </a:r>
                      <a:r>
                        <a:rPr lang="cs-CZ" baseline="0" dirty="0" err="1" smtClean="0"/>
                        <a:t>gibibyte</a:t>
                      </a:r>
                      <a:r>
                        <a:rPr lang="cs-CZ" baseline="0" dirty="0" smtClean="0"/>
                        <a:t> (</a:t>
                      </a:r>
                      <a:r>
                        <a:rPr lang="cs-CZ" baseline="0" dirty="0" err="1" smtClean="0"/>
                        <a:t>GiB</a:t>
                      </a:r>
                      <a:r>
                        <a:rPr lang="cs-CZ" baseline="0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1 073 741 824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1 </a:t>
                      </a:r>
                      <a:r>
                        <a:rPr lang="cs-CZ" dirty="0" err="1" smtClean="0"/>
                        <a:t>tebibyte</a:t>
                      </a:r>
                      <a:r>
                        <a:rPr lang="cs-CZ" dirty="0" smtClean="0"/>
                        <a:t> (</a:t>
                      </a:r>
                      <a:r>
                        <a:rPr lang="cs-CZ" dirty="0" err="1" smtClean="0"/>
                        <a:t>TiB</a:t>
                      </a:r>
                      <a:r>
                        <a:rPr lang="cs-CZ" dirty="0" smtClean="0"/>
                        <a:t>)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/>
                        <a:t>1 099 511 627 776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0384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888807" y="387195"/>
            <a:ext cx="33393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5400" b="1" dirty="0" smtClean="0">
                <a:ln/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Hardware</a:t>
            </a:r>
            <a:endParaRPr lang="cs-CZ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2392" y="2132856"/>
            <a:ext cx="7498080" cy="187220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400" dirty="0" smtClean="0"/>
              <a:t>Lidově řečeno - vše na co si člověk může sáhnout. Veškeré fyzické vybavení počítače      komponenty + externí zařízení.</a:t>
            </a:r>
          </a:p>
          <a:p>
            <a:pPr marL="82296" indent="0">
              <a:buNone/>
            </a:pPr>
            <a:endParaRPr lang="cs-CZ" sz="2400" dirty="0" smtClean="0"/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4635955" y="2775113"/>
            <a:ext cx="36809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95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987824" y="387195"/>
            <a:ext cx="31085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5400" b="1" dirty="0" smtClean="0">
                <a:ln/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Software</a:t>
            </a:r>
            <a:endParaRPr lang="cs-CZ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cs-CZ" sz="2400" dirty="0" smtClean="0"/>
              <a:t>Programové vybavení počítače. Lze definovat i jako </a:t>
            </a:r>
            <a:r>
              <a:rPr lang="cs-CZ" sz="2400" dirty="0"/>
              <a:t>v</a:t>
            </a:r>
            <a:r>
              <a:rPr lang="cs-CZ" sz="2400" dirty="0" smtClean="0"/>
              <a:t>eškeré informace zaznamenané v paměti počítače.</a:t>
            </a:r>
          </a:p>
          <a:p>
            <a:pPr marL="82296" indent="0">
              <a:buFont typeface="Wingdings 2"/>
              <a:buNone/>
            </a:pPr>
            <a:endParaRPr lang="cs-CZ" sz="2400" dirty="0" smtClean="0"/>
          </a:p>
        </p:txBody>
      </p:sp>
      <p:sp>
        <p:nvSpPr>
          <p:cNvPr id="5" name="Šipka doprava 4"/>
          <p:cNvSpPr/>
          <p:nvPr/>
        </p:nvSpPr>
        <p:spPr>
          <a:xfrm rot="8043164">
            <a:off x="2652958" y="3891199"/>
            <a:ext cx="1316474" cy="42777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Šipka doprava 7"/>
          <p:cNvSpPr/>
          <p:nvPr/>
        </p:nvSpPr>
        <p:spPr>
          <a:xfrm rot="2643164">
            <a:off x="5034988" y="3901589"/>
            <a:ext cx="1316474" cy="42777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Obdélník 8"/>
          <p:cNvSpPr/>
          <p:nvPr/>
        </p:nvSpPr>
        <p:spPr>
          <a:xfrm>
            <a:off x="1489315" y="4797140"/>
            <a:ext cx="286969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Operační software</a:t>
            </a:r>
            <a:endParaRPr lang="cs-CZ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565792" y="4797152"/>
            <a:ext cx="290336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Aplikační software</a:t>
            </a:r>
            <a:endParaRPr lang="cs-CZ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4521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4001596" y="387195"/>
            <a:ext cx="1146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5400" b="1" dirty="0" smtClean="0">
                <a:ln/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PC</a:t>
            </a:r>
            <a:endParaRPr lang="cs-CZ" sz="54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204864"/>
            <a:ext cx="2627446" cy="3724107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1759966"/>
            <a:ext cx="4473744" cy="483738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r>
              <a:rPr lang="cs-CZ" sz="1600" b="1" dirty="0"/>
              <a:t>Z</a:t>
            </a:r>
            <a:r>
              <a:rPr lang="cs-CZ" sz="1600" b="1" dirty="0" smtClean="0"/>
              <a:t>ákladní komponenty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Počítačová skříň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Základní deska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Procesor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Paměť RAM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Pevný disk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Zdroj napájení</a:t>
            </a:r>
          </a:p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r>
              <a:rPr lang="cs-CZ" sz="1600" b="1" dirty="0" smtClean="0"/>
              <a:t>Externí zařízení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Monitor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Myš</a:t>
            </a:r>
          </a:p>
          <a:p>
            <a:pPr>
              <a:spcBef>
                <a:spcPts val="0"/>
              </a:spcBef>
              <a:buClr>
                <a:schemeClr val="accent3">
                  <a:lumMod val="75000"/>
                </a:schemeClr>
              </a:buClr>
              <a:buFont typeface="Wingdings" pitchFamily="2" charset="2"/>
              <a:buChar char="Ø"/>
            </a:pPr>
            <a:r>
              <a:rPr lang="cs-CZ" sz="1600" dirty="0" smtClean="0"/>
              <a:t>Klávesnice</a:t>
            </a:r>
          </a:p>
          <a:p>
            <a:pPr marL="82296" indent="0">
              <a:spcBef>
                <a:spcPts val="0"/>
              </a:spcBef>
              <a:buClr>
                <a:schemeClr val="accent3">
                  <a:lumMod val="75000"/>
                </a:schemeClr>
              </a:buClr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  <a:p>
            <a:pPr marL="82296" indent="0">
              <a:spcBef>
                <a:spcPts val="0"/>
              </a:spcBef>
              <a:buFont typeface="Wingdings 2"/>
              <a:buNone/>
            </a:pPr>
            <a:endParaRPr lang="cs-CZ" sz="160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24147" y="1175205"/>
            <a:ext cx="2871989" cy="584761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cs-CZ" sz="1600" dirty="0" smtClean="0"/>
              <a:t>(PERSONAL COMPUTER)</a:t>
            </a:r>
          </a:p>
        </p:txBody>
      </p:sp>
    </p:spTree>
    <p:extLst>
      <p:ext uri="{BB962C8B-B14F-4D97-AF65-F5344CB8AC3E}">
        <p14:creationId xmlns:p14="http://schemas.microsoft.com/office/powerpoint/2010/main" val="37985186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8999"/>
              </p:ext>
            </p:extLst>
          </p:nvPr>
        </p:nvGraphicFramePr>
        <p:xfrm>
          <a:off x="1267905" y="5013176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S</a:t>
                      </a:r>
                      <a:r>
                        <a:rPr lang="cs-CZ" baseline="0" dirty="0" smtClean="0"/>
                        <a:t> počítačem nejen k maturitě – Pavel Navrátil, ISBN 80-86686-19-1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Obdélník 2"/>
          <p:cNvSpPr/>
          <p:nvPr/>
        </p:nvSpPr>
        <p:spPr>
          <a:xfrm>
            <a:off x="3918992" y="387195"/>
            <a:ext cx="13003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cs-CZ" sz="5400" b="1" dirty="0" smtClean="0">
                <a:ln/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Čip</a:t>
            </a:r>
            <a:endParaRPr lang="cs-CZ" sz="5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322392" y="2132856"/>
            <a:ext cx="7498080" cy="25922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cs-CZ" sz="2400" dirty="0" smtClean="0"/>
              <a:t>Integrovaný obvod umístěný na křemíkové destičce</a:t>
            </a:r>
          </a:p>
        </p:txBody>
      </p:sp>
    </p:spTree>
    <p:extLst>
      <p:ext uri="{BB962C8B-B14F-4D97-AF65-F5344CB8AC3E}">
        <p14:creationId xmlns:p14="http://schemas.microsoft.com/office/powerpoint/2010/main" val="32915703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326</Words>
  <Application>Microsoft Office PowerPoint</Application>
  <PresentationFormat>Předvádění na obrazovce (4:3)</PresentationFormat>
  <Paragraphs>85</Paragraphs>
  <Slides>8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TrainingPresentation</vt:lpstr>
      <vt:lpstr>Základní pojmy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pojmy</dc:title>
  <dc:creator>Liva</dc:creator>
  <cp:lastModifiedBy>LIVA</cp:lastModifiedBy>
  <cp:revision>26</cp:revision>
  <cp:lastPrinted>2013-02-24T00:24:51Z</cp:lastPrinted>
  <dcterms:created xsi:type="dcterms:W3CDTF">2013-02-23T19:35:03Z</dcterms:created>
  <dcterms:modified xsi:type="dcterms:W3CDTF">2014-10-25T06:29:20Z</dcterms:modified>
</cp:coreProperties>
</file>