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9738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452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026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4058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4119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219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7158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6221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0497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1294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071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58EC0-F9A2-4D96-A8EB-A6E83AC0B9F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973E4-D152-4523-8D03-B31E2DFFA4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0713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269668"/>
              </p:ext>
            </p:extLst>
          </p:nvPr>
        </p:nvGraphicFramePr>
        <p:xfrm>
          <a:off x="1209786" y="2276872"/>
          <a:ext cx="6724428" cy="38811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VY_42_INOVACE_0411</a:t>
                      </a:r>
                      <a:r>
                        <a:rPr lang="cs-CZ" sz="1600" baseline="0" dirty="0" smtClean="0"/>
                        <a:t> Obecná </a:t>
                      </a:r>
                      <a:r>
                        <a:rPr lang="cs-CZ" sz="1600" baseline="0" smtClean="0"/>
                        <a:t>rovnice </a:t>
                      </a:r>
                      <a:r>
                        <a:rPr lang="cs-CZ" sz="1600" baseline="0" smtClean="0"/>
                        <a:t>přímky I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8.2.2014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Podstata obecné rovnice přímky,</a:t>
                      </a:r>
                      <a:r>
                        <a:rPr lang="cs-CZ" sz="1600" baseline="0" dirty="0" smtClean="0"/>
                        <a:t> bod ležící na přímce</a:t>
                      </a:r>
                      <a:r>
                        <a:rPr lang="cs-CZ" sz="1600" dirty="0" smtClean="0"/>
                        <a:t> 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Výklad základních pojmů využitím prezentace, řešení vzorových příkladů, varianty příkladů </a:t>
                      </a: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12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Obecná rovnice přímky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11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Obecná rovnice přímky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395536" y="1769035"/>
            <a:ext cx="4038600" cy="4525963"/>
          </a:xfrm>
          <a:ln>
            <a:solidFill>
              <a:srgbClr val="C0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zadána: </a:t>
            </a:r>
            <a:r>
              <a:rPr lang="cs-CZ" dirty="0" smtClean="0"/>
              <a:t>jedním bodem</a:t>
            </a:r>
          </a:p>
          <a:p>
            <a:pPr marL="0" indent="0">
              <a:buNone/>
            </a:pPr>
            <a:r>
              <a:rPr lang="cs-CZ" dirty="0" smtClean="0"/>
              <a:t>              normálovým(kolmým)</a:t>
            </a:r>
          </a:p>
          <a:p>
            <a:pPr marL="0" indent="0">
              <a:buNone/>
            </a:pPr>
            <a:r>
              <a:rPr lang="cs-CZ" dirty="0" smtClean="0"/>
              <a:t>              vektorem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schematický zápis:</a:t>
            </a:r>
          </a:p>
          <a:p>
            <a:pPr marL="0" indent="0" algn="ctr">
              <a:buNone/>
            </a:pPr>
            <a:r>
              <a:rPr lang="cs-CZ" b="1" dirty="0" err="1">
                <a:solidFill>
                  <a:srgbClr val="C00000"/>
                </a:solidFill>
              </a:rPr>
              <a:t>a</a:t>
            </a:r>
            <a:r>
              <a:rPr lang="cs-CZ" b="1" dirty="0" err="1" smtClean="0">
                <a:solidFill>
                  <a:srgbClr val="C00000"/>
                </a:solidFill>
              </a:rPr>
              <a:t>x</a:t>
            </a:r>
            <a:r>
              <a:rPr lang="cs-CZ" b="1" dirty="0" smtClean="0">
                <a:solidFill>
                  <a:srgbClr val="C00000"/>
                </a:solidFill>
              </a:rPr>
              <a:t> + by + c = 0</a:t>
            </a:r>
          </a:p>
          <a:p>
            <a:pPr marL="0" indent="0">
              <a:buNone/>
            </a:pPr>
            <a:r>
              <a:rPr lang="cs-CZ" dirty="0" smtClean="0"/>
              <a:t>Kde (a; b) = n jsou souřadnice normálového vektoru</a:t>
            </a:r>
          </a:p>
          <a:p>
            <a:pPr marL="0" indent="0">
              <a:buNone/>
            </a:pPr>
            <a:r>
              <a:rPr lang="cs-CZ" dirty="0" smtClean="0"/>
              <a:t>c = konstanta</a:t>
            </a:r>
          </a:p>
          <a:p>
            <a:pPr marL="0" indent="0">
              <a:buNone/>
            </a:pPr>
            <a:r>
              <a:rPr lang="cs-CZ" dirty="0" smtClean="0"/>
              <a:t>[x; y] – souřadnice libovolného bodu na přímce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Zjednodušený zápis rovnice přímky, sloužící k rychlejším výpočtům např. vzájemné polohy přímek </a:t>
            </a:r>
          </a:p>
          <a:p>
            <a:endParaRPr lang="cs-CZ" dirty="0"/>
          </a:p>
        </p:txBody>
      </p:sp>
      <p:cxnSp>
        <p:nvCxnSpPr>
          <p:cNvPr id="8" name="Přímá spojnice 7"/>
          <p:cNvCxnSpPr/>
          <p:nvPr/>
        </p:nvCxnSpPr>
        <p:spPr>
          <a:xfrm flipV="1">
            <a:off x="5384545" y="2699869"/>
            <a:ext cx="2664296" cy="26642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>
            <a:off x="6372199" y="4401108"/>
            <a:ext cx="1332148" cy="136815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 rot="2805734">
            <a:off x="6302607" y="462626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C00000"/>
                </a:solidFill>
              </a:rPr>
              <a:t>n</a:t>
            </a:r>
            <a:r>
              <a:rPr lang="cs-CZ" b="1" dirty="0" smtClean="0">
                <a:solidFill>
                  <a:srgbClr val="C00000"/>
                </a:solidFill>
              </a:rPr>
              <a:t>=(a; b)</a:t>
            </a:r>
            <a:endParaRPr lang="cs-CZ" b="1" dirty="0">
              <a:solidFill>
                <a:srgbClr val="C00000"/>
              </a:solidFill>
            </a:endParaRPr>
          </a:p>
        </p:txBody>
      </p:sp>
      <p:sp>
        <p:nvSpPr>
          <p:cNvPr id="13" name="Plus 12"/>
          <p:cNvSpPr/>
          <p:nvPr/>
        </p:nvSpPr>
        <p:spPr>
          <a:xfrm>
            <a:off x="7118993" y="3248980"/>
            <a:ext cx="368602" cy="360040"/>
          </a:xfrm>
          <a:prstGeom prst="mathPlus">
            <a:avLst>
              <a:gd name="adj1" fmla="val 230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Plus 13"/>
          <p:cNvSpPr/>
          <p:nvPr/>
        </p:nvSpPr>
        <p:spPr>
          <a:xfrm>
            <a:off x="7654399" y="2780928"/>
            <a:ext cx="368602" cy="360040"/>
          </a:xfrm>
          <a:prstGeom prst="mathPlus">
            <a:avLst>
              <a:gd name="adj1" fmla="val 230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Plus 14"/>
          <p:cNvSpPr/>
          <p:nvPr/>
        </p:nvSpPr>
        <p:spPr>
          <a:xfrm>
            <a:off x="5384545" y="5004125"/>
            <a:ext cx="368602" cy="360040"/>
          </a:xfrm>
          <a:prstGeom prst="mathPlus">
            <a:avLst>
              <a:gd name="adj1" fmla="val 230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6902969" y="306431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X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7438375" y="251520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X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5168521" y="490051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9779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12" grpId="0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4258816" cy="70609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Řešené příklady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40401" y="1124744"/>
            <a:ext cx="4248472" cy="5544616"/>
          </a:xfrm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Vytvořte obecnou rovnici přímky, která prochází body A=[3;1], B=[-2; 4]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1)vytvoříme směrový vektor </a:t>
            </a:r>
          </a:p>
          <a:p>
            <a:pPr marL="0" indent="0">
              <a:buNone/>
            </a:pPr>
            <a:r>
              <a:rPr lang="cs-CZ" dirty="0" smtClean="0"/>
              <a:t>u = AB = B-A = (-5;3)</a:t>
            </a:r>
          </a:p>
          <a:p>
            <a:pPr marL="0" indent="0">
              <a:buNone/>
            </a:pPr>
            <a:r>
              <a:rPr lang="cs-CZ" dirty="0" smtClean="0"/>
              <a:t>2)vytvoříme normálový vektor n=(-3; -5)</a:t>
            </a:r>
          </a:p>
          <a:p>
            <a:pPr marL="0" indent="0">
              <a:buNone/>
            </a:pPr>
            <a:r>
              <a:rPr lang="cs-CZ" dirty="0" smtClean="0"/>
              <a:t>3)dosadíme do obecné rovnice přímky </a:t>
            </a:r>
          </a:p>
          <a:p>
            <a:pPr marL="0" indent="0">
              <a:buNone/>
            </a:pPr>
            <a:r>
              <a:rPr lang="cs-CZ" dirty="0" smtClean="0"/>
              <a:t>za a, b :       -3x  - 5y + c = 0</a:t>
            </a:r>
          </a:p>
          <a:p>
            <a:pPr marL="0" indent="0">
              <a:buNone/>
            </a:pPr>
            <a:r>
              <a:rPr lang="cs-CZ" dirty="0" smtClean="0"/>
              <a:t>4)nyní dopočítáme konstantu</a:t>
            </a:r>
            <a:r>
              <a:rPr lang="cs-CZ" b="1" dirty="0" smtClean="0"/>
              <a:t> c </a:t>
            </a:r>
            <a:r>
              <a:rPr lang="cs-CZ" dirty="0" smtClean="0"/>
              <a:t>tak, že dosadíme za </a:t>
            </a:r>
            <a:r>
              <a:rPr lang="cs-CZ" b="1" dirty="0" err="1" smtClean="0"/>
              <a:t>x,y</a:t>
            </a:r>
            <a:r>
              <a:rPr lang="cs-CZ" dirty="0" smtClean="0"/>
              <a:t> souřadnice libovolného bodu, který s jistotou leží na přímce, </a:t>
            </a:r>
          </a:p>
          <a:p>
            <a:pPr marL="0" indent="0">
              <a:buNone/>
            </a:pPr>
            <a:r>
              <a:rPr lang="cs-CZ" dirty="0" smtClean="0"/>
              <a:t>např. bod A</a:t>
            </a:r>
          </a:p>
          <a:p>
            <a:pPr marL="0" indent="0">
              <a:buNone/>
            </a:pPr>
            <a:r>
              <a:rPr lang="cs-CZ" dirty="0" smtClean="0"/>
              <a:t>                      -3.3-5.1+c = 0</a:t>
            </a:r>
          </a:p>
          <a:p>
            <a:pPr marL="0" indent="0">
              <a:buNone/>
            </a:pPr>
            <a:r>
              <a:rPr lang="cs-CZ" dirty="0" smtClean="0"/>
              <a:t>                                       c = 14</a:t>
            </a:r>
          </a:p>
          <a:p>
            <a:pPr marL="0" indent="0">
              <a:buNone/>
            </a:pPr>
            <a:r>
              <a:rPr lang="cs-CZ" dirty="0" smtClean="0"/>
              <a:t>5)nyní zapíšeme obecnou rovnici přímky.</a:t>
            </a:r>
          </a:p>
          <a:p>
            <a:pPr marL="0" indent="0">
              <a:buNone/>
            </a:pPr>
            <a:r>
              <a:rPr lang="cs-CZ" dirty="0" smtClean="0"/>
              <a:t>                       -3x -5y + 14 = 0</a:t>
            </a:r>
          </a:p>
          <a:p>
            <a:pPr marL="0" indent="0">
              <a:buNone/>
            </a:pPr>
            <a:r>
              <a:rPr lang="cs-CZ" dirty="0" smtClean="0"/>
              <a:t>6) i tuto rovnici můžeme upravovat , např. vynásobit číslem </a:t>
            </a:r>
            <a:r>
              <a:rPr lang="cs-CZ" b="1" dirty="0" smtClean="0"/>
              <a:t>-1</a:t>
            </a:r>
          </a:p>
          <a:p>
            <a:pPr marL="0" indent="0" algn="ctr">
              <a:buNone/>
            </a:pPr>
            <a:r>
              <a:rPr lang="cs-CZ" b="1" dirty="0" smtClean="0">
                <a:solidFill>
                  <a:srgbClr val="C00000"/>
                </a:solidFill>
              </a:rPr>
              <a:t>3x + 5y – 14 = 0</a:t>
            </a:r>
            <a:endParaRPr lang="cs-CZ" b="1" dirty="0">
              <a:solidFill>
                <a:srgbClr val="C00000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16016" y="116632"/>
            <a:ext cx="4248472" cy="6264696"/>
          </a:xfrm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Vytvořte obecnou rovnici přímky, která prochází body K=[-11;-7], L=[5; 14]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1)vytvoříme směrový vektor </a:t>
            </a:r>
          </a:p>
          <a:p>
            <a:pPr marL="0" indent="0">
              <a:buNone/>
            </a:pPr>
            <a:r>
              <a:rPr lang="cs-CZ" dirty="0" smtClean="0"/>
              <a:t>u = KL = L - K = (16; 21 )</a:t>
            </a:r>
          </a:p>
          <a:p>
            <a:pPr marL="0" indent="0">
              <a:buNone/>
            </a:pPr>
            <a:r>
              <a:rPr lang="cs-CZ" dirty="0" smtClean="0"/>
              <a:t>2)vytvoříme normálový vektor n=(-21;16)</a:t>
            </a:r>
          </a:p>
          <a:p>
            <a:pPr marL="0" indent="0">
              <a:buNone/>
            </a:pPr>
            <a:r>
              <a:rPr lang="cs-CZ" dirty="0" smtClean="0"/>
              <a:t>3)dosadíme do obecné rovnice přímky </a:t>
            </a:r>
          </a:p>
          <a:p>
            <a:pPr marL="0" indent="0">
              <a:buNone/>
            </a:pPr>
            <a:r>
              <a:rPr lang="cs-CZ" dirty="0" smtClean="0"/>
              <a:t>za a, b :       -21x  + 16y + c = 0</a:t>
            </a:r>
          </a:p>
          <a:p>
            <a:pPr marL="0" indent="0">
              <a:buNone/>
            </a:pPr>
            <a:r>
              <a:rPr lang="cs-CZ" dirty="0" smtClean="0"/>
              <a:t>4)nyní dopočítáme konstantu</a:t>
            </a:r>
            <a:r>
              <a:rPr lang="cs-CZ" b="1" dirty="0" smtClean="0"/>
              <a:t> c </a:t>
            </a:r>
            <a:r>
              <a:rPr lang="cs-CZ" dirty="0" smtClean="0"/>
              <a:t>tak, že dosadíme za </a:t>
            </a:r>
            <a:r>
              <a:rPr lang="cs-CZ" b="1" dirty="0" err="1" smtClean="0"/>
              <a:t>x,y</a:t>
            </a:r>
            <a:r>
              <a:rPr lang="cs-CZ" dirty="0" smtClean="0"/>
              <a:t> souřadnice libovolného bodu, který s jistotou leží na přímce, </a:t>
            </a:r>
          </a:p>
          <a:p>
            <a:pPr marL="0" indent="0">
              <a:buNone/>
            </a:pPr>
            <a:r>
              <a:rPr lang="cs-CZ" dirty="0" smtClean="0"/>
              <a:t>např. bod K</a:t>
            </a:r>
          </a:p>
          <a:p>
            <a:pPr marL="0" indent="0">
              <a:buNone/>
            </a:pPr>
            <a:r>
              <a:rPr lang="cs-CZ" dirty="0" smtClean="0"/>
              <a:t>                      -21.(-11) + 16.(-7) + c = 0</a:t>
            </a:r>
          </a:p>
          <a:p>
            <a:pPr marL="0" indent="0">
              <a:buNone/>
            </a:pPr>
            <a:r>
              <a:rPr lang="cs-CZ" dirty="0" smtClean="0"/>
              <a:t>                                      c = 119</a:t>
            </a:r>
          </a:p>
          <a:p>
            <a:pPr marL="0" indent="0">
              <a:buNone/>
            </a:pPr>
            <a:r>
              <a:rPr lang="cs-CZ" dirty="0" smtClean="0"/>
              <a:t>5)nyní zapíšeme obecnou rovnici přímky.</a:t>
            </a:r>
          </a:p>
          <a:p>
            <a:pPr marL="0" indent="0">
              <a:buNone/>
            </a:pPr>
            <a:r>
              <a:rPr lang="cs-CZ" dirty="0" smtClean="0"/>
              <a:t>                       -21x + 16y + 119 = 0</a:t>
            </a:r>
          </a:p>
          <a:p>
            <a:pPr marL="0" indent="0">
              <a:buNone/>
            </a:pPr>
            <a:r>
              <a:rPr lang="cs-CZ" dirty="0" smtClean="0"/>
              <a:t>6) i tuto rovnici můžeme upravovat , např. vynásobit číslem </a:t>
            </a:r>
            <a:r>
              <a:rPr lang="cs-CZ" b="1" dirty="0" smtClean="0"/>
              <a:t>-1</a:t>
            </a:r>
          </a:p>
          <a:p>
            <a:pPr marL="0" indent="0" algn="ctr">
              <a:buNone/>
            </a:pPr>
            <a:r>
              <a:rPr lang="cs-CZ" dirty="0" smtClean="0"/>
              <a:t>  </a:t>
            </a:r>
            <a:r>
              <a:rPr lang="cs-CZ" b="1" dirty="0" smtClean="0">
                <a:solidFill>
                  <a:srgbClr val="C00000"/>
                </a:solidFill>
              </a:rPr>
              <a:t>21x – 16y - 119 = 0</a:t>
            </a:r>
          </a:p>
          <a:p>
            <a:pPr marL="0" indent="0">
              <a:buNone/>
            </a:pPr>
            <a:r>
              <a:rPr lang="cs-CZ" dirty="0" smtClean="0"/>
              <a:t>Je jasné, že i když dosadíme při výpočtu konstanty </a:t>
            </a:r>
            <a:r>
              <a:rPr lang="cs-CZ" b="1" dirty="0" smtClean="0"/>
              <a:t>c</a:t>
            </a:r>
            <a:r>
              <a:rPr lang="cs-CZ" dirty="0" smtClean="0"/>
              <a:t> bod L, získáme stejnou hodnotu</a:t>
            </a:r>
          </a:p>
          <a:p>
            <a:pPr marL="0" indent="0">
              <a:buNone/>
            </a:pPr>
            <a:r>
              <a:rPr lang="cs-CZ" dirty="0" smtClean="0"/>
              <a:t>                 -21.5  + 16.14 + c = 0</a:t>
            </a:r>
          </a:p>
          <a:p>
            <a:pPr marL="0" indent="0">
              <a:buNone/>
            </a:pPr>
            <a:r>
              <a:rPr lang="cs-CZ" dirty="0" smtClean="0"/>
              <a:t>                          c = 119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1373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7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9" dur="2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1" dur="2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8376" y="19650"/>
            <a:ext cx="8147248" cy="92211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2400" dirty="0" smtClean="0"/>
              <a:t>Příklady mohou být zadány i jinými prvky, vždy však musíme získat normálový vektor a bod na přímce </a:t>
            </a:r>
            <a:endParaRPr lang="cs-CZ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9512" y="1340768"/>
                <a:ext cx="4244280" cy="5616624"/>
              </a:xfrm>
              <a:ln>
                <a:noFill/>
              </a:ln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Je dán čtverec  ABCD, zapište obecnou rovnici úhlopříčky BD, jestliže A=[3; 7], C = [-1; 2]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 = AC= C – A = (-4; -5)</a:t>
                </a:r>
              </a:p>
              <a:p>
                <a:pPr marL="0" indent="0">
                  <a:buNone/>
                </a:pPr>
                <a:r>
                  <a:rPr lang="cs-CZ" dirty="0" smtClean="0"/>
                  <a:t>Protože úhlopříčky čtverce jsou navzájem kolmé, získaly jsme okamžitě normálový vektor úhlopříčky BD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-4x - 5y + c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Nyní musíme získat bod, kterým tato přímka prochází. Tím je střed úsečky AC, protože úhlopříčky ve čtverci se půlí.</a:t>
                </a:r>
              </a:p>
              <a:p>
                <a:pPr marL="0" indent="0">
                  <a:buNone/>
                </a:pPr>
                <a:r>
                  <a:rPr lang="cs-CZ" dirty="0" smtClean="0"/>
                  <a:t>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𝐶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 3+(−1)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7+2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]=[1; 4,5]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-4.1 -5.4,5 + c =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        c = 26,5</a:t>
                </a:r>
              </a:p>
              <a:p>
                <a:pPr marL="0" indent="0">
                  <a:buNone/>
                </a:pPr>
                <a:r>
                  <a:rPr lang="cs-CZ" dirty="0" smtClean="0"/>
                  <a:t>-4x -5y + 26,5 = 0      /.(-2)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8x + 10y – 53 = 0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9512" y="1340768"/>
                <a:ext cx="4244280" cy="5616624"/>
              </a:xfrm>
              <a:blipFill rotWithShape="1">
                <a:blip r:embed="rId2"/>
                <a:stretch>
                  <a:fillRect l="-1435" t="-1520" r="-215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60032" y="1072045"/>
            <a:ext cx="4176464" cy="561662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Zapište obecnou rovnici přímky m, která je kolmá na přímku o : 2x – 5y + 11 = 0 a prochází bodem M =  [7; -3]</a:t>
            </a:r>
          </a:p>
          <a:p>
            <a:pPr marL="0" indent="0">
              <a:buNone/>
            </a:pPr>
            <a:r>
              <a:rPr lang="cs-CZ" dirty="0" smtClean="0"/>
              <a:t>Normálový vektor přímky o: n= (2; -5) je zároveň směrovým vektorem naší hledané přímky m. Tedy z něj vytvoříme normálový vektor naší m: n=(5; 2)</a:t>
            </a:r>
          </a:p>
          <a:p>
            <a:pPr marL="0" indent="0" algn="ctr">
              <a:buNone/>
            </a:pPr>
            <a:r>
              <a:rPr lang="cs-CZ" dirty="0" smtClean="0"/>
              <a:t>5x +2y + c=0</a:t>
            </a:r>
          </a:p>
          <a:p>
            <a:pPr marL="0" indent="0">
              <a:buNone/>
            </a:pPr>
            <a:r>
              <a:rPr lang="cs-CZ" dirty="0" smtClean="0"/>
              <a:t>Dosadíme bod přímky m</a:t>
            </a:r>
          </a:p>
          <a:p>
            <a:pPr marL="0" indent="0" algn="ctr">
              <a:buNone/>
            </a:pPr>
            <a:r>
              <a:rPr lang="cs-CZ" dirty="0" smtClean="0"/>
              <a:t>5.7 +2.(-3) + c =0</a:t>
            </a:r>
          </a:p>
          <a:p>
            <a:pPr marL="0" indent="0" algn="ctr">
              <a:buNone/>
            </a:pPr>
            <a:r>
              <a:rPr lang="cs-CZ" dirty="0"/>
              <a:t>c</a:t>
            </a:r>
            <a:r>
              <a:rPr lang="cs-CZ" dirty="0" smtClean="0"/>
              <a:t> =- 29</a:t>
            </a:r>
          </a:p>
          <a:p>
            <a:pPr marL="0" indent="0" algn="ctr">
              <a:buNone/>
            </a:pPr>
            <a:r>
              <a:rPr lang="cs-CZ" b="1" dirty="0" smtClean="0">
                <a:solidFill>
                  <a:srgbClr val="C00000"/>
                </a:solidFill>
              </a:rPr>
              <a:t>5x + 2y – 29 = 0</a:t>
            </a:r>
          </a:p>
          <a:p>
            <a:pPr marL="0" indent="0">
              <a:buNone/>
            </a:pPr>
            <a:r>
              <a:rPr lang="cs-CZ" dirty="0" smtClean="0"/>
              <a:t>Situaci si pro přehlednost raději načrtněte</a:t>
            </a:r>
            <a:endParaRPr lang="cs-CZ" dirty="0"/>
          </a:p>
        </p:txBody>
      </p:sp>
      <p:cxnSp>
        <p:nvCxnSpPr>
          <p:cNvPr id="6" name="Přímá spojnice 5"/>
          <p:cNvCxnSpPr/>
          <p:nvPr/>
        </p:nvCxnSpPr>
        <p:spPr>
          <a:xfrm flipV="1">
            <a:off x="5508104" y="5013176"/>
            <a:ext cx="3024336" cy="151216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6084168" y="5013176"/>
            <a:ext cx="864096" cy="1844824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>
            <a:off x="6948264" y="5769260"/>
            <a:ext cx="432048" cy="90010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H="1">
            <a:off x="5652119" y="5953926"/>
            <a:ext cx="864096" cy="45005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5859387" y="5347221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</a:rPr>
              <a:t>M</a:t>
            </a:r>
            <a:endParaRPr lang="cs-CZ" b="1" dirty="0">
              <a:solidFill>
                <a:srgbClr val="C00000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 rot="10800000" flipV="1">
            <a:off x="6300191" y="50131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6">
                    <a:lumMod val="50000"/>
                  </a:schemeClr>
                </a:solidFill>
              </a:rPr>
              <a:t>m</a:t>
            </a:r>
            <a:endParaRPr lang="cs-CZ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8298044" y="501317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accent3">
                    <a:lumMod val="75000"/>
                  </a:schemeClr>
                </a:solidFill>
              </a:rPr>
              <a:t>o</a:t>
            </a:r>
          </a:p>
        </p:txBody>
      </p:sp>
      <p:sp>
        <p:nvSpPr>
          <p:cNvPr id="16" name="TextovéPole 15"/>
          <p:cNvSpPr txBox="1"/>
          <p:nvPr/>
        </p:nvSpPr>
        <p:spPr>
          <a:xfrm rot="20241355">
            <a:off x="5606992" y="582707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6">
                    <a:lumMod val="75000"/>
                  </a:schemeClr>
                </a:solidFill>
              </a:rPr>
              <a:t>(5;2)</a:t>
            </a:r>
            <a:endParaRPr lang="cs-CZ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TextovéPole 17"/>
          <p:cNvSpPr txBox="1"/>
          <p:nvPr/>
        </p:nvSpPr>
        <p:spPr>
          <a:xfrm rot="3852896">
            <a:off x="7086460" y="603464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3">
                    <a:lumMod val="75000"/>
                  </a:schemeClr>
                </a:solidFill>
              </a:rPr>
              <a:t>(2; -5)</a:t>
            </a:r>
            <a:endParaRPr lang="cs-CZ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9" name="Plus 18"/>
          <p:cNvSpPr/>
          <p:nvPr/>
        </p:nvSpPr>
        <p:spPr>
          <a:xfrm>
            <a:off x="6177880" y="5442593"/>
            <a:ext cx="338336" cy="346364"/>
          </a:xfrm>
          <a:prstGeom prst="mathPlus">
            <a:avLst>
              <a:gd name="adj1" fmla="val 230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87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4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  <p:bldP spid="15" grpId="0"/>
      <p:bldP spid="16" grpId="0"/>
      <p:bldP spid="16" grpId="1"/>
      <p:bldP spid="18" grpId="0"/>
      <p:bldP spid="19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722</Words>
  <Application>Microsoft Office PowerPoint</Application>
  <PresentationFormat>Předvádění na obrazovce (4:3)</PresentationFormat>
  <Paragraphs>95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Motiv systému Office</vt:lpstr>
      <vt:lpstr>Prezentace aplikace PowerPoint</vt:lpstr>
      <vt:lpstr>Obecná rovnice přímky</vt:lpstr>
      <vt:lpstr>Obecná rovnice přímky</vt:lpstr>
      <vt:lpstr>Řešené příklady</vt:lpstr>
      <vt:lpstr>Příklady mohou být zadány i jinými prvky, vždy však musíme získat normálový vektor a bod na přímce 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15</cp:revision>
  <dcterms:created xsi:type="dcterms:W3CDTF">2014-02-08T23:08:40Z</dcterms:created>
  <dcterms:modified xsi:type="dcterms:W3CDTF">2014-10-06T00:03:41Z</dcterms:modified>
</cp:coreProperties>
</file>