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DDE88-0B4D-4518-8C82-FD037432F7B6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5963C-0D84-475F-BB65-7961376549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595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09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5699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2943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3640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3767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125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4840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59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4852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8284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2197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45BF6-3816-4519-A31D-A084C664C5B0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D5886-8FB2-4E2D-83BC-5D2C578BDA4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703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637043"/>
              </p:ext>
            </p:extLst>
          </p:nvPr>
        </p:nvGraphicFramePr>
        <p:xfrm>
          <a:off x="1043608" y="2132856"/>
          <a:ext cx="6724428" cy="40894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VY_42_INOVACE_0408 Parametrické vyjádření přímky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6.2.2014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Podstata parametrického vyjádření přímky včetně geometrické interpretace, bod ležící na přímce 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Výklad základních pojmů využitím prezentace , řešení vzorových příkladů, varianty příkladů 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86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Parametrické vyjádření přímky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94928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749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19572" y="116632"/>
            <a:ext cx="7704856" cy="864096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Parametrické vyjádření přímky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1052736"/>
                <a:ext cx="4316288" cy="547260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zadána: jedním bodem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  směrovým vektorem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s</a:t>
                </a:r>
                <a:r>
                  <a:rPr lang="cs-CZ" dirty="0" smtClean="0"/>
                  <a:t>chematický zápis: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= A +</a:t>
                </a:r>
                <a:r>
                  <a:rPr lang="cs-CZ" dirty="0" err="1" smtClean="0"/>
                  <a:t>t.u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A=[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], u 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;</m:t>
                    </m:r>
                  </m:oMath>
                </a14:m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dirty="0" smtClean="0"/>
                  <a:t>X=[x; y]  t-parametr(t</a:t>
                </a:r>
                <a:r>
                  <a:rPr lang="az-Cyrl-AZ" dirty="0" smtClean="0">
                    <a:latin typeface="Calibri"/>
                  </a:rPr>
                  <a:t>є</a:t>
                </a:r>
                <a:r>
                  <a:rPr lang="cs-CZ" dirty="0" smtClean="0">
                    <a:latin typeface="Calibri"/>
                  </a:rPr>
                  <a:t>R</a:t>
                </a:r>
                <a:r>
                  <a:rPr lang="cs-CZ" dirty="0" smtClean="0"/>
                  <a:t>\{0})</a:t>
                </a:r>
              </a:p>
              <a:p>
                <a:pPr marL="0" indent="0">
                  <a:buNone/>
                </a:pPr>
                <a:r>
                  <a:rPr lang="cs-CZ" dirty="0" smtClean="0"/>
                  <a:t>Dosazené souřadnice: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 + 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y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cs-CZ" dirty="0" smtClean="0"/>
                  <a:t> + t.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 smtClean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1052736"/>
                <a:ext cx="4316288" cy="5472608"/>
              </a:xfrm>
              <a:blipFill rotWithShape="1">
                <a:blip r:embed="rId2"/>
                <a:stretch>
                  <a:fillRect l="-2821" t="-1003" r="-16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716016" y="1052736"/>
            <a:ext cx="4248472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 smtClean="0"/>
              <a:t>X-libovolný bod přímky vždy získáme tím, že od bodu A jedeme ve směru násobku vektoru u</a:t>
            </a:r>
            <a:endParaRPr lang="cs-CZ" sz="2000" dirty="0"/>
          </a:p>
        </p:txBody>
      </p:sp>
      <p:sp>
        <p:nvSpPr>
          <p:cNvPr id="7" name="Plus 6"/>
          <p:cNvSpPr/>
          <p:nvPr/>
        </p:nvSpPr>
        <p:spPr>
          <a:xfrm>
            <a:off x="5580112" y="4293096"/>
            <a:ext cx="457200" cy="457200"/>
          </a:xfrm>
          <a:prstGeom prst="mathPlus">
            <a:avLst>
              <a:gd name="adj1" fmla="val 2308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se šipkou 8"/>
          <p:cNvCxnSpPr/>
          <p:nvPr/>
        </p:nvCxnSpPr>
        <p:spPr>
          <a:xfrm flipV="1">
            <a:off x="5808712" y="2996952"/>
            <a:ext cx="1283568" cy="152474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5364088" y="4129071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chemeClr val="accent3">
                    <a:lumMod val="75000"/>
                  </a:schemeClr>
                </a:solidFill>
              </a:rPr>
              <a:t>A</a:t>
            </a:r>
            <a:endParaRPr lang="cs-CZ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 rot="18601421">
            <a:off x="5923828" y="3559269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rgbClr val="C00000"/>
                </a:solidFill>
              </a:rPr>
              <a:t>u</a:t>
            </a:r>
            <a:endParaRPr lang="cs-CZ" sz="2000" b="1" dirty="0">
              <a:solidFill>
                <a:srgbClr val="C00000"/>
              </a:solidFill>
            </a:endParaRPr>
          </a:p>
        </p:txBody>
      </p:sp>
      <p:cxnSp>
        <p:nvCxnSpPr>
          <p:cNvPr id="13" name="Přímá spojnice 12"/>
          <p:cNvCxnSpPr/>
          <p:nvPr/>
        </p:nvCxnSpPr>
        <p:spPr>
          <a:xfrm flipH="1">
            <a:off x="4831967" y="2060848"/>
            <a:ext cx="3098513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lus 14"/>
          <p:cNvSpPr/>
          <p:nvPr/>
        </p:nvSpPr>
        <p:spPr>
          <a:xfrm>
            <a:off x="6863680" y="2768352"/>
            <a:ext cx="457200" cy="457200"/>
          </a:xfrm>
          <a:prstGeom prst="mathPlus">
            <a:avLst>
              <a:gd name="adj1" fmla="val 2308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Plus 15"/>
          <p:cNvSpPr/>
          <p:nvPr/>
        </p:nvSpPr>
        <p:spPr>
          <a:xfrm>
            <a:off x="7473280" y="2060848"/>
            <a:ext cx="457200" cy="457200"/>
          </a:xfrm>
          <a:prstGeom prst="mathPlus">
            <a:avLst>
              <a:gd name="adj1" fmla="val 2308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Plus 16"/>
          <p:cNvSpPr/>
          <p:nvPr/>
        </p:nvSpPr>
        <p:spPr>
          <a:xfrm>
            <a:off x="4906888" y="5085184"/>
            <a:ext cx="457200" cy="457200"/>
          </a:xfrm>
          <a:prstGeom prst="mathPlus">
            <a:avLst>
              <a:gd name="adj1" fmla="val 2308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TextovéPole 17"/>
          <p:cNvSpPr txBox="1"/>
          <p:nvPr/>
        </p:nvSpPr>
        <p:spPr>
          <a:xfrm>
            <a:off x="7293260" y="188933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7030A0"/>
                </a:solidFill>
              </a:rPr>
              <a:t>X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6683660" y="262967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7030A0"/>
                </a:solidFill>
              </a:rPr>
              <a:t>X</a:t>
            </a:r>
          </a:p>
        </p:txBody>
      </p:sp>
      <p:sp>
        <p:nvSpPr>
          <p:cNvPr id="20" name="TextovéPole 19"/>
          <p:cNvSpPr txBox="1"/>
          <p:nvPr/>
        </p:nvSpPr>
        <p:spPr>
          <a:xfrm>
            <a:off x="4608004" y="4885129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7030A0"/>
                </a:solidFill>
              </a:rPr>
              <a:t>X</a:t>
            </a:r>
          </a:p>
        </p:txBody>
      </p:sp>
      <p:cxnSp>
        <p:nvCxnSpPr>
          <p:cNvPr id="22" name="Přímá spojnice se šipkou 21"/>
          <p:cNvCxnSpPr/>
          <p:nvPr/>
        </p:nvCxnSpPr>
        <p:spPr>
          <a:xfrm flipV="1">
            <a:off x="5834878" y="2228949"/>
            <a:ext cx="1893168" cy="23294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/>
          <p:cNvCxnSpPr/>
          <p:nvPr/>
        </p:nvCxnSpPr>
        <p:spPr>
          <a:xfrm flipH="1">
            <a:off x="5135488" y="4529181"/>
            <a:ext cx="699390" cy="784603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35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6" grpId="0" build="p"/>
      <p:bldP spid="7" grpId="0" animBg="1"/>
      <p:bldP spid="10" grpId="0"/>
      <p:bldP spid="11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Řešené příklady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Vytvořte parametrické zadání přímky:</a:t>
            </a:r>
          </a:p>
          <a:p>
            <a:pPr marL="0" indent="0">
              <a:buNone/>
            </a:pPr>
            <a:r>
              <a:rPr lang="cs-CZ" dirty="0"/>
              <a:t>a</a:t>
            </a:r>
            <a:r>
              <a:rPr lang="cs-CZ" dirty="0" smtClean="0"/>
              <a:t>) která prochází bodem A=[3;1] a směrový vektor je u=(5; 4)</a:t>
            </a:r>
          </a:p>
          <a:p>
            <a:pPr marL="0" indent="0">
              <a:buNone/>
            </a:pPr>
            <a:r>
              <a:rPr lang="cs-CZ" dirty="0" smtClean="0"/>
              <a:t>b) která prochází bodem </a:t>
            </a:r>
          </a:p>
          <a:p>
            <a:pPr marL="0" indent="0">
              <a:buNone/>
            </a:pPr>
            <a:r>
              <a:rPr lang="cs-CZ" dirty="0" smtClean="0"/>
              <a:t>K=[-4;5] a směrový vektor je u=(3; 6)</a:t>
            </a:r>
          </a:p>
          <a:p>
            <a:pPr marL="0" indent="0">
              <a:buNone/>
            </a:pPr>
            <a:r>
              <a:rPr lang="cs-CZ" dirty="0"/>
              <a:t>c</a:t>
            </a:r>
            <a:r>
              <a:rPr lang="cs-CZ" dirty="0" smtClean="0"/>
              <a:t>) která prochází bodem </a:t>
            </a:r>
          </a:p>
          <a:p>
            <a:pPr marL="0" indent="0">
              <a:buNone/>
            </a:pPr>
            <a:r>
              <a:rPr lang="cs-CZ" dirty="0" smtClean="0"/>
              <a:t>H=[-9;0] a směrový vektor je w=(-7; -8)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 smtClean="0"/>
              <a:t>Parametrické rovnice přímky: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a) x = 3 + 5t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</a:t>
            </a:r>
            <a:r>
              <a:rPr lang="cs-CZ" u="sng" dirty="0" smtClean="0"/>
              <a:t>y = 1 + 4t</a:t>
            </a:r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r>
              <a:rPr lang="cs-CZ" dirty="0" smtClean="0"/>
              <a:t>b) x = -4 + 3t</a:t>
            </a:r>
          </a:p>
          <a:p>
            <a:pPr marL="0" indent="0">
              <a:buNone/>
            </a:pPr>
            <a:r>
              <a:rPr lang="cs-CZ" dirty="0" smtClean="0"/>
              <a:t>    </a:t>
            </a:r>
            <a:r>
              <a:rPr lang="cs-CZ" u="sng" dirty="0" smtClean="0"/>
              <a:t>y = 5 + 6t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c) x = -9 - 7t</a:t>
            </a:r>
          </a:p>
          <a:p>
            <a:pPr marL="0" indent="0">
              <a:buNone/>
            </a:pPr>
            <a:r>
              <a:rPr lang="cs-CZ" dirty="0" smtClean="0"/>
              <a:t>    </a:t>
            </a:r>
            <a:r>
              <a:rPr lang="cs-CZ" u="sng" dirty="0" smtClean="0"/>
              <a:t>y = 0 – 8t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796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4172272" cy="5793507"/>
          </a:xfrm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Příklady mohou být zadány i jinými prvky, vždy musíme získat bod na přímce a směrový vektor!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rabicParenR"/>
            </a:pPr>
            <a:r>
              <a:rPr lang="cs-CZ" b="1" dirty="0" smtClean="0"/>
              <a:t>Zapište parametrickou rovnici přímky, která prochází body A=[4; 3], B=[7; 11]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Směrový vektor u = AB = B-A =</a:t>
            </a:r>
          </a:p>
          <a:p>
            <a:pPr marL="0" indent="0">
              <a:buNone/>
            </a:pPr>
            <a:r>
              <a:rPr lang="cs-CZ" dirty="0" smtClean="0"/>
              <a:t> = (7-4; 11-3) = (3; 8)</a:t>
            </a:r>
          </a:p>
          <a:p>
            <a:pPr marL="0" indent="0">
              <a:buNone/>
            </a:pPr>
            <a:r>
              <a:rPr lang="cs-CZ" dirty="0"/>
              <a:t>x</a:t>
            </a:r>
            <a:r>
              <a:rPr lang="cs-CZ" dirty="0" smtClean="0"/>
              <a:t>= 4 +3t</a:t>
            </a:r>
          </a:p>
          <a:p>
            <a:pPr marL="0" indent="0">
              <a:buNone/>
            </a:pPr>
            <a:r>
              <a:rPr lang="cs-CZ" u="sng" dirty="0"/>
              <a:t>y</a:t>
            </a:r>
            <a:r>
              <a:rPr lang="cs-CZ" u="sng" dirty="0" smtClean="0"/>
              <a:t>= 3 + 8t</a:t>
            </a:r>
          </a:p>
          <a:p>
            <a:pPr marL="0" indent="0">
              <a:buNone/>
            </a:pPr>
            <a:r>
              <a:rPr lang="cs-CZ" dirty="0" smtClean="0"/>
              <a:t>Také můžeme použít bod B</a:t>
            </a:r>
          </a:p>
          <a:p>
            <a:pPr marL="0" indent="0">
              <a:buNone/>
            </a:pPr>
            <a:r>
              <a:rPr lang="cs-CZ" dirty="0" smtClean="0"/>
              <a:t>x= 7 +3t</a:t>
            </a:r>
          </a:p>
          <a:p>
            <a:pPr marL="0" indent="0">
              <a:buNone/>
            </a:pPr>
            <a:r>
              <a:rPr lang="cs-CZ" u="sng" dirty="0" smtClean="0"/>
              <a:t>y= 11 + 8t</a:t>
            </a:r>
          </a:p>
          <a:p>
            <a:pPr marL="0" indent="0">
              <a:buNone/>
            </a:pPr>
            <a:r>
              <a:rPr lang="cs-CZ" dirty="0" smtClean="0"/>
              <a:t>Můžeme také používat násobky směrového vektoru. </a:t>
            </a:r>
          </a:p>
          <a:p>
            <a:pPr marL="0" indent="0">
              <a:buNone/>
            </a:pPr>
            <a:r>
              <a:rPr lang="cs-CZ" dirty="0"/>
              <a:t>x</a:t>
            </a:r>
            <a:r>
              <a:rPr lang="cs-CZ" dirty="0" smtClean="0"/>
              <a:t> = 7 + 6t</a:t>
            </a:r>
          </a:p>
          <a:p>
            <a:pPr marL="0" indent="0">
              <a:buNone/>
            </a:pPr>
            <a:r>
              <a:rPr lang="cs-CZ" dirty="0"/>
              <a:t>y</a:t>
            </a:r>
            <a:r>
              <a:rPr lang="cs-CZ" dirty="0" smtClean="0"/>
              <a:t> = 11 +16t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32040" y="260648"/>
            <a:ext cx="3816424" cy="5760640"/>
          </a:xfrm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2) Zapište parametrickou rovnici přímky, která prochází body</a:t>
            </a:r>
          </a:p>
          <a:p>
            <a:pPr marL="0" indent="0">
              <a:buNone/>
            </a:pPr>
            <a:r>
              <a:rPr lang="cs-CZ" b="1" dirty="0" smtClean="0"/>
              <a:t> K=[-5; 2], L=[-4; -7]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Směrový vektor u = KL=L-K=</a:t>
            </a:r>
          </a:p>
          <a:p>
            <a:pPr marL="0" indent="0">
              <a:buNone/>
            </a:pPr>
            <a:r>
              <a:rPr lang="cs-CZ" dirty="0"/>
              <a:t>=</a:t>
            </a:r>
            <a:r>
              <a:rPr lang="cs-CZ" dirty="0" smtClean="0"/>
              <a:t> (-4-(-5); -7-2) =(1; -9)</a:t>
            </a:r>
          </a:p>
          <a:p>
            <a:pPr marL="0" indent="0">
              <a:buNone/>
            </a:pPr>
            <a:r>
              <a:rPr lang="cs-CZ" dirty="0" smtClean="0"/>
              <a:t>x= -5 +1.t</a:t>
            </a:r>
          </a:p>
          <a:p>
            <a:pPr marL="0" indent="0">
              <a:buNone/>
            </a:pPr>
            <a:r>
              <a:rPr lang="cs-CZ" u="sng" dirty="0" smtClean="0"/>
              <a:t>y= 2 -9.t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/>
              <a:t>3</a:t>
            </a:r>
            <a:r>
              <a:rPr lang="cs-CZ" b="1" dirty="0" smtClean="0"/>
              <a:t>) Zapište parametrickou rovnici přímky, která prochází bodem </a:t>
            </a:r>
          </a:p>
          <a:p>
            <a:pPr marL="0" indent="0">
              <a:buNone/>
            </a:pPr>
            <a:r>
              <a:rPr lang="cs-CZ" b="1" dirty="0" smtClean="0"/>
              <a:t>C=[5; -6] a je kolmá na vektor</a:t>
            </a:r>
          </a:p>
          <a:p>
            <a:pPr marL="0" indent="0">
              <a:buNone/>
            </a:pPr>
            <a:r>
              <a:rPr lang="cs-CZ" b="1" dirty="0" smtClean="0"/>
              <a:t> w = (7; 9)</a:t>
            </a:r>
          </a:p>
          <a:p>
            <a:pPr marL="0" indent="0">
              <a:buNone/>
            </a:pPr>
            <a:endParaRPr lang="cs-CZ" u="sng" dirty="0" smtClean="0"/>
          </a:p>
          <a:p>
            <a:pPr marL="0" indent="0">
              <a:buNone/>
            </a:pPr>
            <a:r>
              <a:rPr lang="cs-CZ" dirty="0" smtClean="0"/>
              <a:t>Vytvoříme směrový vektor</a:t>
            </a:r>
          </a:p>
          <a:p>
            <a:pPr marL="0" indent="0">
              <a:buNone/>
            </a:pPr>
            <a:r>
              <a:rPr lang="cs-CZ" dirty="0" smtClean="0"/>
              <a:t> u = (-9; 7) a použijeme jej</a:t>
            </a:r>
          </a:p>
          <a:p>
            <a:pPr marL="0" indent="0">
              <a:buNone/>
            </a:pPr>
            <a:r>
              <a:rPr lang="cs-CZ" dirty="0" smtClean="0"/>
              <a:t>x= 5 -9.t</a:t>
            </a:r>
          </a:p>
          <a:p>
            <a:pPr marL="0" indent="0">
              <a:buNone/>
            </a:pPr>
            <a:r>
              <a:rPr lang="cs-CZ" u="sng" dirty="0" smtClean="0"/>
              <a:t>y= -6 + 7.t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080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Bod, ležící na zadané přímce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6288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Zjistěte, zda body K =[3; 8], </a:t>
            </a:r>
          </a:p>
          <a:p>
            <a:pPr marL="0" indent="0">
              <a:buNone/>
            </a:pPr>
            <a:r>
              <a:rPr lang="cs-CZ" dirty="0" smtClean="0"/>
              <a:t>L = [7; - 8] leží na přímce:</a:t>
            </a:r>
          </a:p>
          <a:p>
            <a:pPr marL="0" indent="0">
              <a:buNone/>
            </a:pPr>
            <a:r>
              <a:rPr lang="cs-CZ" dirty="0" smtClean="0"/>
              <a:t>x=11-2t</a:t>
            </a:r>
          </a:p>
          <a:p>
            <a:pPr marL="0" indent="0">
              <a:buNone/>
            </a:pPr>
            <a:r>
              <a:rPr lang="cs-CZ" dirty="0"/>
              <a:t>y</a:t>
            </a:r>
            <a:r>
              <a:rPr lang="cs-CZ" dirty="0" smtClean="0"/>
              <a:t>= -4 + 3t</a:t>
            </a:r>
          </a:p>
          <a:p>
            <a:pPr marL="0" indent="0">
              <a:buNone/>
            </a:pPr>
            <a:r>
              <a:rPr lang="cs-CZ" dirty="0" smtClean="0"/>
              <a:t>Dosadíme souřadnice bodu za x, y. Vypočteme parametr t. Pokud vyjde stejné číslo, leží bod na dané přímce. Pokud je parametr t různý, bod leží mimo přímku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Bod K</a:t>
                </a:r>
              </a:p>
              <a:p>
                <a:pPr marL="0" indent="0">
                  <a:buNone/>
                </a:pPr>
                <a:r>
                  <a:rPr lang="cs-CZ" dirty="0" smtClean="0"/>
                  <a:t>3 = 11 – 2t</a:t>
                </a:r>
                <a:r>
                  <a:rPr lang="cs-CZ" dirty="0" smtClean="0">
                    <a:latin typeface="Calibri"/>
                  </a:rPr>
                  <a:t>→t = 4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 8= -4 +3t → t = 4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→bod K leží na zadané přímce</a:t>
                </a:r>
              </a:p>
              <a:p>
                <a:pPr marL="0" indent="0">
                  <a:buNone/>
                </a:pPr>
                <a:r>
                  <a:rPr lang="cs-CZ" dirty="0">
                    <a:latin typeface="Calibri"/>
                  </a:rPr>
                  <a:t> </a:t>
                </a:r>
                <a:r>
                  <a:rPr lang="cs-CZ" dirty="0" smtClean="0">
                    <a:latin typeface="Calibri"/>
                  </a:rPr>
                  <a:t>Bod L</a:t>
                </a:r>
              </a:p>
              <a:p>
                <a:pPr marL="0" indent="0">
                  <a:buNone/>
                </a:pPr>
                <a:r>
                  <a:rPr lang="cs-CZ" dirty="0"/>
                  <a:t>7</a:t>
                </a:r>
                <a:r>
                  <a:rPr lang="cs-CZ" dirty="0" smtClean="0"/>
                  <a:t> = 11 – 2t</a:t>
                </a:r>
                <a:r>
                  <a:rPr lang="cs-CZ" dirty="0"/>
                  <a:t>→t = </a:t>
                </a:r>
                <a:r>
                  <a:rPr lang="cs-CZ" dirty="0" smtClean="0"/>
                  <a:t>2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-8</a:t>
                </a:r>
                <a:r>
                  <a:rPr lang="cs-CZ" dirty="0"/>
                  <a:t>= -4 +3t → 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→bod K </a:t>
                </a:r>
                <a:r>
                  <a:rPr lang="cs-CZ" dirty="0" smtClean="0"/>
                  <a:t>neleží </a:t>
                </a:r>
                <a:r>
                  <a:rPr lang="cs-CZ" dirty="0"/>
                  <a:t>na zadané přímce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 l="-2719" t="-2022" b="-40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191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23528" y="188640"/>
            <a:ext cx="6419056" cy="1194939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l"/>
            <a:r>
              <a:rPr lang="cs-CZ" sz="1600" dirty="0" smtClean="0"/>
              <a:t>Zjistěte, zda body K =[3; 8], L = [7; - 8] leží na přímce:</a:t>
            </a:r>
            <a:br>
              <a:rPr lang="cs-CZ" sz="1600" dirty="0" smtClean="0"/>
            </a:br>
            <a:r>
              <a:rPr lang="cs-CZ" sz="1600" dirty="0" smtClean="0"/>
              <a:t>x = </a:t>
            </a:r>
            <a:r>
              <a:rPr lang="cs-CZ" sz="1600" b="1" dirty="0" smtClean="0">
                <a:solidFill>
                  <a:srgbClr val="C00000"/>
                </a:solidFill>
              </a:rPr>
              <a:t>11</a:t>
            </a:r>
            <a:r>
              <a:rPr lang="cs-CZ" sz="1600" dirty="0" smtClean="0"/>
              <a:t>-2t</a:t>
            </a:r>
            <a:br>
              <a:rPr lang="cs-CZ" sz="1600" dirty="0" smtClean="0"/>
            </a:br>
            <a:r>
              <a:rPr lang="cs-CZ" sz="1600" dirty="0" smtClean="0"/>
              <a:t>y = </a:t>
            </a:r>
            <a:r>
              <a:rPr lang="cs-CZ" sz="1600" b="1" dirty="0" smtClean="0">
                <a:solidFill>
                  <a:srgbClr val="C00000"/>
                </a:solidFill>
              </a:rPr>
              <a:t>-4 </a:t>
            </a:r>
            <a:r>
              <a:rPr lang="cs-CZ" sz="1600" dirty="0" smtClean="0"/>
              <a:t>+ 3t</a:t>
            </a:r>
            <a:br>
              <a:rPr lang="cs-CZ" sz="1600" dirty="0" smtClean="0"/>
            </a:br>
            <a:r>
              <a:rPr lang="cs-CZ" sz="1600" dirty="0" smtClean="0"/>
              <a:t> </a:t>
            </a:r>
          </a:p>
        </p:txBody>
      </p:sp>
      <p:cxnSp>
        <p:nvCxnSpPr>
          <p:cNvPr id="9" name="Přímá spojnice 8"/>
          <p:cNvCxnSpPr/>
          <p:nvPr/>
        </p:nvCxnSpPr>
        <p:spPr>
          <a:xfrm>
            <a:off x="1619672" y="3717032"/>
            <a:ext cx="73448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Zástupný symbol pro obsah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4424928"/>
              </p:ext>
            </p:extLst>
          </p:nvPr>
        </p:nvGraphicFramePr>
        <p:xfrm>
          <a:off x="1619672" y="1052736"/>
          <a:ext cx="7272810" cy="5226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  <a:gridCol w="727281"/>
              </a:tblGrid>
              <a:tr h="54006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Přímá spojnice 19"/>
          <p:cNvCxnSpPr/>
          <p:nvPr/>
        </p:nvCxnSpPr>
        <p:spPr>
          <a:xfrm>
            <a:off x="4499992" y="1011738"/>
            <a:ext cx="0" cy="52975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 flipH="1" flipV="1">
            <a:off x="3779912" y="2924944"/>
            <a:ext cx="720080" cy="7920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5129808" y="1011738"/>
            <a:ext cx="3834680" cy="515356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lus 28"/>
          <p:cNvSpPr/>
          <p:nvPr/>
        </p:nvSpPr>
        <p:spPr>
          <a:xfrm>
            <a:off x="7596336" y="4437112"/>
            <a:ext cx="457200" cy="457200"/>
          </a:xfrm>
          <a:prstGeom prst="mathPlus">
            <a:avLst>
              <a:gd name="adj1" fmla="val 18182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Plus 29"/>
          <p:cNvSpPr/>
          <p:nvPr/>
        </p:nvSpPr>
        <p:spPr>
          <a:xfrm>
            <a:off x="5364088" y="1383579"/>
            <a:ext cx="457200" cy="457200"/>
          </a:xfrm>
          <a:prstGeom prst="mathPlus">
            <a:avLst>
              <a:gd name="adj1" fmla="val 2308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Plus 33"/>
          <p:cNvSpPr/>
          <p:nvPr/>
        </p:nvSpPr>
        <p:spPr>
          <a:xfrm>
            <a:off x="6876256" y="5517232"/>
            <a:ext cx="457200" cy="457200"/>
          </a:xfrm>
          <a:prstGeom prst="mathPlus">
            <a:avLst>
              <a:gd name="adj1" fmla="val 2308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TextovéPole 34"/>
          <p:cNvSpPr txBox="1"/>
          <p:nvPr/>
        </p:nvSpPr>
        <p:spPr>
          <a:xfrm>
            <a:off x="5526968" y="1212069"/>
            <a:ext cx="588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chemeClr val="accent3">
                    <a:lumMod val="75000"/>
                  </a:schemeClr>
                </a:solidFill>
              </a:rPr>
              <a:t>K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652236" y="5301208"/>
            <a:ext cx="588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solidFill>
                  <a:schemeClr val="accent3">
                    <a:lumMod val="75000"/>
                  </a:schemeClr>
                </a:solidFill>
              </a:rPr>
              <a:t>L</a:t>
            </a:r>
            <a:endParaRPr lang="cs-CZ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7824936" y="4095636"/>
            <a:ext cx="99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</a:rPr>
              <a:t>[11;-4]</a:t>
            </a:r>
            <a:endParaRPr lang="cs-CZ" b="1" dirty="0">
              <a:solidFill>
                <a:srgbClr val="C00000"/>
              </a:solidFill>
            </a:endParaRPr>
          </a:p>
        </p:txBody>
      </p:sp>
      <p:sp>
        <p:nvSpPr>
          <p:cNvPr id="39" name="TextovéPole 38"/>
          <p:cNvSpPr txBox="1"/>
          <p:nvPr/>
        </p:nvSpPr>
        <p:spPr>
          <a:xfrm rot="3091704">
            <a:off x="3275857" y="324433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C00000"/>
                </a:solidFill>
              </a:rPr>
              <a:t>u</a:t>
            </a:r>
            <a:r>
              <a:rPr lang="cs-CZ" b="1" dirty="0" smtClean="0">
                <a:solidFill>
                  <a:srgbClr val="C00000"/>
                </a:solidFill>
              </a:rPr>
              <a:t>=(-2;3)</a:t>
            </a:r>
            <a:endParaRPr lang="cs-CZ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8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  <p:bldP spid="34" grpId="0" animBg="1"/>
      <p:bldP spid="35" grpId="0"/>
      <p:bldP spid="36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672</Words>
  <Application>Microsoft Office PowerPoint</Application>
  <PresentationFormat>Předvádění na obrazovce (4:3)</PresentationFormat>
  <Paragraphs>107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Parametrické vyjádření přímky</vt:lpstr>
      <vt:lpstr>Parametrické vyjádření přímky</vt:lpstr>
      <vt:lpstr>Řešené příklady</vt:lpstr>
      <vt:lpstr>Prezentace aplikace PowerPoint</vt:lpstr>
      <vt:lpstr>Bod, ležící na zadané přímce</vt:lpstr>
      <vt:lpstr>Zjistěte, zda body K =[3; 8], L = [7; - 8] leží na přímce: x = 11-2t y = -4 + 3t  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Parametrické vyjádření přímky</dc:title>
  <dc:creator>Jiřina Rychtářová</dc:creator>
  <cp:lastModifiedBy>Admin</cp:lastModifiedBy>
  <cp:revision>15</cp:revision>
  <dcterms:created xsi:type="dcterms:W3CDTF">2014-02-07T18:29:34Z</dcterms:created>
  <dcterms:modified xsi:type="dcterms:W3CDTF">2014-10-05T23:59:28Z</dcterms:modified>
</cp:coreProperties>
</file>