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5C1C8-746D-4E4D-A64E-8BA3A4D0FAE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D317D-594D-42ED-B6A1-890C3764CB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419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5C1C8-746D-4E4D-A64E-8BA3A4D0FAE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D317D-594D-42ED-B6A1-890C3764CB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7581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5C1C8-746D-4E4D-A64E-8BA3A4D0FAE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D317D-594D-42ED-B6A1-890C3764CB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893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5C1C8-746D-4E4D-A64E-8BA3A4D0FAE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D317D-594D-42ED-B6A1-890C3764CB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1475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5C1C8-746D-4E4D-A64E-8BA3A4D0FAE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D317D-594D-42ED-B6A1-890C3764CB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79335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5C1C8-746D-4E4D-A64E-8BA3A4D0FAE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D317D-594D-42ED-B6A1-890C3764CB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5515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5C1C8-746D-4E4D-A64E-8BA3A4D0FAE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D317D-594D-42ED-B6A1-890C3764CB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1459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5C1C8-746D-4E4D-A64E-8BA3A4D0FAE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D317D-594D-42ED-B6A1-890C3764CB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5682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5C1C8-746D-4E4D-A64E-8BA3A4D0FAE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D317D-594D-42ED-B6A1-890C3764CB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7443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5C1C8-746D-4E4D-A64E-8BA3A4D0FAE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D317D-594D-42ED-B6A1-890C3764CB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6674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5C1C8-746D-4E4D-A64E-8BA3A4D0FAE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D317D-594D-42ED-B6A1-890C3764CB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5037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5C1C8-746D-4E4D-A64E-8BA3A4D0FAEF}" type="datetimeFigureOut">
              <a:rPr lang="cs-CZ" smtClean="0"/>
              <a:t>6.10.2014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CD317D-594D-42ED-B6A1-890C3764CB0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9718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998" y="260648"/>
            <a:ext cx="5760720" cy="1258824"/>
          </a:xfrm>
          <a:prstGeom prst="rect">
            <a:avLst/>
          </a:prstGeom>
        </p:spPr>
      </p:pic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595387"/>
              </p:ext>
            </p:extLst>
          </p:nvPr>
        </p:nvGraphicFramePr>
        <p:xfrm>
          <a:off x="1205144" y="1988840"/>
          <a:ext cx="6724428" cy="433324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školy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 Soukromé střední odborné učiliště LIVA s.r.o.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VY_42_INOVACE_0404 Vektory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Analytická geometrie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4.2.2014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Zavedení  souřadnic vektoru v rovině,  umístění vektoru, početní operace s vektory 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 základních pojmů využitím prezentace , řešení vzorových příkladů, příklady na procvičení s možností kontroly řešení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noProof="0" dirty="0" smtClean="0"/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050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ln/>
          <a:scene3d>
            <a:camera prst="perspectiveHeroicExtremeRightFacing"/>
            <a:lightRig rig="threePt" dir="t"/>
          </a:scene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Analytická geometrie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ln/>
          <a:scene3d>
            <a:camera prst="perspectiveContrastingLeftFacing"/>
            <a:lightRig rig="threePt" dir="t"/>
          </a:scene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VEKTORY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8569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ulk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041477"/>
              </p:ext>
            </p:extLst>
          </p:nvPr>
        </p:nvGraphicFramePr>
        <p:xfrm>
          <a:off x="4308140" y="2060848"/>
          <a:ext cx="4560168" cy="37681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0021"/>
                <a:gridCol w="570021"/>
                <a:gridCol w="570021"/>
                <a:gridCol w="570021"/>
                <a:gridCol w="570021"/>
                <a:gridCol w="570021"/>
                <a:gridCol w="570021"/>
                <a:gridCol w="570021"/>
              </a:tblGrid>
              <a:tr h="27003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6054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6054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2400" b="1" dirty="0" smtClean="0">
                          <a:solidFill>
                            <a:srgbClr val="00B050"/>
                          </a:solidFill>
                        </a:rPr>
                        <a:t>u</a:t>
                      </a:r>
                      <a:endParaRPr lang="cs-CZ" sz="24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2400" b="1" dirty="0" smtClean="0">
                          <a:solidFill>
                            <a:srgbClr val="C00000"/>
                          </a:solidFill>
                        </a:rPr>
                        <a:t>u</a:t>
                      </a:r>
                      <a:endParaRPr lang="cs-CZ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6054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6054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2400" b="1" dirty="0" smtClean="0">
                          <a:solidFill>
                            <a:srgbClr val="00B050"/>
                          </a:solidFill>
                        </a:rPr>
                        <a:t>u</a:t>
                      </a:r>
                      <a:endParaRPr lang="cs-CZ" sz="24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2400" b="1" dirty="0" smtClean="0">
                          <a:solidFill>
                            <a:srgbClr val="00B050"/>
                          </a:solidFill>
                        </a:rPr>
                        <a:t>u</a:t>
                      </a:r>
                      <a:endParaRPr lang="cs-CZ" sz="24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6054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6054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/>
                </a:tc>
              </a:tr>
              <a:tr h="486054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y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vektor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7200" y="1522188"/>
                <a:ext cx="3754760" cy="4603976"/>
              </a:xfrm>
            </p:spPr>
            <p:txBody>
              <a:bodyPr>
                <a:normAutofit fontScale="85000" lnSpcReduction="10000"/>
              </a:bodyPr>
              <a:lstStyle/>
              <a:p>
                <a:pPr marL="0" indent="0">
                  <a:buNone/>
                </a:pPr>
                <a:r>
                  <a:rPr lang="cs-CZ" b="1" u="sng" dirty="0" smtClean="0"/>
                  <a:t>Vektor</a:t>
                </a:r>
                <a:r>
                  <a:rPr lang="cs-CZ" dirty="0" smtClean="0"/>
                  <a:t> =orientovaná úsečka</a:t>
                </a:r>
              </a:p>
              <a:p>
                <a:pPr marL="0" indent="0">
                  <a:buNone/>
                </a:pPr>
                <a:r>
                  <a:rPr lang="cs-CZ" dirty="0" smtClean="0"/>
                  <a:t>Zápis – malé písmeno, kulatá závorka u souřadnic</a:t>
                </a:r>
              </a:p>
              <a:p>
                <a:pPr marL="0" indent="0">
                  <a:buNone/>
                </a:pPr>
                <a:r>
                  <a:rPr lang="cs-CZ" dirty="0"/>
                  <a:t>u</a:t>
                </a:r>
                <a:r>
                  <a:rPr lang="cs-CZ" dirty="0" smtClean="0"/>
                  <a:t> = (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)</a:t>
                </a:r>
              </a:p>
              <a:p>
                <a:pPr marL="0" indent="0">
                  <a:buNone/>
                </a:pPr>
                <a:r>
                  <a:rPr lang="cs-CZ" b="1" u="sng" dirty="0" smtClean="0"/>
                  <a:t>Základní umístění </a:t>
                </a:r>
                <a:r>
                  <a:rPr lang="cs-CZ" dirty="0" smtClean="0"/>
                  <a:t>– počátek má v bodě [0; 0]</a:t>
                </a:r>
              </a:p>
              <a:p>
                <a:pPr marL="0" indent="0">
                  <a:buNone/>
                </a:pPr>
                <a:r>
                  <a:rPr lang="cs-CZ" dirty="0" smtClean="0"/>
                  <a:t>Koncový bod je shodný se souřadnicí vektoru</a:t>
                </a: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!!!Každá rovnoběžná, shodně dlouhá, orientovaná úsečka je také </a:t>
                </a: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vektorem u!!!  </a:t>
                </a:r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200" y="1522188"/>
                <a:ext cx="3754760" cy="4603976"/>
              </a:xfrm>
              <a:blipFill rotWithShape="1">
                <a:blip r:embed="rId2"/>
                <a:stretch>
                  <a:fillRect l="-2435" t="-1854" r="-3896" b="-39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cs-CZ" dirty="0"/>
              <a:t>u</a:t>
            </a:r>
            <a:r>
              <a:rPr lang="cs-CZ" dirty="0" smtClean="0"/>
              <a:t> = (3; 5)</a:t>
            </a:r>
            <a:endParaRPr lang="cs-CZ" dirty="0"/>
          </a:p>
        </p:txBody>
      </p:sp>
      <p:cxnSp>
        <p:nvCxnSpPr>
          <p:cNvPr id="6" name="Přímá spojnice 5"/>
          <p:cNvCxnSpPr/>
          <p:nvPr/>
        </p:nvCxnSpPr>
        <p:spPr>
          <a:xfrm>
            <a:off x="4341765" y="4869160"/>
            <a:ext cx="455071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 flipH="1">
            <a:off x="5997949" y="2060848"/>
            <a:ext cx="14211" cy="37850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se šipkou 11"/>
          <p:cNvCxnSpPr/>
          <p:nvPr/>
        </p:nvCxnSpPr>
        <p:spPr>
          <a:xfrm flipV="1">
            <a:off x="6087919" y="2436556"/>
            <a:ext cx="1656184" cy="2432604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se šipkou 14"/>
          <p:cNvCxnSpPr/>
          <p:nvPr/>
        </p:nvCxnSpPr>
        <p:spPr>
          <a:xfrm flipV="1">
            <a:off x="4932040" y="2924944"/>
            <a:ext cx="1656184" cy="2432604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se šipkou 15"/>
          <p:cNvCxnSpPr/>
          <p:nvPr/>
        </p:nvCxnSpPr>
        <p:spPr>
          <a:xfrm flipV="1">
            <a:off x="6654886" y="3356992"/>
            <a:ext cx="1656184" cy="2432604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se šipkou 16"/>
          <p:cNvCxnSpPr/>
          <p:nvPr/>
        </p:nvCxnSpPr>
        <p:spPr>
          <a:xfrm flipV="1">
            <a:off x="4355976" y="3413332"/>
            <a:ext cx="1656184" cy="2432604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se šipkou 17"/>
          <p:cNvCxnSpPr/>
          <p:nvPr/>
        </p:nvCxnSpPr>
        <p:spPr>
          <a:xfrm flipV="1">
            <a:off x="4341765" y="2368918"/>
            <a:ext cx="1656184" cy="2432604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376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67544" y="260648"/>
            <a:ext cx="3816424" cy="5865515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 algn="ctr">
              <a:buNone/>
            </a:pPr>
            <a:r>
              <a:rPr lang="cs-CZ" b="1" u="sng" dirty="0" smtClean="0"/>
              <a:t>Zadání vektoru</a:t>
            </a:r>
          </a:p>
          <a:p>
            <a:pPr marL="514350" indent="-514350">
              <a:buAutoNum type="arabicParenR"/>
            </a:pPr>
            <a:r>
              <a:rPr lang="cs-CZ" dirty="0" smtClean="0"/>
              <a:t>Přímo souřadnicemi</a:t>
            </a:r>
          </a:p>
          <a:p>
            <a:pPr marL="514350" indent="-514350">
              <a:buAutoNum type="arabicParenR"/>
            </a:pPr>
            <a:r>
              <a:rPr lang="cs-CZ" dirty="0" smtClean="0"/>
              <a:t>Souřadnicemi počátečního a koncového bodu vektoru – pak musíme dopočítat souřadnice vektoru jako rozdíl koncového a počátečního bodu</a:t>
            </a:r>
          </a:p>
          <a:p>
            <a:pPr marL="514350" indent="-514350">
              <a:buAutoNum type="arabicParenR"/>
            </a:pPr>
            <a:r>
              <a:rPr lang="cs-CZ" dirty="0" smtClean="0"/>
              <a:t>Nákresem</a:t>
            </a:r>
          </a:p>
          <a:p>
            <a:pPr marL="514350" indent="-514350">
              <a:buAutoNum type="arabicParenR"/>
            </a:pP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283968" y="260648"/>
            <a:ext cx="4402832" cy="5865515"/>
          </a:xfrm>
        </p:spPr>
        <p:txBody>
          <a:bodyPr/>
          <a:lstStyle/>
          <a:p>
            <a:pPr marL="0" indent="0">
              <a:buNone/>
            </a:pPr>
            <a:r>
              <a:rPr lang="cs-CZ" dirty="0"/>
              <a:t>u</a:t>
            </a:r>
            <a:r>
              <a:rPr lang="cs-CZ" dirty="0" smtClean="0"/>
              <a:t> = AB, kde A=[1; 2]; B=[</a:t>
            </a:r>
            <a:r>
              <a:rPr lang="cs-CZ" dirty="0"/>
              <a:t>5</a:t>
            </a:r>
            <a:r>
              <a:rPr lang="cs-CZ" dirty="0" smtClean="0"/>
              <a:t>; </a:t>
            </a:r>
            <a:r>
              <a:rPr lang="cs-CZ" dirty="0"/>
              <a:t>4</a:t>
            </a:r>
            <a:r>
              <a:rPr lang="cs-CZ" dirty="0" smtClean="0"/>
              <a:t>]</a:t>
            </a:r>
          </a:p>
          <a:p>
            <a:pPr marL="0" indent="0">
              <a:buNone/>
            </a:pPr>
            <a:r>
              <a:rPr lang="cs-CZ" dirty="0"/>
              <a:t>u</a:t>
            </a:r>
            <a:r>
              <a:rPr lang="cs-CZ" dirty="0" smtClean="0"/>
              <a:t> = B-A = (5-1; 4-2) = (4; 2)</a:t>
            </a:r>
          </a:p>
          <a:p>
            <a:pPr marL="0" indent="0">
              <a:buNone/>
            </a:pPr>
            <a:endParaRPr lang="cs-CZ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337370"/>
              </p:ext>
            </p:extLst>
          </p:nvPr>
        </p:nvGraphicFramePr>
        <p:xfrm>
          <a:off x="4572000" y="1700808"/>
          <a:ext cx="4032448" cy="38311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4056"/>
                <a:gridCol w="504056"/>
                <a:gridCol w="504056"/>
                <a:gridCol w="504056"/>
                <a:gridCol w="504056"/>
                <a:gridCol w="504056"/>
                <a:gridCol w="504056"/>
                <a:gridCol w="504056"/>
              </a:tblGrid>
              <a:tr h="207023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95055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495055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u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B</a:t>
                      </a:r>
                      <a:endParaRPr lang="cs-CZ" dirty="0"/>
                    </a:p>
                  </a:txBody>
                  <a:tcPr/>
                </a:tc>
              </a:tr>
              <a:tr h="495055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A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95055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u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95055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95055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95055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3" name="Přímá spojnice 12"/>
          <p:cNvCxnSpPr/>
          <p:nvPr/>
        </p:nvCxnSpPr>
        <p:spPr>
          <a:xfrm>
            <a:off x="5583256" y="1700808"/>
            <a:ext cx="3144" cy="381107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>
            <a:off x="4584576" y="4515513"/>
            <a:ext cx="4077879" cy="1795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se šipkou 16"/>
          <p:cNvCxnSpPr/>
          <p:nvPr/>
        </p:nvCxnSpPr>
        <p:spPr>
          <a:xfrm flipV="1">
            <a:off x="5580112" y="3573016"/>
            <a:ext cx="2016224" cy="942497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lus 17"/>
          <p:cNvSpPr/>
          <p:nvPr/>
        </p:nvSpPr>
        <p:spPr>
          <a:xfrm>
            <a:off x="5868144" y="3344416"/>
            <a:ext cx="457200" cy="457200"/>
          </a:xfrm>
          <a:prstGeom prst="mathPlus">
            <a:avLst>
              <a:gd name="adj1" fmla="val 5338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Plus 18"/>
          <p:cNvSpPr/>
          <p:nvPr/>
        </p:nvSpPr>
        <p:spPr>
          <a:xfrm>
            <a:off x="7884368" y="2414584"/>
            <a:ext cx="432048" cy="360040"/>
          </a:xfrm>
          <a:prstGeom prst="mathPlus">
            <a:avLst>
              <a:gd name="adj1" fmla="val 5338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1" name="Přímá spojnice se šipkou 20"/>
          <p:cNvCxnSpPr/>
          <p:nvPr/>
        </p:nvCxnSpPr>
        <p:spPr>
          <a:xfrm flipV="1">
            <a:off x="6096744" y="2594604"/>
            <a:ext cx="2003648" cy="97841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se šipkou 21"/>
          <p:cNvCxnSpPr/>
          <p:nvPr/>
        </p:nvCxnSpPr>
        <p:spPr>
          <a:xfrm flipV="1">
            <a:off x="4584576" y="4515513"/>
            <a:ext cx="2003648" cy="97841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nice se šipkou 22"/>
          <p:cNvCxnSpPr/>
          <p:nvPr/>
        </p:nvCxnSpPr>
        <p:spPr>
          <a:xfrm flipV="1">
            <a:off x="6096744" y="4044264"/>
            <a:ext cx="2003648" cy="97841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nice se šipkou 23"/>
          <p:cNvCxnSpPr/>
          <p:nvPr/>
        </p:nvCxnSpPr>
        <p:spPr>
          <a:xfrm flipV="1">
            <a:off x="6658807" y="4533470"/>
            <a:ext cx="2003648" cy="97841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087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  <p:bldP spid="4" grpId="0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71184" cy="77809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Výpočty souřadnic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79512" y="1556792"/>
            <a:ext cx="4038600" cy="4525963"/>
          </a:xfrm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cs-CZ" dirty="0" smtClean="0"/>
              <a:t>Pamatujte!</a:t>
            </a:r>
          </a:p>
          <a:p>
            <a:pPr marL="0" indent="0" algn="ctr">
              <a:buNone/>
            </a:pPr>
            <a:r>
              <a:rPr lang="cs-CZ" dirty="0" smtClean="0"/>
              <a:t>u = AB </a:t>
            </a:r>
            <a:r>
              <a:rPr lang="cs-CZ" dirty="0" smtClean="0">
                <a:latin typeface="Calibri"/>
              </a:rPr>
              <a:t>↔ u = B- A</a:t>
            </a:r>
          </a:p>
          <a:p>
            <a:pPr marL="0" indent="0" algn="ctr">
              <a:buNone/>
            </a:pPr>
            <a:r>
              <a:rPr lang="cs-CZ" dirty="0">
                <a:latin typeface="Calibri"/>
              </a:rPr>
              <a:t>v</a:t>
            </a:r>
            <a:r>
              <a:rPr lang="cs-CZ" dirty="0" smtClean="0">
                <a:latin typeface="Calibri"/>
              </a:rPr>
              <a:t> = KL  ↔  v = L – K</a:t>
            </a:r>
          </a:p>
          <a:p>
            <a:pPr marL="0" indent="0" algn="ctr">
              <a:buNone/>
            </a:pPr>
            <a:r>
              <a:rPr lang="cs-CZ" dirty="0" smtClean="0"/>
              <a:t>w </a:t>
            </a:r>
            <a:r>
              <a:rPr lang="cs-CZ" dirty="0"/>
              <a:t>= </a:t>
            </a:r>
            <a:r>
              <a:rPr lang="cs-CZ" dirty="0" smtClean="0"/>
              <a:t>OP  </a:t>
            </a:r>
            <a:r>
              <a:rPr lang="cs-CZ" dirty="0"/>
              <a:t>↔  </a:t>
            </a:r>
            <a:r>
              <a:rPr lang="cs-CZ" dirty="0" smtClean="0"/>
              <a:t>w </a:t>
            </a:r>
            <a:r>
              <a:rPr lang="cs-CZ" dirty="0"/>
              <a:t>= </a:t>
            </a:r>
            <a:r>
              <a:rPr lang="cs-CZ" dirty="0" smtClean="0"/>
              <a:t>P </a:t>
            </a:r>
            <a:r>
              <a:rPr lang="cs-CZ" dirty="0"/>
              <a:t>- </a:t>
            </a:r>
            <a:r>
              <a:rPr lang="cs-CZ" dirty="0" smtClean="0"/>
              <a:t>O</a:t>
            </a:r>
          </a:p>
          <a:p>
            <a:pPr marL="0" indent="0" algn="ctr">
              <a:buNone/>
            </a:pPr>
            <a:r>
              <a:rPr lang="cs-CZ" dirty="0" smtClean="0"/>
              <a:t>z </a:t>
            </a:r>
            <a:r>
              <a:rPr lang="cs-CZ" dirty="0"/>
              <a:t>= </a:t>
            </a:r>
            <a:r>
              <a:rPr lang="cs-CZ" dirty="0" smtClean="0"/>
              <a:t>SR  </a:t>
            </a:r>
            <a:r>
              <a:rPr lang="cs-CZ" dirty="0"/>
              <a:t>↔  </a:t>
            </a:r>
            <a:r>
              <a:rPr lang="cs-CZ" dirty="0" smtClean="0"/>
              <a:t>z </a:t>
            </a:r>
            <a:r>
              <a:rPr lang="cs-CZ" dirty="0"/>
              <a:t>= </a:t>
            </a:r>
            <a:r>
              <a:rPr lang="cs-CZ" dirty="0" smtClean="0"/>
              <a:t>R </a:t>
            </a:r>
            <a:r>
              <a:rPr lang="cs-CZ" dirty="0"/>
              <a:t>- </a:t>
            </a:r>
            <a:r>
              <a:rPr lang="cs-CZ" dirty="0" smtClean="0"/>
              <a:t>S</a:t>
            </a:r>
          </a:p>
          <a:p>
            <a:pPr marL="0" indent="0">
              <a:buNone/>
            </a:pPr>
            <a:r>
              <a:rPr lang="cs-CZ" dirty="0" smtClean="0"/>
              <a:t>Vektor = konec - počátek</a:t>
            </a:r>
          </a:p>
          <a:p>
            <a:pPr marL="0" indent="0">
              <a:buNone/>
            </a:pPr>
            <a:r>
              <a:rPr lang="cs-CZ" dirty="0" smtClean="0">
                <a:latin typeface="Calibri"/>
              </a:rPr>
              <a:t>→ konec = vektor + počátek</a:t>
            </a:r>
          </a:p>
          <a:p>
            <a:pPr marL="0" indent="0">
              <a:buNone/>
            </a:pPr>
            <a:r>
              <a:rPr lang="cs-CZ" dirty="0" smtClean="0">
                <a:latin typeface="Calibri"/>
              </a:rPr>
              <a:t>→počátek = konec-vektor</a:t>
            </a:r>
          </a:p>
          <a:p>
            <a:pPr marL="0" indent="0" algn="ctr">
              <a:buNone/>
            </a:pPr>
            <a:r>
              <a:rPr lang="cs-CZ" b="1" dirty="0" smtClean="0"/>
              <a:t>u = AB </a:t>
            </a:r>
            <a:r>
              <a:rPr lang="cs-CZ" b="1" dirty="0"/>
              <a:t>↔ u = B- A</a:t>
            </a:r>
          </a:p>
          <a:p>
            <a:pPr marL="0" indent="0" algn="ctr">
              <a:buNone/>
            </a:pPr>
            <a:r>
              <a:rPr lang="cs-CZ" b="1" dirty="0" smtClean="0">
                <a:latin typeface="Calibri"/>
              </a:rPr>
              <a:t>→B = u + A</a:t>
            </a:r>
          </a:p>
          <a:p>
            <a:pPr marL="0" indent="0" algn="ctr">
              <a:buNone/>
            </a:pPr>
            <a:r>
              <a:rPr lang="cs-CZ" b="1" dirty="0" smtClean="0">
                <a:latin typeface="Calibri"/>
              </a:rPr>
              <a:t>→A = B – u</a:t>
            </a:r>
          </a:p>
          <a:p>
            <a:pPr marL="0" indent="0">
              <a:buNone/>
            </a:pPr>
            <a:r>
              <a:rPr lang="cs-CZ" dirty="0" smtClean="0">
                <a:latin typeface="Calibri"/>
              </a:rPr>
              <a:t>Vždy provedeme početní operaci pro</a:t>
            </a:r>
          </a:p>
          <a:p>
            <a:pPr marL="0" indent="0">
              <a:buNone/>
            </a:pPr>
            <a:r>
              <a:rPr lang="cs-CZ" dirty="0" smtClean="0">
                <a:latin typeface="Calibri"/>
              </a:rPr>
              <a:t> x-ové souřadnice a pro y-</a:t>
            </a:r>
            <a:r>
              <a:rPr lang="cs-CZ" dirty="0" err="1" smtClean="0">
                <a:latin typeface="Calibri"/>
              </a:rPr>
              <a:t>ové</a:t>
            </a:r>
            <a:r>
              <a:rPr lang="cs-CZ" dirty="0" smtClean="0">
                <a:latin typeface="Calibri"/>
              </a:rPr>
              <a:t> souřadnice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716016" y="1484784"/>
            <a:ext cx="4254624" cy="4968552"/>
          </a:xfrm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dirty="0" smtClean="0"/>
              <a:t>Příklady: dopočtěte neznámé veličiny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1)u = AB u=(3; 7) A = [ 13; 5] B =[</a:t>
            </a:r>
            <a:r>
              <a:rPr lang="cs-CZ" dirty="0" err="1" smtClean="0"/>
              <a:t>x;y</a:t>
            </a:r>
            <a:r>
              <a:rPr lang="cs-CZ" dirty="0" smtClean="0"/>
              <a:t>]</a:t>
            </a:r>
          </a:p>
          <a:p>
            <a:pPr marL="0" indent="0">
              <a:buNone/>
            </a:pPr>
            <a:r>
              <a:rPr lang="cs-CZ" dirty="0" smtClean="0"/>
              <a:t>	B = u + A</a:t>
            </a:r>
          </a:p>
          <a:p>
            <a:pPr marL="0" indent="0">
              <a:buNone/>
            </a:pPr>
            <a:r>
              <a:rPr lang="cs-CZ" dirty="0" smtClean="0"/>
              <a:t>              B = [3+13; 7+5 ] = [ 16; 12 ]</a:t>
            </a:r>
          </a:p>
          <a:p>
            <a:pPr marL="0" indent="0">
              <a:buNone/>
            </a:pPr>
            <a:r>
              <a:rPr lang="cs-CZ" dirty="0" smtClean="0"/>
              <a:t>2)v = KL </a:t>
            </a:r>
            <a:r>
              <a:rPr lang="cs-CZ" dirty="0"/>
              <a:t>v</a:t>
            </a:r>
            <a:r>
              <a:rPr lang="cs-CZ" dirty="0" smtClean="0"/>
              <a:t>=(-4; </a:t>
            </a:r>
            <a:r>
              <a:rPr lang="cs-CZ" dirty="0"/>
              <a:t>1</a:t>
            </a:r>
            <a:r>
              <a:rPr lang="cs-CZ" dirty="0" smtClean="0"/>
              <a:t>) </a:t>
            </a:r>
            <a:r>
              <a:rPr lang="cs-CZ" dirty="0"/>
              <a:t>L</a:t>
            </a:r>
            <a:r>
              <a:rPr lang="cs-CZ" dirty="0" smtClean="0"/>
              <a:t> = [ 6; -3] </a:t>
            </a:r>
            <a:r>
              <a:rPr lang="cs-CZ" dirty="0"/>
              <a:t>K</a:t>
            </a:r>
            <a:r>
              <a:rPr lang="cs-CZ" dirty="0" smtClean="0"/>
              <a:t> =[</a:t>
            </a:r>
            <a:r>
              <a:rPr lang="cs-CZ" dirty="0" err="1" smtClean="0"/>
              <a:t>x;y</a:t>
            </a:r>
            <a:r>
              <a:rPr lang="cs-CZ" dirty="0" smtClean="0"/>
              <a:t>]</a:t>
            </a:r>
          </a:p>
          <a:p>
            <a:pPr marL="0" indent="0">
              <a:buNone/>
            </a:pPr>
            <a:r>
              <a:rPr lang="cs-CZ" dirty="0" smtClean="0"/>
              <a:t>	K = L - v</a:t>
            </a:r>
          </a:p>
          <a:p>
            <a:pPr marL="0" indent="0">
              <a:buNone/>
            </a:pPr>
            <a:r>
              <a:rPr lang="cs-CZ" dirty="0" smtClean="0"/>
              <a:t>              K = [6-(-4); -3 - 1 ] = [ 10; -4 ]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/>
              <a:t>3</a:t>
            </a:r>
            <a:r>
              <a:rPr lang="cs-CZ" dirty="0" smtClean="0"/>
              <a:t>)u = RS u=(2; -9) </a:t>
            </a:r>
            <a:r>
              <a:rPr lang="cs-CZ" dirty="0"/>
              <a:t>R</a:t>
            </a:r>
            <a:r>
              <a:rPr lang="cs-CZ" dirty="0" smtClean="0"/>
              <a:t> = [ 10; -4] </a:t>
            </a:r>
            <a:r>
              <a:rPr lang="cs-CZ" dirty="0"/>
              <a:t>S</a:t>
            </a:r>
            <a:r>
              <a:rPr lang="cs-CZ" dirty="0" smtClean="0"/>
              <a:t> =[</a:t>
            </a:r>
            <a:r>
              <a:rPr lang="cs-CZ" dirty="0" err="1" smtClean="0"/>
              <a:t>x;y</a:t>
            </a:r>
            <a:r>
              <a:rPr lang="cs-CZ" dirty="0" smtClean="0"/>
              <a:t>]</a:t>
            </a:r>
          </a:p>
          <a:p>
            <a:pPr marL="0" indent="0">
              <a:buNone/>
            </a:pPr>
            <a:r>
              <a:rPr lang="cs-CZ" dirty="0" smtClean="0"/>
              <a:t>	S = u + R</a:t>
            </a:r>
          </a:p>
          <a:p>
            <a:pPr marL="0" indent="0">
              <a:buNone/>
            </a:pPr>
            <a:r>
              <a:rPr lang="cs-CZ" dirty="0" smtClean="0"/>
              <a:t>              S = [2+10; -9+(-4) ] = [ 12; -13 ]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/>
              <a:t>4</a:t>
            </a:r>
            <a:r>
              <a:rPr lang="cs-CZ" dirty="0" smtClean="0"/>
              <a:t>)w = OP </a:t>
            </a:r>
            <a:r>
              <a:rPr lang="cs-CZ" dirty="0"/>
              <a:t>w</a:t>
            </a:r>
            <a:r>
              <a:rPr lang="cs-CZ" dirty="0" smtClean="0"/>
              <a:t>=(-4; -1) </a:t>
            </a:r>
            <a:r>
              <a:rPr lang="cs-CZ" dirty="0"/>
              <a:t>P</a:t>
            </a:r>
            <a:r>
              <a:rPr lang="cs-CZ" dirty="0" smtClean="0"/>
              <a:t> = [ -3; </a:t>
            </a:r>
            <a:r>
              <a:rPr lang="cs-CZ" dirty="0"/>
              <a:t>0</a:t>
            </a:r>
            <a:r>
              <a:rPr lang="cs-CZ" dirty="0" smtClean="0"/>
              <a:t>] </a:t>
            </a:r>
            <a:r>
              <a:rPr lang="cs-CZ" dirty="0"/>
              <a:t>0</a:t>
            </a:r>
            <a:r>
              <a:rPr lang="cs-CZ" dirty="0" smtClean="0"/>
              <a:t> =[</a:t>
            </a:r>
            <a:r>
              <a:rPr lang="cs-CZ" dirty="0" err="1" smtClean="0"/>
              <a:t>x;y</a:t>
            </a:r>
            <a:r>
              <a:rPr lang="cs-CZ" dirty="0" smtClean="0"/>
              <a:t>]</a:t>
            </a:r>
          </a:p>
          <a:p>
            <a:pPr marL="0" indent="0">
              <a:buNone/>
            </a:pPr>
            <a:r>
              <a:rPr lang="cs-CZ" dirty="0" smtClean="0"/>
              <a:t>	O = P - w</a:t>
            </a:r>
          </a:p>
          <a:p>
            <a:pPr marL="0" indent="0">
              <a:buNone/>
            </a:pPr>
            <a:r>
              <a:rPr lang="cs-CZ" dirty="0" smtClean="0"/>
              <a:t>              O = [-3-(-4); 0-(-1) ] = [ </a:t>
            </a:r>
            <a:r>
              <a:rPr lang="cs-CZ" dirty="0"/>
              <a:t>1</a:t>
            </a:r>
            <a:r>
              <a:rPr lang="cs-CZ" dirty="0" smtClean="0"/>
              <a:t>; 1 ]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3265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allAtOnce" animBg="1"/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Nadpis 1"/>
              <p:cNvSpPr>
                <a:spLocks noGrp="1"/>
              </p:cNvSpPr>
              <p:nvPr>
                <p:ph type="title"/>
              </p:nvPr>
            </p:nvSpPr>
            <p:spPr>
              <a:xfrm>
                <a:off x="107504" y="188640"/>
                <a:ext cx="5112568" cy="792088"/>
              </a:xfr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>
                <a:normAutofit fontScale="90000"/>
              </a:bodyPr>
              <a:lstStyle/>
              <a:p>
                <a:r>
                  <a:rPr lang="cs-CZ" sz="2800" dirty="0" smtClean="0"/>
                  <a:t>Početní operace s vektory</a:t>
                </a:r>
                <a:br>
                  <a:rPr lang="cs-CZ" sz="2800" dirty="0" smtClean="0"/>
                </a:br>
                <a:r>
                  <a:rPr lang="cs-CZ" sz="2800" dirty="0" smtClean="0"/>
                  <a:t>u=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8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800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sz="28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sz="2800" dirty="0" smtClean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80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800" b="0" i="1" dirty="0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sz="2800" b="0" i="1" dirty="0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sz="2800" dirty="0" smtClean="0"/>
                  <a:t>), v= </a:t>
                </a:r>
                <a:r>
                  <a:rPr lang="cs-CZ" sz="2800" dirty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800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800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sz="28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sz="2800" dirty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800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800" b="0" i="1" dirty="0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sz="2800" i="1" dirty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sz="2800" dirty="0"/>
                  <a:t>), </a:t>
                </a:r>
                <a:r>
                  <a:rPr lang="cs-CZ" sz="2800" dirty="0" smtClean="0"/>
                  <a:t>w= </a:t>
                </a:r>
                <a:r>
                  <a:rPr lang="cs-CZ" sz="2800" dirty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800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800" b="0" i="1" smtClean="0">
                            <a:latin typeface="Cambria Math"/>
                          </a:rPr>
                          <m:t>𝑤</m:t>
                        </m:r>
                      </m:e>
                      <m:sub>
                        <m:r>
                          <a:rPr lang="cs-CZ" sz="28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sz="2800" dirty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800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800" b="0" i="1" dirty="0" smtClean="0">
                            <a:latin typeface="Cambria Math"/>
                          </a:rPr>
                          <m:t>𝑤</m:t>
                        </m:r>
                      </m:e>
                      <m:sub>
                        <m:r>
                          <a:rPr lang="cs-CZ" sz="2800" i="1" dirty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sz="2800" dirty="0"/>
                  <a:t>) </a:t>
                </a:r>
              </a:p>
            </p:txBody>
          </p:sp>
        </mc:Choice>
        <mc:Fallback xmlns="">
          <p:sp>
            <p:nvSpPr>
              <p:cNvPr id="2" name="Nadpis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07504" y="188640"/>
                <a:ext cx="5112568" cy="792088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251520" y="1196752"/>
                <a:ext cx="3528392" cy="5544616"/>
              </a:xfrm>
              <a:ln>
                <a:solidFill>
                  <a:schemeClr val="accent6">
                    <a:lumMod val="75000"/>
                  </a:schemeClr>
                </a:solidFill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1)Sčítání</a:t>
                </a:r>
              </a:p>
              <a:p>
                <a:pPr marL="0" indent="0">
                  <a:buNone/>
                </a:pPr>
                <a:r>
                  <a:rPr lang="cs-CZ" dirty="0"/>
                  <a:t>u</a:t>
                </a:r>
                <a:r>
                  <a:rPr lang="cs-CZ" dirty="0" smtClean="0"/>
                  <a:t> = v + w</a:t>
                </a:r>
              </a:p>
              <a:p>
                <a:pPr marL="0" indent="0">
                  <a:buNone/>
                </a:pPr>
                <a:r>
                  <a:rPr lang="cs-CZ" dirty="0"/>
                  <a:t>u</a:t>
                </a:r>
                <a:r>
                  <a:rPr lang="cs-CZ" dirty="0" smtClean="0"/>
                  <a:t> =(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𝑤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;</a:t>
                </a:r>
                <a:r>
                  <a:rPr lang="cs-CZ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 dirty="0">
                            <a:latin typeface="Cambria Math"/>
                          </a:rPr>
                          <m:t>𝑤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 )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2)Odčítání</a:t>
                </a:r>
              </a:p>
              <a:p>
                <a:pPr marL="0" indent="0">
                  <a:buNone/>
                </a:pPr>
                <a:r>
                  <a:rPr lang="cs-CZ" dirty="0" smtClean="0"/>
                  <a:t>u = v – w</a:t>
                </a:r>
              </a:p>
              <a:p>
                <a:pPr marL="0" indent="0">
                  <a:buNone/>
                </a:pPr>
                <a:r>
                  <a:rPr lang="cs-CZ" dirty="0"/>
                  <a:t>u =(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b="0" i="0" smtClean="0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cs-CZ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 dirty="0">
                            <a:latin typeface="Cambria Math"/>
                          </a:rPr>
                          <m:t>𝑤</m:t>
                        </m:r>
                      </m:e>
                      <m:sub>
                        <m:r>
                          <a:rPr lang="cs-CZ" i="1" dirty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b="0" i="0" smtClean="0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cs-CZ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 dirty="0">
                            <a:latin typeface="Cambria Math"/>
                          </a:rPr>
                          <m:t>𝑤</m:t>
                        </m:r>
                      </m:e>
                      <m:sub>
                        <m:r>
                          <a:rPr lang="cs-CZ" i="1" dirty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/>
                  <a:t> </a:t>
                </a:r>
                <a:r>
                  <a:rPr lang="cs-CZ" dirty="0" smtClean="0"/>
                  <a:t>)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3</a:t>
                </a:r>
                <a:r>
                  <a:rPr lang="cs-CZ" dirty="0" smtClean="0"/>
                  <a:t>)Součin vektoru a reálného čísla r</a:t>
                </a:r>
              </a:p>
              <a:p>
                <a:pPr marL="0" indent="0">
                  <a:buNone/>
                </a:pPr>
                <a:r>
                  <a:rPr lang="cs-CZ" dirty="0" err="1" smtClean="0"/>
                  <a:t>r.u</a:t>
                </a:r>
                <a:r>
                  <a:rPr lang="cs-CZ" dirty="0" smtClean="0"/>
                  <a:t> = (r.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; r.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)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4)Skalární součin vektorů je číslo</a:t>
                </a:r>
              </a:p>
              <a:p>
                <a:pPr marL="0" indent="0">
                  <a:buNone/>
                </a:pPr>
                <a:r>
                  <a:rPr lang="cs-CZ" dirty="0" err="1" smtClean="0"/>
                  <a:t>u.v</a:t>
                </a: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b="0" i="0" smtClean="0">
                        <a:latin typeface="Cambria Math"/>
                      </a:rPr>
                      <m:t>.</m:t>
                    </m:r>
                    <m:sSub>
                      <m:sSubPr>
                        <m:ctrlPr>
                          <a:rPr lang="cs-CZ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i="1" dirty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b="0" i="0" dirty="0" smtClean="0">
                        <a:latin typeface="Cambria Math"/>
                      </a:rPr>
                      <m:t>+</m:t>
                    </m:r>
                  </m:oMath>
                </a14:m>
                <a:r>
                  <a:rPr lang="cs-CZ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b="0" i="0" smtClean="0">
                        <a:latin typeface="Cambria Math"/>
                      </a:rPr>
                      <m:t>.</m:t>
                    </m:r>
                    <m:sSub>
                      <m:sSubPr>
                        <m:ctrlPr>
                          <a:rPr lang="cs-CZ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5) </a:t>
                </a:r>
                <a:r>
                  <a:rPr lang="cs-CZ" dirty="0"/>
                  <a:t>Velikost (délka) vektoru u</a:t>
                </a:r>
              </a:p>
              <a:p>
                <a:pPr marL="0" indent="0">
                  <a:buNone/>
                </a:pPr>
                <a:r>
                  <a:rPr lang="cs-CZ" dirty="0" err="1"/>
                  <a:t>IuI</a:t>
                </a:r>
                <a:r>
                  <a:rPr lang="cs-CZ" dirty="0"/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cs-CZ" i="1"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cs-CZ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cs-CZ" i="1">
                                    <a:latin typeface="Cambria Math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cs-CZ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</m:e>
                          <m:sup>
                            <m:r>
                              <a:rPr lang="cs-CZ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cs-CZ" i="1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cs-CZ" i="1"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cs-CZ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cs-CZ" i="1">
                                    <a:latin typeface="Cambria Math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cs-CZ" i="1"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</m:e>
                          <m:sup>
                            <m:r>
                              <a:rPr lang="cs-CZ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6)Úhel mezi vektory u, v</a:t>
                </a:r>
              </a:p>
              <a:p>
                <a:pPr marL="0" indent="0">
                  <a:buNone/>
                </a:pPr>
                <a:r>
                  <a:rPr lang="cs-CZ" dirty="0"/>
                  <a:t>c</a:t>
                </a:r>
                <a:r>
                  <a:rPr lang="cs-CZ" dirty="0" smtClean="0"/>
                  <a:t>os</a:t>
                </a:r>
                <a:r>
                  <a:rPr lang="el-GR" dirty="0" smtClean="0"/>
                  <a:t>ϕ</a:t>
                </a: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cs-CZ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cs-CZ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 dirty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i="1" dirty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cs-CZ" dirty="0">
                            <a:latin typeface="Cambria Math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cs-CZ" dirty="0"/>
                          <m:t> </m:t>
                        </m:r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cs-CZ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cs-CZ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 dirty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i="1" dirty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cs-CZ" b="0" i="1" dirty="0" smtClean="0">
                            <a:latin typeface="Cambria Math"/>
                          </a:rPr>
                          <m:t>𝐼</m:t>
                        </m:r>
                        <m:r>
                          <a:rPr lang="cs-CZ" b="0" i="1" smtClean="0">
                            <a:latin typeface="Cambria Math"/>
                          </a:rPr>
                          <m:t>𝑢𝐼</m:t>
                        </m:r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r>
                          <a:rPr lang="cs-CZ" b="0" i="1" smtClean="0">
                            <a:latin typeface="Cambria Math"/>
                          </a:rPr>
                          <m:t>𝐼𝑣𝐼</m:t>
                        </m:r>
                      </m:den>
                    </m:f>
                  </m:oMath>
                </a14:m>
                <a:endParaRPr lang="cs-CZ" dirty="0" smtClean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51520" y="1196752"/>
                <a:ext cx="3528392" cy="5544616"/>
              </a:xfrm>
              <a:blipFill rotWithShape="1">
                <a:blip r:embed="rId3"/>
                <a:stretch>
                  <a:fillRect/>
                </a:stretch>
              </a:blipFill>
              <a:ln>
                <a:solidFill>
                  <a:schemeClr val="accent6">
                    <a:lumMod val="75000"/>
                  </a:schemeClr>
                </a:solidFill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139952" y="1340768"/>
                <a:ext cx="4680520" cy="5184576"/>
              </a:xfrm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:r>
                  <a:rPr lang="cs-CZ" b="1" dirty="0" smtClean="0"/>
                  <a:t>Jsou dány vektory a=(3; 5), b=(-7;2)</a:t>
                </a:r>
              </a:p>
              <a:p>
                <a:pPr marL="0" indent="0">
                  <a:buNone/>
                </a:pPr>
                <a:r>
                  <a:rPr lang="cs-CZ" dirty="0" smtClean="0"/>
                  <a:t>Proveďte předepsané operace: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514350" indent="-514350">
                  <a:buAutoNum type="arabicParenR"/>
                </a:pPr>
                <a:r>
                  <a:rPr lang="cs-CZ" dirty="0" err="1" smtClean="0"/>
                  <a:t>a+b</a:t>
                </a:r>
                <a:r>
                  <a:rPr lang="cs-CZ" dirty="0" smtClean="0"/>
                  <a:t>= (3+(-7); 5+2) = (-4; 7)</a:t>
                </a:r>
              </a:p>
              <a:p>
                <a:pPr marL="514350" indent="-514350">
                  <a:buAutoNum type="arabicParenR"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2) a-b = (3-(-7); 5-2) = (10; 3)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3) r= 6 </a:t>
                </a:r>
              </a:p>
              <a:p>
                <a:pPr marL="0" indent="0">
                  <a:buNone/>
                </a:pPr>
                <a:r>
                  <a:rPr lang="cs-CZ" dirty="0" err="1" smtClean="0"/>
                  <a:t>r.a</a:t>
                </a:r>
                <a:r>
                  <a:rPr lang="cs-CZ" dirty="0" smtClean="0"/>
                  <a:t> = (6.3; 6.5) = ( 18; 30)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4) </a:t>
                </a:r>
                <a:r>
                  <a:rPr lang="cs-CZ" dirty="0" err="1" smtClean="0"/>
                  <a:t>a.b</a:t>
                </a:r>
                <a:r>
                  <a:rPr lang="cs-CZ" dirty="0" smtClean="0"/>
                  <a:t> = 3.(-7) +5.2 =-21 +10 = -11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5) </a:t>
                </a:r>
                <a:r>
                  <a:rPr lang="cs-CZ" dirty="0" err="1" smtClean="0"/>
                  <a:t>IaI</a:t>
                </a: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cs-CZ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cs-CZ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cs-CZ" i="1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cs-CZ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5</m:t>
                            </m:r>
                          </m:e>
                          <m:sup>
                            <m:r>
                              <a:rPr lang="cs-CZ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cs-CZ" dirty="0" smtClean="0"/>
                  <a:t> 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0" i="1" dirty="0" smtClean="0">
                            <a:latin typeface="Cambria Math"/>
                          </a:rPr>
                          <m:t>34</m:t>
                        </m:r>
                      </m:e>
                    </m:rad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</a:t>
                </a:r>
                <a:r>
                  <a:rPr lang="cs-CZ" dirty="0" err="1" smtClean="0"/>
                  <a:t>IbI</a:t>
                </a:r>
                <a:r>
                  <a:rPr lang="cs-CZ" dirty="0" smtClean="0"/>
                  <a:t> </a:t>
                </a:r>
                <a:r>
                  <a:rPr lang="cs-CZ" dirty="0"/>
                  <a:t>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cs-CZ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(−7)</m:t>
                            </m:r>
                          </m:e>
                          <m:sup>
                            <m:r>
                              <a:rPr lang="cs-CZ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cs-CZ" i="1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cs-CZ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e>
                          <m:sup>
                            <m:r>
                              <a:rPr lang="cs-CZ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cs-CZ" dirty="0"/>
                  <a:t> 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0" i="1" dirty="0" smtClean="0">
                            <a:latin typeface="Cambria Math"/>
                          </a:rPr>
                          <m:t>53</m:t>
                        </m:r>
                      </m:e>
                    </m:rad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6) </a:t>
                </a:r>
                <a:r>
                  <a:rPr lang="cs-CZ" dirty="0"/>
                  <a:t>cos</a:t>
                </a:r>
                <a:r>
                  <a:rPr lang="el-GR" dirty="0"/>
                  <a:t>ϕ</a:t>
                </a:r>
                <a:r>
                  <a:rPr lang="cs-CZ" dirty="0"/>
                  <a:t> </a:t>
                </a:r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3.</m:t>
                        </m:r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−7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+5.2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53 </m:t>
                            </m:r>
                          </m:e>
                        </m:rad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rad>
                          <m:radPr>
                            <m:degHide m:val="on"/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34</m:t>
                            </m:r>
                          </m:e>
                        </m:rad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−11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1802</m:t>
                            </m:r>
                          </m:e>
                        </m:rad>
                      </m:den>
                    </m:f>
                  </m:oMath>
                </a14:m>
                <a:r>
                  <a:rPr lang="cs-CZ" dirty="0" smtClean="0"/>
                  <a:t> = - 0,259128</a:t>
                </a:r>
              </a:p>
              <a:p>
                <a:pPr marL="0" indent="0">
                  <a:buNone/>
                </a:pPr>
                <a:r>
                  <a:rPr lang="el-GR" dirty="0"/>
                  <a:t>ϕ</a:t>
                </a:r>
                <a:r>
                  <a:rPr lang="cs-CZ" dirty="0" smtClean="0"/>
                  <a:t> = 105°1´</a:t>
                </a: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139952" y="1340768"/>
                <a:ext cx="4680520" cy="5184576"/>
              </a:xfrm>
              <a:blipFill rotWithShape="1">
                <a:blip r:embed="rId4"/>
                <a:stretch>
                  <a:fillRect/>
                </a:stretch>
              </a:blip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185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19672" y="188640"/>
            <a:ext cx="6059016" cy="77809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Úlohy na procvičení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3538736" cy="4421088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Jsou dány vektory </a:t>
            </a:r>
          </a:p>
          <a:p>
            <a:pPr marL="0" indent="0">
              <a:buNone/>
            </a:pPr>
            <a:r>
              <a:rPr lang="cs-CZ" b="1" dirty="0" smtClean="0"/>
              <a:t>u = (3; 7), v = (5; -2),</a:t>
            </a:r>
          </a:p>
          <a:p>
            <a:pPr marL="0" indent="0">
              <a:buNone/>
            </a:pPr>
            <a:r>
              <a:rPr lang="cs-CZ" b="1" dirty="0" smtClean="0"/>
              <a:t> w = (-9; 4), z = ( -8; 6)</a:t>
            </a:r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r>
              <a:rPr lang="cs-CZ" dirty="0" smtClean="0"/>
              <a:t>Proveďte: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z + 3v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/>
              <a:t>v</a:t>
            </a:r>
            <a:r>
              <a:rPr lang="cs-CZ" dirty="0" smtClean="0"/>
              <a:t> – w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err="1" smtClean="0"/>
              <a:t>u.z</a:t>
            </a:r>
            <a:endParaRPr lang="cs-CZ" dirty="0" smtClean="0"/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Úhel mezi vektory u, z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err="1" smtClean="0"/>
              <a:t>IwI</a:t>
            </a:r>
            <a:endParaRPr lang="cs-CZ" dirty="0" smtClean="0"/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Úhel mezi vektory w, z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211960" y="1268760"/>
                <a:ext cx="4752528" cy="5112568"/>
              </a:xfrm>
              <a:ln>
                <a:solidFill>
                  <a:schemeClr val="accent6">
                    <a:lumMod val="75000"/>
                  </a:schemeClr>
                </a:solidFill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cs-CZ" sz="1800" dirty="0" smtClean="0"/>
                  <a:t>Řešení:</a:t>
                </a:r>
              </a:p>
              <a:p>
                <a:pPr marL="514350" indent="-514350">
                  <a:buFont typeface="+mj-lt"/>
                  <a:buAutoNum type="arabicPeriod"/>
                </a:pPr>
                <a:r>
                  <a:rPr lang="cs-CZ" sz="1800" dirty="0"/>
                  <a:t>z </a:t>
                </a:r>
                <a:r>
                  <a:rPr lang="cs-CZ" sz="1800" dirty="0" smtClean="0"/>
                  <a:t>+3v=(-8+15; 6+(-6))= (7; 0)</a:t>
                </a:r>
                <a:endParaRPr lang="cs-CZ" sz="1800" dirty="0"/>
              </a:p>
              <a:p>
                <a:pPr marL="514350" indent="-514350">
                  <a:buFont typeface="+mj-lt"/>
                  <a:buAutoNum type="arabicPeriod"/>
                </a:pPr>
                <a:r>
                  <a:rPr lang="cs-CZ" sz="1800" dirty="0" smtClean="0"/>
                  <a:t>v–w=(5-(-9); -2-4)=(14;-6)</a:t>
                </a:r>
                <a:endParaRPr lang="cs-CZ" sz="1800" dirty="0"/>
              </a:p>
              <a:p>
                <a:pPr marL="514350" indent="-514350">
                  <a:buFont typeface="+mj-lt"/>
                  <a:buAutoNum type="arabicPeriod"/>
                </a:pPr>
                <a:r>
                  <a:rPr lang="cs-CZ" sz="1800" dirty="0" err="1" smtClean="0"/>
                  <a:t>u.z</a:t>
                </a:r>
                <a:r>
                  <a:rPr lang="cs-CZ" sz="1800" dirty="0" smtClean="0"/>
                  <a:t>=3.(-8)+7.6=-24+42=18</a:t>
                </a:r>
              </a:p>
              <a:p>
                <a:pPr marL="514350" indent="-514350">
                  <a:buFont typeface="+mj-lt"/>
                  <a:buAutoNum type="arabicPeriod"/>
                </a:pPr>
                <a:endParaRPr lang="cs-CZ" sz="1800" dirty="0"/>
              </a:p>
              <a:p>
                <a:pPr marL="514350" indent="-514350">
                  <a:buFont typeface="+mj-lt"/>
                  <a:buAutoNum type="arabicPeriod"/>
                </a:pPr>
                <a:r>
                  <a:rPr lang="cs-CZ" sz="1800" dirty="0"/>
                  <a:t>Úhel mezi vektory u, </a:t>
                </a:r>
                <a:r>
                  <a:rPr lang="cs-CZ" sz="1800" dirty="0" smtClean="0"/>
                  <a:t>z                                            </a:t>
                </a:r>
              </a:p>
              <a:p>
                <a:pPr marL="0" indent="0">
                  <a:buNone/>
                </a:pPr>
                <a:r>
                  <a:rPr lang="cs-CZ" sz="1800" dirty="0" smtClean="0"/>
                  <a:t>                </a:t>
                </a:r>
                <a:r>
                  <a:rPr lang="cs-CZ" sz="1800" dirty="0"/>
                  <a:t>cos</a:t>
                </a:r>
                <a:r>
                  <a:rPr lang="el-GR" sz="1800" dirty="0"/>
                  <a:t>ϕ</a:t>
                </a:r>
                <a:r>
                  <a:rPr lang="cs-CZ" sz="18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sz="1800" i="1">
                            <a:latin typeface="Cambria Math"/>
                          </a:rPr>
                          <m:t>𝐼</m:t>
                        </m:r>
                        <m:r>
                          <a:rPr lang="cs-CZ" sz="1800" i="1">
                            <a:latin typeface="Cambria Math"/>
                          </a:rPr>
                          <m:t>3.</m:t>
                        </m:r>
                        <m:d>
                          <m:dPr>
                            <m:ctrlPr>
                              <a:rPr lang="cs-CZ" sz="18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sz="1800" i="1">
                                <a:latin typeface="Cambria Math"/>
                              </a:rPr>
                              <m:t>−</m:t>
                            </m:r>
                            <m:r>
                              <a:rPr lang="cs-CZ" sz="1800" b="0" i="1" smtClean="0">
                                <a:latin typeface="Cambria Math"/>
                              </a:rPr>
                              <m:t>8</m:t>
                            </m:r>
                          </m:e>
                        </m:d>
                        <m:r>
                          <a:rPr lang="cs-CZ" sz="1800" i="1">
                            <a:latin typeface="Cambria Math"/>
                          </a:rPr>
                          <m:t>+</m:t>
                        </m:r>
                        <m:r>
                          <a:rPr lang="cs-CZ" sz="1800" b="0" i="1" smtClean="0">
                            <a:latin typeface="Cambria Math"/>
                          </a:rPr>
                          <m:t>7</m:t>
                        </m:r>
                        <m:r>
                          <a:rPr lang="cs-CZ" sz="1800" i="1">
                            <a:latin typeface="Cambria Math"/>
                          </a:rPr>
                          <m:t>.</m:t>
                        </m:r>
                        <m:r>
                          <a:rPr lang="cs-CZ" sz="1800" b="0" i="1" smtClean="0">
                            <a:latin typeface="Cambria Math"/>
                          </a:rPr>
                          <m:t>6</m:t>
                        </m:r>
                        <m:r>
                          <a:rPr lang="cs-CZ" sz="1800" i="1">
                            <a:latin typeface="Cambria Math"/>
                          </a:rPr>
                          <m:t>𝐼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sz="18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sz="1800" i="1">
                                <a:latin typeface="Cambria Math"/>
                              </a:rPr>
                              <m:t>5</m:t>
                            </m:r>
                            <m:r>
                              <a:rPr lang="cs-CZ" sz="1800" b="0" i="1" smtClean="0">
                                <a:latin typeface="Cambria Math"/>
                              </a:rPr>
                              <m:t>8</m:t>
                            </m:r>
                            <m:r>
                              <a:rPr lang="cs-CZ" sz="1800" i="1">
                                <a:latin typeface="Cambria Math"/>
                              </a:rPr>
                              <m:t> </m:t>
                            </m:r>
                          </m:e>
                        </m:rad>
                        <m:r>
                          <a:rPr lang="cs-CZ" sz="1800" i="1">
                            <a:latin typeface="Cambria Math"/>
                          </a:rPr>
                          <m:t>.</m:t>
                        </m:r>
                        <m:rad>
                          <m:radPr>
                            <m:degHide m:val="on"/>
                            <m:ctrlPr>
                              <a:rPr lang="cs-CZ" sz="18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sz="1800" b="0" i="1" smtClean="0">
                                <a:latin typeface="Cambria Math"/>
                              </a:rPr>
                              <m:t>100</m:t>
                            </m:r>
                          </m:e>
                        </m:rad>
                      </m:den>
                    </m:f>
                  </m:oMath>
                </a14:m>
                <a:r>
                  <a:rPr lang="cs-CZ" sz="18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sz="1800" i="1">
                            <a:latin typeface="Cambria Math"/>
                          </a:rPr>
                          <m:t>1</m:t>
                        </m:r>
                        <m:r>
                          <a:rPr lang="cs-CZ" sz="1800" b="0" i="1" smtClean="0">
                            <a:latin typeface="Cambria Math"/>
                          </a:rPr>
                          <m:t>8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sz="18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sz="1800" b="0" i="1" smtClean="0">
                                <a:latin typeface="Cambria Math"/>
                              </a:rPr>
                              <m:t>5800</m:t>
                            </m:r>
                          </m:e>
                        </m:rad>
                      </m:den>
                    </m:f>
                  </m:oMath>
                </a14:m>
                <a:r>
                  <a:rPr lang="cs-CZ" sz="1800" dirty="0"/>
                  <a:t> = </a:t>
                </a:r>
                <a:r>
                  <a:rPr lang="cs-CZ" sz="1800" dirty="0" smtClean="0"/>
                  <a:t>0,23635</a:t>
                </a:r>
                <a:endParaRPr lang="cs-CZ" sz="1800" dirty="0"/>
              </a:p>
              <a:p>
                <a:pPr marL="0" indent="0">
                  <a:buNone/>
                </a:pPr>
                <a:r>
                  <a:rPr lang="cs-CZ" sz="1800" dirty="0" smtClean="0"/>
                  <a:t>                        </a:t>
                </a:r>
                <a:r>
                  <a:rPr lang="el-GR" sz="1800" dirty="0" smtClean="0"/>
                  <a:t>ϕ</a:t>
                </a:r>
                <a:r>
                  <a:rPr lang="cs-CZ" sz="1800" dirty="0" smtClean="0"/>
                  <a:t> </a:t>
                </a:r>
                <a:r>
                  <a:rPr lang="cs-CZ" sz="1800" dirty="0"/>
                  <a:t>= </a:t>
                </a:r>
                <a:r>
                  <a:rPr lang="cs-CZ" sz="1800" dirty="0" smtClean="0"/>
                  <a:t>76°19´</a:t>
                </a:r>
              </a:p>
              <a:p>
                <a:pPr marL="0" indent="0">
                  <a:buNone/>
                </a:pPr>
                <a:endParaRPr lang="cs-CZ" sz="1800" dirty="0"/>
              </a:p>
              <a:p>
                <a:pPr>
                  <a:buAutoNum type="arabicPeriod" startAt="5"/>
                </a:pPr>
                <a:r>
                  <a:rPr lang="cs-CZ" sz="1800" dirty="0" err="1" smtClean="0"/>
                  <a:t>IwI</a:t>
                </a:r>
                <a:r>
                  <a:rPr lang="cs-CZ" sz="1800" dirty="0" smtClean="0"/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sz="1800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1800" b="0" i="1" smtClean="0">
                            <a:latin typeface="Cambria Math"/>
                          </a:rPr>
                          <m:t>81+16</m:t>
                        </m:r>
                      </m:e>
                    </m:rad>
                  </m:oMath>
                </a14:m>
                <a:r>
                  <a:rPr lang="cs-CZ" sz="1800" dirty="0" smtClean="0"/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sz="1800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1800" b="0" i="1" smtClean="0">
                            <a:latin typeface="Cambria Math"/>
                          </a:rPr>
                          <m:t>97</m:t>
                        </m:r>
                      </m:e>
                    </m:rad>
                  </m:oMath>
                </a14:m>
                <a:endParaRPr lang="cs-CZ" sz="1800" dirty="0" smtClean="0"/>
              </a:p>
              <a:p>
                <a:pPr>
                  <a:buAutoNum type="arabicPeriod" startAt="5"/>
                </a:pPr>
                <a:endParaRPr lang="cs-CZ" sz="1800" dirty="0"/>
              </a:p>
              <a:p>
                <a:pPr marL="0" indent="0">
                  <a:buNone/>
                </a:pPr>
                <a:r>
                  <a:rPr lang="cs-CZ" sz="1800" dirty="0" smtClean="0"/>
                  <a:t>6.           Úhel </a:t>
                </a:r>
                <a:r>
                  <a:rPr lang="cs-CZ" sz="1800" dirty="0"/>
                  <a:t>mezi vektory w, z</a:t>
                </a:r>
              </a:p>
              <a:p>
                <a:pPr marL="0" indent="0">
                  <a:buNone/>
                </a:pPr>
                <a:r>
                  <a:rPr lang="cs-CZ" sz="1800" dirty="0"/>
                  <a:t> </a:t>
                </a:r>
                <a:r>
                  <a:rPr lang="cs-CZ" sz="1800" dirty="0" smtClean="0"/>
                  <a:t>             cos</a:t>
                </a:r>
                <a:r>
                  <a:rPr lang="el-GR" sz="1800" dirty="0"/>
                  <a:t>ϕ</a:t>
                </a:r>
                <a:r>
                  <a:rPr lang="cs-CZ" sz="18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sz="1800" b="0" i="1" smtClean="0">
                            <a:latin typeface="Cambria Math"/>
                          </a:rPr>
                          <m:t>(−9)</m:t>
                        </m:r>
                        <m:r>
                          <a:rPr lang="cs-CZ" sz="1800" i="1">
                            <a:latin typeface="Cambria Math"/>
                          </a:rPr>
                          <m:t>.</m:t>
                        </m:r>
                        <m:d>
                          <m:dPr>
                            <m:ctrlPr>
                              <a:rPr lang="cs-CZ" sz="18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sz="1800" i="1">
                                <a:latin typeface="Cambria Math"/>
                              </a:rPr>
                              <m:t>−</m:t>
                            </m:r>
                            <m:r>
                              <a:rPr lang="cs-CZ" sz="1800" b="0" i="1" smtClean="0">
                                <a:latin typeface="Cambria Math"/>
                              </a:rPr>
                              <m:t>8</m:t>
                            </m:r>
                          </m:e>
                        </m:d>
                        <m:r>
                          <a:rPr lang="cs-CZ" sz="1800" i="1">
                            <a:latin typeface="Cambria Math"/>
                          </a:rPr>
                          <m:t>+</m:t>
                        </m:r>
                        <m:r>
                          <a:rPr lang="cs-CZ" sz="1800" b="0" i="1" smtClean="0">
                            <a:latin typeface="Cambria Math"/>
                          </a:rPr>
                          <m:t>4</m:t>
                        </m:r>
                        <m:r>
                          <a:rPr lang="cs-CZ" sz="1800" i="1">
                            <a:latin typeface="Cambria Math"/>
                          </a:rPr>
                          <m:t>.</m:t>
                        </m:r>
                        <m:r>
                          <a:rPr lang="cs-CZ" sz="1800" b="0" i="1" smtClean="0">
                            <a:latin typeface="Cambria Math"/>
                          </a:rPr>
                          <m:t>6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sz="18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sz="1800" b="0" i="1" smtClean="0">
                                <a:latin typeface="Cambria Math"/>
                              </a:rPr>
                              <m:t>97</m:t>
                            </m:r>
                            <m:r>
                              <a:rPr lang="cs-CZ" sz="1800" i="1">
                                <a:latin typeface="Cambria Math"/>
                              </a:rPr>
                              <m:t> </m:t>
                            </m:r>
                          </m:e>
                        </m:rad>
                        <m:r>
                          <a:rPr lang="cs-CZ" sz="1800" i="1">
                            <a:latin typeface="Cambria Math"/>
                          </a:rPr>
                          <m:t>.</m:t>
                        </m:r>
                        <m:r>
                          <a:rPr lang="cs-CZ" sz="1800" b="0" i="1" smtClean="0">
                            <a:latin typeface="Cambria Math"/>
                          </a:rPr>
                          <m:t>100</m:t>
                        </m:r>
                        <m:r>
                          <a:rPr lang="cs-CZ" sz="1800" i="1" smtClean="0">
                            <a:latin typeface="Cambria Math"/>
                          </a:rPr>
                          <m:t> </m:t>
                        </m:r>
                      </m:den>
                    </m:f>
                  </m:oMath>
                </a14:m>
                <a:r>
                  <a:rPr lang="cs-CZ" sz="18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1800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sz="1800" b="0" i="1" smtClean="0">
                            <a:latin typeface="Cambria Math"/>
                          </a:rPr>
                          <m:t>96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sz="18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sz="1800" b="0" i="1" smtClean="0">
                                <a:latin typeface="Cambria Math"/>
                              </a:rPr>
                              <m:t>9700</m:t>
                            </m:r>
                          </m:e>
                        </m:rad>
                      </m:den>
                    </m:f>
                  </m:oMath>
                </a14:m>
                <a:r>
                  <a:rPr lang="cs-CZ" sz="1800" dirty="0"/>
                  <a:t> = </a:t>
                </a:r>
                <a:r>
                  <a:rPr lang="cs-CZ" sz="1800" dirty="0" smtClean="0"/>
                  <a:t>0,9747323</a:t>
                </a:r>
                <a:endParaRPr lang="cs-CZ" sz="1800" dirty="0"/>
              </a:p>
              <a:p>
                <a:pPr marL="0" indent="0">
                  <a:buNone/>
                </a:pPr>
                <a:r>
                  <a:rPr lang="cs-CZ" sz="1800" dirty="0" smtClean="0"/>
                  <a:t>                               </a:t>
                </a:r>
                <a:r>
                  <a:rPr lang="el-GR" sz="1800" dirty="0" smtClean="0"/>
                  <a:t>ϕ</a:t>
                </a:r>
                <a:r>
                  <a:rPr lang="cs-CZ" sz="1800" dirty="0" smtClean="0"/>
                  <a:t> </a:t>
                </a:r>
                <a:r>
                  <a:rPr lang="cs-CZ" sz="1800" dirty="0"/>
                  <a:t>= </a:t>
                </a:r>
                <a:r>
                  <a:rPr lang="cs-CZ" sz="1800" dirty="0" smtClean="0"/>
                  <a:t>12°54´</a:t>
                </a:r>
                <a:endParaRPr lang="cs-CZ" sz="1800" dirty="0"/>
              </a:p>
              <a:p>
                <a:pPr marL="0" indent="0">
                  <a:buNone/>
                </a:pPr>
                <a:endParaRPr lang="cs-CZ" sz="1800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211960" y="1268760"/>
                <a:ext cx="4752528" cy="5112568"/>
              </a:xfrm>
              <a:blipFill rotWithShape="1">
                <a:blip r:embed="rId2"/>
                <a:stretch>
                  <a:fillRect r="-1865"/>
                </a:stretch>
              </a:blipFill>
              <a:ln>
                <a:solidFill>
                  <a:schemeClr val="accent6">
                    <a:lumMod val="75000"/>
                  </a:schemeClr>
                </a:solidFill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10212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allAtOnce" animBg="1"/>
      <p:bldP spid="4" grpId="0" build="p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807</Words>
  <Application>Microsoft Office PowerPoint</Application>
  <PresentationFormat>Předvádění na obrazovce (4:3)</PresentationFormat>
  <Paragraphs>139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Prezentace aplikace PowerPoint</vt:lpstr>
      <vt:lpstr>VEKTORY</vt:lpstr>
      <vt:lpstr>vektor</vt:lpstr>
      <vt:lpstr>Prezentace aplikace PowerPoint</vt:lpstr>
      <vt:lpstr>Výpočty souřadnic</vt:lpstr>
      <vt:lpstr>Početní operace s vektory u= (u_1; u_2), v= (v_1; v_2), w= (w_1; w_2) </vt:lpstr>
      <vt:lpstr>Úlohy na procvičení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vektor</dc:title>
  <dc:creator>Jiřina Rychtářová</dc:creator>
  <cp:lastModifiedBy>Admin</cp:lastModifiedBy>
  <cp:revision>25</cp:revision>
  <dcterms:created xsi:type="dcterms:W3CDTF">2014-02-05T19:37:48Z</dcterms:created>
  <dcterms:modified xsi:type="dcterms:W3CDTF">2014-10-05T23:36:51Z</dcterms:modified>
</cp:coreProperties>
</file>