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4" r:id="rId3"/>
    <p:sldId id="258" r:id="rId4"/>
    <p:sldId id="257" r:id="rId5"/>
    <p:sldId id="259" r:id="rId6"/>
    <p:sldId id="260" r:id="rId7"/>
    <p:sldId id="266" r:id="rId8"/>
    <p:sldId id="267" r:id="rId9"/>
    <p:sldId id="262" r:id="rId10"/>
    <p:sldId id="263" r:id="rId11"/>
    <p:sldId id="268" r:id="rId12"/>
    <p:sldId id="272" r:id="rId13"/>
    <p:sldId id="270" r:id="rId14"/>
    <p:sldId id="265" r:id="rId15"/>
    <p:sldId id="273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0BE5B7-CF80-4308-828D-01387E41DD9F}" type="doc">
      <dgm:prSet loTypeId="urn:microsoft.com/office/officeart/2005/8/layout/vList2" loCatId="list" qsTypeId="urn:microsoft.com/office/officeart/2005/8/quickstyle/3d5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5DCD79DD-646F-4391-BE93-FA91FC8BD68F}">
      <dgm:prSet/>
      <dgm:spPr/>
      <dgm:t>
        <a:bodyPr/>
        <a:lstStyle/>
        <a:p>
          <a:pPr rtl="0"/>
          <a:r>
            <a:rPr lang="cs-CZ" dirty="0" smtClean="0"/>
            <a:t>Operativní systém řízení je zaměřen na prosazení daných úkolů. Jeho velikost je v operativním plánovacím systému.</a:t>
          </a:r>
          <a:endParaRPr lang="cs-CZ" dirty="0"/>
        </a:p>
      </dgm:t>
    </dgm:pt>
    <dgm:pt modelId="{8031B566-3E87-4B29-946F-AD68649010B3}" type="parTrans" cxnId="{52DBD6BC-A21E-4DBF-AA6E-D2840EA80BC4}">
      <dgm:prSet/>
      <dgm:spPr/>
      <dgm:t>
        <a:bodyPr/>
        <a:lstStyle/>
        <a:p>
          <a:endParaRPr lang="cs-CZ"/>
        </a:p>
      </dgm:t>
    </dgm:pt>
    <dgm:pt modelId="{7EA28CFA-1DEA-4159-8FAF-15FBEC4AE2B4}" type="sibTrans" cxnId="{52DBD6BC-A21E-4DBF-AA6E-D2840EA80BC4}">
      <dgm:prSet/>
      <dgm:spPr/>
      <dgm:t>
        <a:bodyPr/>
        <a:lstStyle/>
        <a:p>
          <a:endParaRPr lang="cs-CZ"/>
        </a:p>
      </dgm:t>
    </dgm:pt>
    <dgm:pt modelId="{7049FB04-ED20-4C03-A8AE-22761F5F2CEB}" type="pres">
      <dgm:prSet presAssocID="{F70BE5B7-CF80-4308-828D-01387E41DD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CFCFDF5-862D-42A9-A9FA-6F4C2BF0C890}" type="pres">
      <dgm:prSet presAssocID="{5DCD79DD-646F-4391-BE93-FA91FC8BD68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1EFE3AC-9425-4F42-A6E7-83F211A742EF}" type="presOf" srcId="{5DCD79DD-646F-4391-BE93-FA91FC8BD68F}" destId="{FCFCFDF5-862D-42A9-A9FA-6F4C2BF0C890}" srcOrd="0" destOrd="0" presId="urn:microsoft.com/office/officeart/2005/8/layout/vList2"/>
    <dgm:cxn modelId="{CD913378-8736-4F5B-A72C-ADC4FC2CEC41}" type="presOf" srcId="{F70BE5B7-CF80-4308-828D-01387E41DD9F}" destId="{7049FB04-ED20-4C03-A8AE-22761F5F2CEB}" srcOrd="0" destOrd="0" presId="urn:microsoft.com/office/officeart/2005/8/layout/vList2"/>
    <dgm:cxn modelId="{52DBD6BC-A21E-4DBF-AA6E-D2840EA80BC4}" srcId="{F70BE5B7-CF80-4308-828D-01387E41DD9F}" destId="{5DCD79DD-646F-4391-BE93-FA91FC8BD68F}" srcOrd="0" destOrd="0" parTransId="{8031B566-3E87-4B29-946F-AD68649010B3}" sibTransId="{7EA28CFA-1DEA-4159-8FAF-15FBEC4AE2B4}"/>
    <dgm:cxn modelId="{4A5DBDD7-A94B-4592-A1FC-6859F580A02A}" type="presParOf" srcId="{7049FB04-ED20-4C03-A8AE-22761F5F2CEB}" destId="{FCFCFDF5-862D-42A9-A9FA-6F4C2BF0C8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C3995F-F0BC-40A9-BDAF-59658CA3F64C}" type="doc">
      <dgm:prSet loTypeId="urn:microsoft.com/office/officeart/2005/8/layout/hList7" loCatId="list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cs-CZ"/>
        </a:p>
      </dgm:t>
    </dgm:pt>
    <dgm:pt modelId="{9CC8E925-D3FB-4737-A833-0188B07B7275}">
      <dgm:prSet/>
      <dgm:spPr/>
      <dgm:t>
        <a:bodyPr/>
        <a:lstStyle/>
        <a:p>
          <a:pPr rtl="0"/>
          <a:r>
            <a:rPr lang="cs-CZ" dirty="0" smtClean="0"/>
            <a:t>Podnikové plánování má za úkol sestavit uzavřený systém dílčích plánů, ve kterých je obsaženo písemně formulované stanovení vypracovaných cílů, opatření a činností potřebných k jejich realizaci. Provádí se na základě daných potenciálů (možností) podniku a s přihlédnutím k budoucím změnám těchto potenciálů.</a:t>
          </a:r>
          <a:endParaRPr lang="cs-CZ" dirty="0"/>
        </a:p>
      </dgm:t>
    </dgm:pt>
    <dgm:pt modelId="{585099AC-7602-48C1-AF75-312DB470FDB3}" type="parTrans" cxnId="{6E7ED8AF-DE7C-413F-A054-A8CBB39B3700}">
      <dgm:prSet/>
      <dgm:spPr/>
      <dgm:t>
        <a:bodyPr/>
        <a:lstStyle/>
        <a:p>
          <a:endParaRPr lang="cs-CZ"/>
        </a:p>
      </dgm:t>
    </dgm:pt>
    <dgm:pt modelId="{99FE7DE7-2978-4C67-BA07-94782107ABFE}" type="sibTrans" cxnId="{6E7ED8AF-DE7C-413F-A054-A8CBB39B3700}">
      <dgm:prSet/>
      <dgm:spPr/>
      <dgm:t>
        <a:bodyPr/>
        <a:lstStyle/>
        <a:p>
          <a:endParaRPr lang="cs-CZ"/>
        </a:p>
      </dgm:t>
    </dgm:pt>
    <dgm:pt modelId="{163E8F46-4AC3-4A46-A204-2F5B28B98DEC}" type="pres">
      <dgm:prSet presAssocID="{4DC3995F-F0BC-40A9-BDAF-59658CA3F6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0B1C96B-D1B5-4A76-8925-51AC62CE855E}" type="pres">
      <dgm:prSet presAssocID="{4DC3995F-F0BC-40A9-BDAF-59658CA3F64C}" presName="fgShape" presStyleLbl="fgShp" presStyleIdx="0" presStyleCnt="1"/>
      <dgm:spPr/>
      <dgm:t>
        <a:bodyPr/>
        <a:lstStyle/>
        <a:p>
          <a:endParaRPr lang="cs-CZ"/>
        </a:p>
      </dgm:t>
    </dgm:pt>
    <dgm:pt modelId="{EBBA8765-B514-4665-BF8D-DDB39F71C308}" type="pres">
      <dgm:prSet presAssocID="{4DC3995F-F0BC-40A9-BDAF-59658CA3F64C}" presName="linComp" presStyleCnt="0"/>
      <dgm:spPr/>
      <dgm:t>
        <a:bodyPr/>
        <a:lstStyle/>
        <a:p>
          <a:endParaRPr lang="cs-CZ"/>
        </a:p>
      </dgm:t>
    </dgm:pt>
    <dgm:pt modelId="{5DA6FCD9-23A8-4279-AC25-3A5D56EC84B4}" type="pres">
      <dgm:prSet presAssocID="{9CC8E925-D3FB-4737-A833-0188B07B7275}" presName="compNode" presStyleCnt="0"/>
      <dgm:spPr/>
      <dgm:t>
        <a:bodyPr/>
        <a:lstStyle/>
        <a:p>
          <a:endParaRPr lang="cs-CZ"/>
        </a:p>
      </dgm:t>
    </dgm:pt>
    <dgm:pt modelId="{A6327447-D297-466D-BD34-F7481D479C0B}" type="pres">
      <dgm:prSet presAssocID="{9CC8E925-D3FB-4737-A833-0188B07B7275}" presName="bkgdShape" presStyleLbl="node1" presStyleIdx="0" presStyleCnt="1"/>
      <dgm:spPr/>
      <dgm:t>
        <a:bodyPr/>
        <a:lstStyle/>
        <a:p>
          <a:endParaRPr lang="cs-CZ"/>
        </a:p>
      </dgm:t>
    </dgm:pt>
    <dgm:pt modelId="{B69E3688-9A91-4382-BF37-1C80F5AA6BF7}" type="pres">
      <dgm:prSet presAssocID="{9CC8E925-D3FB-4737-A833-0188B07B7275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F9E747-B9FA-4CCF-BE52-4D79A0C3E759}" type="pres">
      <dgm:prSet presAssocID="{9CC8E925-D3FB-4737-A833-0188B07B7275}" presName="invisiNode" presStyleLbl="node1" presStyleIdx="0" presStyleCnt="1"/>
      <dgm:spPr/>
      <dgm:t>
        <a:bodyPr/>
        <a:lstStyle/>
        <a:p>
          <a:endParaRPr lang="cs-CZ"/>
        </a:p>
      </dgm:t>
    </dgm:pt>
    <dgm:pt modelId="{C497A0B3-327C-4DBD-BF98-77FE9E4F7940}" type="pres">
      <dgm:prSet presAssocID="{9CC8E925-D3FB-4737-A833-0188B07B7275}" presName="imagNode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cs-CZ"/>
        </a:p>
      </dgm:t>
    </dgm:pt>
  </dgm:ptLst>
  <dgm:cxnLst>
    <dgm:cxn modelId="{6E7ED8AF-DE7C-413F-A054-A8CBB39B3700}" srcId="{4DC3995F-F0BC-40A9-BDAF-59658CA3F64C}" destId="{9CC8E925-D3FB-4737-A833-0188B07B7275}" srcOrd="0" destOrd="0" parTransId="{585099AC-7602-48C1-AF75-312DB470FDB3}" sibTransId="{99FE7DE7-2978-4C67-BA07-94782107ABFE}"/>
    <dgm:cxn modelId="{57853BAB-A118-4940-BB50-3F2BEC9DB883}" type="presOf" srcId="{4DC3995F-F0BC-40A9-BDAF-59658CA3F64C}" destId="{163E8F46-4AC3-4A46-A204-2F5B28B98DEC}" srcOrd="0" destOrd="0" presId="urn:microsoft.com/office/officeart/2005/8/layout/hList7"/>
    <dgm:cxn modelId="{FFD304B9-A2A7-48E6-887D-873C29E1BCA1}" type="presOf" srcId="{9CC8E925-D3FB-4737-A833-0188B07B7275}" destId="{B69E3688-9A91-4382-BF37-1C80F5AA6BF7}" srcOrd="1" destOrd="0" presId="urn:microsoft.com/office/officeart/2005/8/layout/hList7"/>
    <dgm:cxn modelId="{ADA8F85C-8318-4F38-A202-CFBA7A35DB8E}" type="presOf" srcId="{9CC8E925-D3FB-4737-A833-0188B07B7275}" destId="{A6327447-D297-466D-BD34-F7481D479C0B}" srcOrd="0" destOrd="0" presId="urn:microsoft.com/office/officeart/2005/8/layout/hList7"/>
    <dgm:cxn modelId="{B65B1D40-1C57-43D8-89E5-AF0692B6884E}" type="presParOf" srcId="{163E8F46-4AC3-4A46-A204-2F5B28B98DEC}" destId="{60B1C96B-D1B5-4A76-8925-51AC62CE855E}" srcOrd="0" destOrd="0" presId="urn:microsoft.com/office/officeart/2005/8/layout/hList7"/>
    <dgm:cxn modelId="{18F9D7CE-7866-4A8E-A791-EB73E90BD2F1}" type="presParOf" srcId="{163E8F46-4AC3-4A46-A204-2F5B28B98DEC}" destId="{EBBA8765-B514-4665-BF8D-DDB39F71C308}" srcOrd="1" destOrd="0" presId="urn:microsoft.com/office/officeart/2005/8/layout/hList7"/>
    <dgm:cxn modelId="{991D0DC3-6B23-41F9-A39D-7C8C865A1E29}" type="presParOf" srcId="{EBBA8765-B514-4665-BF8D-DDB39F71C308}" destId="{5DA6FCD9-23A8-4279-AC25-3A5D56EC84B4}" srcOrd="0" destOrd="0" presId="urn:microsoft.com/office/officeart/2005/8/layout/hList7"/>
    <dgm:cxn modelId="{CCE702B9-85A4-4F5E-BB17-6AB24560FFD3}" type="presParOf" srcId="{5DA6FCD9-23A8-4279-AC25-3A5D56EC84B4}" destId="{A6327447-D297-466D-BD34-F7481D479C0B}" srcOrd="0" destOrd="0" presId="urn:microsoft.com/office/officeart/2005/8/layout/hList7"/>
    <dgm:cxn modelId="{A5733021-A9CE-40F1-AF4D-F2F652D0CF09}" type="presParOf" srcId="{5DA6FCD9-23A8-4279-AC25-3A5D56EC84B4}" destId="{B69E3688-9A91-4382-BF37-1C80F5AA6BF7}" srcOrd="1" destOrd="0" presId="urn:microsoft.com/office/officeart/2005/8/layout/hList7"/>
    <dgm:cxn modelId="{E16F6FFE-7952-4009-97ED-B738817B5477}" type="presParOf" srcId="{5DA6FCD9-23A8-4279-AC25-3A5D56EC84B4}" destId="{55F9E747-B9FA-4CCF-BE52-4D79A0C3E759}" srcOrd="2" destOrd="0" presId="urn:microsoft.com/office/officeart/2005/8/layout/hList7"/>
    <dgm:cxn modelId="{36E9D2A9-91DA-458D-84DF-64E4DAD88B63}" type="presParOf" srcId="{5DA6FCD9-23A8-4279-AC25-3A5D56EC84B4}" destId="{C497A0B3-327C-4DBD-BF98-77FE9E4F794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459140-6466-4516-A988-39809BFE75FE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3260743D-2BE1-4975-A23E-0D2E9E031189}">
      <dgm:prSet/>
      <dgm:spPr/>
      <dgm:t>
        <a:bodyPr/>
        <a:lstStyle/>
        <a:p>
          <a:pPr rtl="0"/>
          <a:r>
            <a:rPr lang="cs-CZ" dirty="0" smtClean="0"/>
            <a:t>Orientace na cíle: celá plánovací činnost se trvale orientuje v současné době na závazný systém cílů, neboť jen tak lze aktivně utvářet řízení podniku. </a:t>
          </a:r>
          <a:endParaRPr lang="cs-CZ" dirty="0"/>
        </a:p>
      </dgm:t>
    </dgm:pt>
    <dgm:pt modelId="{28AB37B2-6E65-44FE-841D-33754F5F5622}" type="parTrans" cxnId="{39149372-2C8F-4A0D-945C-BBA1AA6D3AC9}">
      <dgm:prSet/>
      <dgm:spPr/>
      <dgm:t>
        <a:bodyPr/>
        <a:lstStyle/>
        <a:p>
          <a:endParaRPr lang="cs-CZ"/>
        </a:p>
      </dgm:t>
    </dgm:pt>
    <dgm:pt modelId="{02F693AF-E0D9-4499-8695-6E279EA3EEE0}" type="sibTrans" cxnId="{39149372-2C8F-4A0D-945C-BBA1AA6D3AC9}">
      <dgm:prSet/>
      <dgm:spPr/>
      <dgm:t>
        <a:bodyPr/>
        <a:lstStyle/>
        <a:p>
          <a:endParaRPr lang="cs-CZ"/>
        </a:p>
      </dgm:t>
    </dgm:pt>
    <dgm:pt modelId="{F3418079-3631-4E04-9E7F-621B180F62C4}">
      <dgm:prSet/>
      <dgm:spPr/>
      <dgm:t>
        <a:bodyPr/>
        <a:lstStyle/>
        <a:p>
          <a:pPr rtl="0"/>
          <a:r>
            <a:rPr lang="cs-CZ" smtClean="0"/>
            <a:t>Tvůrčí charakter plánů: tím je myšlen racionální způsob jednání při plánovacích pracích, zvláště schopnost věcně a časově sladit provádění plánovacích úkolů. </a:t>
          </a:r>
          <a:endParaRPr lang="cs-CZ"/>
        </a:p>
      </dgm:t>
    </dgm:pt>
    <dgm:pt modelId="{4B3C8DB7-1E15-40FE-88D1-8F176EB3063E}" type="parTrans" cxnId="{1DC08447-D3C2-4F12-AFBB-176F34FAE141}">
      <dgm:prSet/>
      <dgm:spPr/>
      <dgm:t>
        <a:bodyPr/>
        <a:lstStyle/>
        <a:p>
          <a:endParaRPr lang="cs-CZ"/>
        </a:p>
      </dgm:t>
    </dgm:pt>
    <dgm:pt modelId="{ED9E57B3-3BAA-4153-AFB9-97DF2F0B64B0}" type="sibTrans" cxnId="{1DC08447-D3C2-4F12-AFBB-176F34FAE141}">
      <dgm:prSet/>
      <dgm:spPr/>
      <dgm:t>
        <a:bodyPr/>
        <a:lstStyle/>
        <a:p>
          <a:endParaRPr lang="cs-CZ"/>
        </a:p>
      </dgm:t>
    </dgm:pt>
    <dgm:pt modelId="{368C4450-2A9B-446E-ACFA-142B33C577DA}">
      <dgm:prSet/>
      <dgm:spPr/>
      <dgm:t>
        <a:bodyPr/>
        <a:lstStyle/>
        <a:p>
          <a:pPr rtl="0"/>
          <a:r>
            <a:rPr lang="cs-CZ" smtClean="0"/>
            <a:t>Orientace na budoucnost: toto zaměření se projevuje zvláště v rozpoznání a rozhodování o nezbytných opatřeních k využití budoucích příležitostí, eventuálně k vyvarování se potenciálních nebezpečí. Jedině tak se může pozitivně ovlivňovat hospodářský vývoj podniku. </a:t>
          </a:r>
          <a:endParaRPr lang="cs-CZ"/>
        </a:p>
      </dgm:t>
    </dgm:pt>
    <dgm:pt modelId="{1179E5FD-9255-41E9-8173-AABDA99373E6}" type="parTrans" cxnId="{78D852C2-62BD-45E0-90EC-49E204AA7543}">
      <dgm:prSet/>
      <dgm:spPr/>
      <dgm:t>
        <a:bodyPr/>
        <a:lstStyle/>
        <a:p>
          <a:endParaRPr lang="cs-CZ"/>
        </a:p>
      </dgm:t>
    </dgm:pt>
    <dgm:pt modelId="{C9C1BBE9-EA5C-444A-A661-4B04827EEB9B}" type="sibTrans" cxnId="{78D852C2-62BD-45E0-90EC-49E204AA7543}">
      <dgm:prSet/>
      <dgm:spPr/>
      <dgm:t>
        <a:bodyPr/>
        <a:lstStyle/>
        <a:p>
          <a:endParaRPr lang="cs-CZ"/>
        </a:p>
      </dgm:t>
    </dgm:pt>
    <dgm:pt modelId="{FDE30BE2-B61E-4C19-A24E-118BF3881398}">
      <dgm:prSet/>
      <dgm:spPr/>
      <dgm:t>
        <a:bodyPr/>
        <a:lstStyle/>
        <a:p>
          <a:pPr rtl="0"/>
          <a:r>
            <a:rPr lang="cs-CZ" smtClean="0"/>
            <a:t>Procesní orientace: tento rys se vtahuje na vzájemné závislosti dílčích plánů, které vyžadují trvalou zpětnou vazbu. </a:t>
          </a:r>
          <a:endParaRPr lang="cs-CZ"/>
        </a:p>
      </dgm:t>
    </dgm:pt>
    <dgm:pt modelId="{AEDC2C84-F671-40E3-A87D-9DFD598D6836}" type="parTrans" cxnId="{E5815181-4C8F-4E2B-9BAA-B20B242A737A}">
      <dgm:prSet/>
      <dgm:spPr/>
      <dgm:t>
        <a:bodyPr/>
        <a:lstStyle/>
        <a:p>
          <a:endParaRPr lang="cs-CZ"/>
        </a:p>
      </dgm:t>
    </dgm:pt>
    <dgm:pt modelId="{E614A75B-18B6-4168-9856-36BE4526E5DD}" type="sibTrans" cxnId="{E5815181-4C8F-4E2B-9BAA-B20B242A737A}">
      <dgm:prSet/>
      <dgm:spPr/>
      <dgm:t>
        <a:bodyPr/>
        <a:lstStyle/>
        <a:p>
          <a:endParaRPr lang="cs-CZ"/>
        </a:p>
      </dgm:t>
    </dgm:pt>
    <dgm:pt modelId="{9AB8B535-54B0-490D-9561-1F63F960376C}" type="pres">
      <dgm:prSet presAssocID="{FF459140-6466-4516-A988-39809BFE75F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680AD53-943F-4F4D-A41A-558F9D24549E}" type="pres">
      <dgm:prSet presAssocID="{3260743D-2BE1-4975-A23E-0D2E9E03118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A209B9-C0AA-4003-8F3C-E5359E2F45C5}" type="pres">
      <dgm:prSet presAssocID="{02F693AF-E0D9-4499-8695-6E279EA3EEE0}" presName="sibTrans" presStyleLbl="sibTrans2D1" presStyleIdx="0" presStyleCnt="3"/>
      <dgm:spPr/>
      <dgm:t>
        <a:bodyPr/>
        <a:lstStyle/>
        <a:p>
          <a:endParaRPr lang="cs-CZ"/>
        </a:p>
      </dgm:t>
    </dgm:pt>
    <dgm:pt modelId="{279A48ED-0827-459E-83ED-19C5D69F2646}" type="pres">
      <dgm:prSet presAssocID="{02F693AF-E0D9-4499-8695-6E279EA3EEE0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4C3EF2FA-C720-40DA-84F0-06E08E242289}" type="pres">
      <dgm:prSet presAssocID="{F3418079-3631-4E04-9E7F-621B180F62C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AABB61D-88D7-4CF4-98B2-0D1D76DC80D4}" type="pres">
      <dgm:prSet presAssocID="{ED9E57B3-3BAA-4153-AFB9-97DF2F0B64B0}" presName="sibTrans" presStyleLbl="sibTrans2D1" presStyleIdx="1" presStyleCnt="3"/>
      <dgm:spPr/>
      <dgm:t>
        <a:bodyPr/>
        <a:lstStyle/>
        <a:p>
          <a:endParaRPr lang="cs-CZ"/>
        </a:p>
      </dgm:t>
    </dgm:pt>
    <dgm:pt modelId="{41458D2B-1DAB-440A-B2BF-5C82BBB1B68C}" type="pres">
      <dgm:prSet presAssocID="{ED9E57B3-3BAA-4153-AFB9-97DF2F0B64B0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00BC21C2-5E6E-48FA-9579-56C5904072E1}" type="pres">
      <dgm:prSet presAssocID="{368C4450-2A9B-446E-ACFA-142B33C577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C1E618-2BC7-4EB8-B518-46D4259588DA}" type="pres">
      <dgm:prSet presAssocID="{C9C1BBE9-EA5C-444A-A661-4B04827EEB9B}" presName="sibTrans" presStyleLbl="sibTrans2D1" presStyleIdx="2" presStyleCnt="3"/>
      <dgm:spPr/>
      <dgm:t>
        <a:bodyPr/>
        <a:lstStyle/>
        <a:p>
          <a:endParaRPr lang="cs-CZ"/>
        </a:p>
      </dgm:t>
    </dgm:pt>
    <dgm:pt modelId="{94326C21-407B-4745-BEED-71A6B64ED4C9}" type="pres">
      <dgm:prSet presAssocID="{C9C1BBE9-EA5C-444A-A661-4B04827EEB9B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938EC198-A322-48CB-95E6-C718726F3648}" type="pres">
      <dgm:prSet presAssocID="{FDE30BE2-B61E-4C19-A24E-118BF388139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61C73C6-29A9-4531-91F8-0A996E2C456A}" type="presOf" srcId="{C9C1BBE9-EA5C-444A-A661-4B04827EEB9B}" destId="{EDC1E618-2BC7-4EB8-B518-46D4259588DA}" srcOrd="0" destOrd="0" presId="urn:microsoft.com/office/officeart/2005/8/layout/process1"/>
    <dgm:cxn modelId="{39149372-2C8F-4A0D-945C-BBA1AA6D3AC9}" srcId="{FF459140-6466-4516-A988-39809BFE75FE}" destId="{3260743D-2BE1-4975-A23E-0D2E9E031189}" srcOrd="0" destOrd="0" parTransId="{28AB37B2-6E65-44FE-841D-33754F5F5622}" sibTransId="{02F693AF-E0D9-4499-8695-6E279EA3EEE0}"/>
    <dgm:cxn modelId="{97A0B2C6-F0A4-43D8-A940-92E14C0FD184}" type="presOf" srcId="{368C4450-2A9B-446E-ACFA-142B33C577DA}" destId="{00BC21C2-5E6E-48FA-9579-56C5904072E1}" srcOrd="0" destOrd="0" presId="urn:microsoft.com/office/officeart/2005/8/layout/process1"/>
    <dgm:cxn modelId="{4E2FC56A-5A92-4D85-BCE6-41C3AF7354B1}" type="presOf" srcId="{02F693AF-E0D9-4499-8695-6E279EA3EEE0}" destId="{279A48ED-0827-459E-83ED-19C5D69F2646}" srcOrd="1" destOrd="0" presId="urn:microsoft.com/office/officeart/2005/8/layout/process1"/>
    <dgm:cxn modelId="{C0921132-DE3D-423D-8400-A5A405F2E556}" type="presOf" srcId="{FDE30BE2-B61E-4C19-A24E-118BF3881398}" destId="{938EC198-A322-48CB-95E6-C718726F3648}" srcOrd="0" destOrd="0" presId="urn:microsoft.com/office/officeart/2005/8/layout/process1"/>
    <dgm:cxn modelId="{188E5BA0-CAD1-4310-B3E1-E68C7BB0119F}" type="presOf" srcId="{FF459140-6466-4516-A988-39809BFE75FE}" destId="{9AB8B535-54B0-490D-9561-1F63F960376C}" srcOrd="0" destOrd="0" presId="urn:microsoft.com/office/officeart/2005/8/layout/process1"/>
    <dgm:cxn modelId="{E379CEFE-94D4-43F3-BC09-3DE8B1D08049}" type="presOf" srcId="{C9C1BBE9-EA5C-444A-A661-4B04827EEB9B}" destId="{94326C21-407B-4745-BEED-71A6B64ED4C9}" srcOrd="1" destOrd="0" presId="urn:microsoft.com/office/officeart/2005/8/layout/process1"/>
    <dgm:cxn modelId="{D66637E1-E040-4BAD-96CC-54F76F3ED973}" type="presOf" srcId="{02F693AF-E0D9-4499-8695-6E279EA3EEE0}" destId="{21A209B9-C0AA-4003-8F3C-E5359E2F45C5}" srcOrd="0" destOrd="0" presId="urn:microsoft.com/office/officeart/2005/8/layout/process1"/>
    <dgm:cxn modelId="{78D852C2-62BD-45E0-90EC-49E204AA7543}" srcId="{FF459140-6466-4516-A988-39809BFE75FE}" destId="{368C4450-2A9B-446E-ACFA-142B33C577DA}" srcOrd="2" destOrd="0" parTransId="{1179E5FD-9255-41E9-8173-AABDA99373E6}" sibTransId="{C9C1BBE9-EA5C-444A-A661-4B04827EEB9B}"/>
    <dgm:cxn modelId="{ABBCAEA7-E970-45DC-9970-439821635F73}" type="presOf" srcId="{ED9E57B3-3BAA-4153-AFB9-97DF2F0B64B0}" destId="{BAABB61D-88D7-4CF4-98B2-0D1D76DC80D4}" srcOrd="0" destOrd="0" presId="urn:microsoft.com/office/officeart/2005/8/layout/process1"/>
    <dgm:cxn modelId="{CE91CBFA-9187-4FB8-9569-26F94B92DC78}" type="presOf" srcId="{F3418079-3631-4E04-9E7F-621B180F62C4}" destId="{4C3EF2FA-C720-40DA-84F0-06E08E242289}" srcOrd="0" destOrd="0" presId="urn:microsoft.com/office/officeart/2005/8/layout/process1"/>
    <dgm:cxn modelId="{E5815181-4C8F-4E2B-9BAA-B20B242A737A}" srcId="{FF459140-6466-4516-A988-39809BFE75FE}" destId="{FDE30BE2-B61E-4C19-A24E-118BF3881398}" srcOrd="3" destOrd="0" parTransId="{AEDC2C84-F671-40E3-A87D-9DFD598D6836}" sibTransId="{E614A75B-18B6-4168-9856-36BE4526E5DD}"/>
    <dgm:cxn modelId="{D7BC486C-6116-4B45-A8B0-D6BB92A304C0}" type="presOf" srcId="{3260743D-2BE1-4975-A23E-0D2E9E031189}" destId="{3680AD53-943F-4F4D-A41A-558F9D24549E}" srcOrd="0" destOrd="0" presId="urn:microsoft.com/office/officeart/2005/8/layout/process1"/>
    <dgm:cxn modelId="{6CBB4B31-0AB1-4935-AD4C-3CD4E369FFBB}" type="presOf" srcId="{ED9E57B3-3BAA-4153-AFB9-97DF2F0B64B0}" destId="{41458D2B-1DAB-440A-B2BF-5C82BBB1B68C}" srcOrd="1" destOrd="0" presId="urn:microsoft.com/office/officeart/2005/8/layout/process1"/>
    <dgm:cxn modelId="{1DC08447-D3C2-4F12-AFBB-176F34FAE141}" srcId="{FF459140-6466-4516-A988-39809BFE75FE}" destId="{F3418079-3631-4E04-9E7F-621B180F62C4}" srcOrd="1" destOrd="0" parTransId="{4B3C8DB7-1E15-40FE-88D1-8F176EB3063E}" sibTransId="{ED9E57B3-3BAA-4153-AFB9-97DF2F0B64B0}"/>
    <dgm:cxn modelId="{78E6154F-599D-4849-BF04-37844D2D1729}" type="presParOf" srcId="{9AB8B535-54B0-490D-9561-1F63F960376C}" destId="{3680AD53-943F-4F4D-A41A-558F9D24549E}" srcOrd="0" destOrd="0" presId="urn:microsoft.com/office/officeart/2005/8/layout/process1"/>
    <dgm:cxn modelId="{9DE166D7-D26C-46D0-8D8A-FFACEE0AA949}" type="presParOf" srcId="{9AB8B535-54B0-490D-9561-1F63F960376C}" destId="{21A209B9-C0AA-4003-8F3C-E5359E2F45C5}" srcOrd="1" destOrd="0" presId="urn:microsoft.com/office/officeart/2005/8/layout/process1"/>
    <dgm:cxn modelId="{AE91C65A-807A-47C1-91C0-37B938B24238}" type="presParOf" srcId="{21A209B9-C0AA-4003-8F3C-E5359E2F45C5}" destId="{279A48ED-0827-459E-83ED-19C5D69F2646}" srcOrd="0" destOrd="0" presId="urn:microsoft.com/office/officeart/2005/8/layout/process1"/>
    <dgm:cxn modelId="{C2A4B7D9-3197-4DBD-8517-FD90F269C898}" type="presParOf" srcId="{9AB8B535-54B0-490D-9561-1F63F960376C}" destId="{4C3EF2FA-C720-40DA-84F0-06E08E242289}" srcOrd="2" destOrd="0" presId="urn:microsoft.com/office/officeart/2005/8/layout/process1"/>
    <dgm:cxn modelId="{A2577106-A8DD-4396-A0DD-6362D7DE02DE}" type="presParOf" srcId="{9AB8B535-54B0-490D-9561-1F63F960376C}" destId="{BAABB61D-88D7-4CF4-98B2-0D1D76DC80D4}" srcOrd="3" destOrd="0" presId="urn:microsoft.com/office/officeart/2005/8/layout/process1"/>
    <dgm:cxn modelId="{41AEA867-1B8D-4D07-B413-49C99AFB82C4}" type="presParOf" srcId="{BAABB61D-88D7-4CF4-98B2-0D1D76DC80D4}" destId="{41458D2B-1DAB-440A-B2BF-5C82BBB1B68C}" srcOrd="0" destOrd="0" presId="urn:microsoft.com/office/officeart/2005/8/layout/process1"/>
    <dgm:cxn modelId="{5BFACAAC-E118-4BF2-91B0-B268F00042D6}" type="presParOf" srcId="{9AB8B535-54B0-490D-9561-1F63F960376C}" destId="{00BC21C2-5E6E-48FA-9579-56C5904072E1}" srcOrd="4" destOrd="0" presId="urn:microsoft.com/office/officeart/2005/8/layout/process1"/>
    <dgm:cxn modelId="{B0504070-6A04-40FC-B2D9-E8A8103D4CC2}" type="presParOf" srcId="{9AB8B535-54B0-490D-9561-1F63F960376C}" destId="{EDC1E618-2BC7-4EB8-B518-46D4259588DA}" srcOrd="5" destOrd="0" presId="urn:microsoft.com/office/officeart/2005/8/layout/process1"/>
    <dgm:cxn modelId="{7C277BAE-5C64-4BF0-82DB-066CBC098B88}" type="presParOf" srcId="{EDC1E618-2BC7-4EB8-B518-46D4259588DA}" destId="{94326C21-407B-4745-BEED-71A6B64ED4C9}" srcOrd="0" destOrd="0" presId="urn:microsoft.com/office/officeart/2005/8/layout/process1"/>
    <dgm:cxn modelId="{10083963-191A-43F4-8B0A-40125354265C}" type="presParOf" srcId="{9AB8B535-54B0-490D-9561-1F63F960376C}" destId="{938EC198-A322-48CB-95E6-C718726F364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AA8BCC-969C-4EAE-A8B6-1880F8877E77}" type="doc">
      <dgm:prSet loTypeId="urn:microsoft.com/office/officeart/2005/8/layout/hList7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D6AE4066-60B5-46FD-88F3-D04DA2065387}">
      <dgm:prSet/>
      <dgm:spPr/>
      <dgm:t>
        <a:bodyPr/>
        <a:lstStyle/>
        <a:p>
          <a:pPr rtl="0"/>
          <a:r>
            <a:rPr lang="cs-CZ" smtClean="0"/>
            <a:t>zajištění stavu likvidních prostředků </a:t>
          </a:r>
          <a:br>
            <a:rPr lang="cs-CZ" smtClean="0"/>
          </a:br>
          <a:endParaRPr lang="cs-CZ"/>
        </a:p>
      </dgm:t>
    </dgm:pt>
    <dgm:pt modelId="{3BD165FC-954C-4BD2-93C5-B0D0FE1FCF51}" type="parTrans" cxnId="{733E4AB7-52C3-497F-9BDE-4C2E8F452B0B}">
      <dgm:prSet/>
      <dgm:spPr/>
      <dgm:t>
        <a:bodyPr/>
        <a:lstStyle/>
        <a:p>
          <a:endParaRPr lang="cs-CZ"/>
        </a:p>
      </dgm:t>
    </dgm:pt>
    <dgm:pt modelId="{CA25CD60-7CE8-47D6-8212-DEBB32AB577E}" type="sibTrans" cxnId="{733E4AB7-52C3-497F-9BDE-4C2E8F452B0B}">
      <dgm:prSet/>
      <dgm:spPr/>
      <dgm:t>
        <a:bodyPr/>
        <a:lstStyle/>
        <a:p>
          <a:endParaRPr lang="cs-CZ"/>
        </a:p>
      </dgm:t>
    </dgm:pt>
    <dgm:pt modelId="{0B62DACA-C81C-4E2A-9471-D6A19A2ACA07}">
      <dgm:prSet/>
      <dgm:spPr/>
      <dgm:t>
        <a:bodyPr/>
        <a:lstStyle/>
        <a:p>
          <a:pPr rtl="0"/>
          <a:r>
            <a:rPr lang="cs-CZ" smtClean="0"/>
            <a:t>dosahování zisku – vytvoření rezerv pro budoucnost </a:t>
          </a:r>
          <a:br>
            <a:rPr lang="cs-CZ" smtClean="0"/>
          </a:br>
          <a:endParaRPr lang="cs-CZ"/>
        </a:p>
      </dgm:t>
    </dgm:pt>
    <dgm:pt modelId="{FD31C17D-E564-4193-A949-AD1CFF8E1D99}" type="parTrans" cxnId="{48602857-0D83-4619-9F9D-E642F1165813}">
      <dgm:prSet/>
      <dgm:spPr/>
      <dgm:t>
        <a:bodyPr/>
        <a:lstStyle/>
        <a:p>
          <a:endParaRPr lang="cs-CZ"/>
        </a:p>
      </dgm:t>
    </dgm:pt>
    <dgm:pt modelId="{71552E23-D3E0-4C19-AE40-B90BEAC85AF1}" type="sibTrans" cxnId="{48602857-0D83-4619-9F9D-E642F1165813}">
      <dgm:prSet/>
      <dgm:spPr/>
      <dgm:t>
        <a:bodyPr/>
        <a:lstStyle/>
        <a:p>
          <a:endParaRPr lang="cs-CZ"/>
        </a:p>
      </dgm:t>
    </dgm:pt>
    <dgm:pt modelId="{3ADA280B-AF30-4CE5-BD3E-EE0B2E81B7AE}">
      <dgm:prSet/>
      <dgm:spPr/>
      <dgm:t>
        <a:bodyPr/>
        <a:lstStyle/>
        <a:p>
          <a:pPr rtl="0"/>
          <a:r>
            <a:rPr lang="cs-CZ" smtClean="0"/>
            <a:t>zvýšení reálné hodnoty kapitálu </a:t>
          </a:r>
          <a:endParaRPr lang="cs-CZ"/>
        </a:p>
      </dgm:t>
    </dgm:pt>
    <dgm:pt modelId="{63D7698D-04A1-4716-834B-902E1EB5CCC0}" type="parTrans" cxnId="{D9661B99-13ED-4A50-8353-72AFBB3DF39C}">
      <dgm:prSet/>
      <dgm:spPr/>
      <dgm:t>
        <a:bodyPr/>
        <a:lstStyle/>
        <a:p>
          <a:endParaRPr lang="cs-CZ"/>
        </a:p>
      </dgm:t>
    </dgm:pt>
    <dgm:pt modelId="{194BD632-6138-4778-AFA0-DDE31E592972}" type="sibTrans" cxnId="{D9661B99-13ED-4A50-8353-72AFBB3DF39C}">
      <dgm:prSet/>
      <dgm:spPr/>
      <dgm:t>
        <a:bodyPr/>
        <a:lstStyle/>
        <a:p>
          <a:endParaRPr lang="cs-CZ"/>
        </a:p>
      </dgm:t>
    </dgm:pt>
    <dgm:pt modelId="{E8787BCD-8127-4653-BA6C-C10BE5CB4F1D}" type="pres">
      <dgm:prSet presAssocID="{C2AA8BCC-969C-4EAE-A8B6-1880F8877E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7F045E-7A78-4CCC-96BB-DB56EFE67E44}" type="pres">
      <dgm:prSet presAssocID="{C2AA8BCC-969C-4EAE-A8B6-1880F8877E77}" presName="fgShape" presStyleLbl="fgShp" presStyleIdx="0" presStyleCnt="1"/>
      <dgm:spPr/>
    </dgm:pt>
    <dgm:pt modelId="{D07FDC0E-DFFB-4C58-8F49-CA17F8525397}" type="pres">
      <dgm:prSet presAssocID="{C2AA8BCC-969C-4EAE-A8B6-1880F8877E77}" presName="linComp" presStyleCnt="0"/>
      <dgm:spPr/>
    </dgm:pt>
    <dgm:pt modelId="{29A25096-3046-4462-A215-04F2B8B89E68}" type="pres">
      <dgm:prSet presAssocID="{D6AE4066-60B5-46FD-88F3-D04DA2065387}" presName="compNode" presStyleCnt="0"/>
      <dgm:spPr/>
    </dgm:pt>
    <dgm:pt modelId="{02D96158-2188-44C8-8F3F-D76130FF0B08}" type="pres">
      <dgm:prSet presAssocID="{D6AE4066-60B5-46FD-88F3-D04DA2065387}" presName="bkgdShape" presStyleLbl="node1" presStyleIdx="0" presStyleCnt="3"/>
      <dgm:spPr/>
      <dgm:t>
        <a:bodyPr/>
        <a:lstStyle/>
        <a:p>
          <a:endParaRPr lang="cs-CZ"/>
        </a:p>
      </dgm:t>
    </dgm:pt>
    <dgm:pt modelId="{8AE5BD98-99B1-48EC-8BEC-E06F27BB2297}" type="pres">
      <dgm:prSet presAssocID="{D6AE4066-60B5-46FD-88F3-D04DA2065387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A64A8E-BF4B-45B8-BDB4-D2CB96CF3590}" type="pres">
      <dgm:prSet presAssocID="{D6AE4066-60B5-46FD-88F3-D04DA2065387}" presName="invisiNode" presStyleLbl="node1" presStyleIdx="0" presStyleCnt="3"/>
      <dgm:spPr/>
    </dgm:pt>
    <dgm:pt modelId="{626A9E98-DE92-4B03-8FF3-6E932856C8C2}" type="pres">
      <dgm:prSet presAssocID="{D6AE4066-60B5-46FD-88F3-D04DA2065387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5A7E26A3-A964-46A7-9750-7E5443111BA6}" type="pres">
      <dgm:prSet presAssocID="{CA25CD60-7CE8-47D6-8212-DEBB32AB577E}" presName="sibTrans" presStyleLbl="sibTrans2D1" presStyleIdx="0" presStyleCnt="0"/>
      <dgm:spPr/>
      <dgm:t>
        <a:bodyPr/>
        <a:lstStyle/>
        <a:p>
          <a:endParaRPr lang="cs-CZ"/>
        </a:p>
      </dgm:t>
    </dgm:pt>
    <dgm:pt modelId="{AC71531E-E4A3-4CC9-8AA2-79C56F89483E}" type="pres">
      <dgm:prSet presAssocID="{0B62DACA-C81C-4E2A-9471-D6A19A2ACA07}" presName="compNode" presStyleCnt="0"/>
      <dgm:spPr/>
    </dgm:pt>
    <dgm:pt modelId="{65B7238F-61F8-4297-BECD-9240BFDAFA78}" type="pres">
      <dgm:prSet presAssocID="{0B62DACA-C81C-4E2A-9471-D6A19A2ACA07}" presName="bkgdShape" presStyleLbl="node1" presStyleIdx="1" presStyleCnt="3"/>
      <dgm:spPr/>
      <dgm:t>
        <a:bodyPr/>
        <a:lstStyle/>
        <a:p>
          <a:endParaRPr lang="cs-CZ"/>
        </a:p>
      </dgm:t>
    </dgm:pt>
    <dgm:pt modelId="{318AF79E-5209-4487-864B-E02AB60D0B3E}" type="pres">
      <dgm:prSet presAssocID="{0B62DACA-C81C-4E2A-9471-D6A19A2ACA0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D457FA-312C-4799-B55A-62E107AAF955}" type="pres">
      <dgm:prSet presAssocID="{0B62DACA-C81C-4E2A-9471-D6A19A2ACA07}" presName="invisiNode" presStyleLbl="node1" presStyleIdx="1" presStyleCnt="3"/>
      <dgm:spPr/>
    </dgm:pt>
    <dgm:pt modelId="{23C101D9-CA0A-454C-B9BF-6FA478BE7840}" type="pres">
      <dgm:prSet presAssocID="{0B62DACA-C81C-4E2A-9471-D6A19A2ACA07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403F5CA0-EB68-48E9-BEBD-FA7F177A0AA2}" type="pres">
      <dgm:prSet presAssocID="{71552E23-D3E0-4C19-AE40-B90BEAC85AF1}" presName="sibTrans" presStyleLbl="sibTrans2D1" presStyleIdx="0" presStyleCnt="0"/>
      <dgm:spPr/>
      <dgm:t>
        <a:bodyPr/>
        <a:lstStyle/>
        <a:p>
          <a:endParaRPr lang="cs-CZ"/>
        </a:p>
      </dgm:t>
    </dgm:pt>
    <dgm:pt modelId="{04B2222A-BC01-4594-BDD7-564DE1BECB0B}" type="pres">
      <dgm:prSet presAssocID="{3ADA280B-AF30-4CE5-BD3E-EE0B2E81B7AE}" presName="compNode" presStyleCnt="0"/>
      <dgm:spPr/>
    </dgm:pt>
    <dgm:pt modelId="{10E845ED-0635-42FB-997E-36F30E38D9A0}" type="pres">
      <dgm:prSet presAssocID="{3ADA280B-AF30-4CE5-BD3E-EE0B2E81B7AE}" presName="bkgdShape" presStyleLbl="node1" presStyleIdx="2" presStyleCnt="3"/>
      <dgm:spPr/>
      <dgm:t>
        <a:bodyPr/>
        <a:lstStyle/>
        <a:p>
          <a:endParaRPr lang="cs-CZ"/>
        </a:p>
      </dgm:t>
    </dgm:pt>
    <dgm:pt modelId="{20855F17-8A24-498B-8DBA-7D94AC6BA0B4}" type="pres">
      <dgm:prSet presAssocID="{3ADA280B-AF30-4CE5-BD3E-EE0B2E81B7A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74A0EB-52DE-4159-9C3E-510C242BAFB1}" type="pres">
      <dgm:prSet presAssocID="{3ADA280B-AF30-4CE5-BD3E-EE0B2E81B7AE}" presName="invisiNode" presStyleLbl="node1" presStyleIdx="2" presStyleCnt="3"/>
      <dgm:spPr/>
    </dgm:pt>
    <dgm:pt modelId="{F63AB2D8-046B-41B1-9EF6-33129F5A5898}" type="pres">
      <dgm:prSet presAssocID="{3ADA280B-AF30-4CE5-BD3E-EE0B2E81B7AE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</dgm:spPr>
      <dgm:t>
        <a:bodyPr/>
        <a:lstStyle/>
        <a:p>
          <a:endParaRPr lang="cs-CZ"/>
        </a:p>
      </dgm:t>
    </dgm:pt>
  </dgm:ptLst>
  <dgm:cxnLst>
    <dgm:cxn modelId="{4E1BADB0-4EAE-484E-B0A6-5CA6968DA760}" type="presOf" srcId="{3ADA280B-AF30-4CE5-BD3E-EE0B2E81B7AE}" destId="{20855F17-8A24-498B-8DBA-7D94AC6BA0B4}" srcOrd="1" destOrd="0" presId="urn:microsoft.com/office/officeart/2005/8/layout/hList7"/>
    <dgm:cxn modelId="{46E6BFEF-86EA-4299-99D7-AAB16795C7E6}" type="presOf" srcId="{D6AE4066-60B5-46FD-88F3-D04DA2065387}" destId="{02D96158-2188-44C8-8F3F-D76130FF0B08}" srcOrd="0" destOrd="0" presId="urn:microsoft.com/office/officeart/2005/8/layout/hList7"/>
    <dgm:cxn modelId="{733E4AB7-52C3-497F-9BDE-4C2E8F452B0B}" srcId="{C2AA8BCC-969C-4EAE-A8B6-1880F8877E77}" destId="{D6AE4066-60B5-46FD-88F3-D04DA2065387}" srcOrd="0" destOrd="0" parTransId="{3BD165FC-954C-4BD2-93C5-B0D0FE1FCF51}" sibTransId="{CA25CD60-7CE8-47D6-8212-DEBB32AB577E}"/>
    <dgm:cxn modelId="{74FE6D8F-936A-4945-A22E-3FD188B7ABD2}" type="presOf" srcId="{CA25CD60-7CE8-47D6-8212-DEBB32AB577E}" destId="{5A7E26A3-A964-46A7-9750-7E5443111BA6}" srcOrd="0" destOrd="0" presId="urn:microsoft.com/office/officeart/2005/8/layout/hList7"/>
    <dgm:cxn modelId="{D9661B99-13ED-4A50-8353-72AFBB3DF39C}" srcId="{C2AA8BCC-969C-4EAE-A8B6-1880F8877E77}" destId="{3ADA280B-AF30-4CE5-BD3E-EE0B2E81B7AE}" srcOrd="2" destOrd="0" parTransId="{63D7698D-04A1-4716-834B-902E1EB5CCC0}" sibTransId="{194BD632-6138-4778-AFA0-DDE31E592972}"/>
    <dgm:cxn modelId="{811A22CD-8B0E-4264-BAB0-DDB78FCA989C}" type="presOf" srcId="{0B62DACA-C81C-4E2A-9471-D6A19A2ACA07}" destId="{65B7238F-61F8-4297-BECD-9240BFDAFA78}" srcOrd="0" destOrd="0" presId="urn:microsoft.com/office/officeart/2005/8/layout/hList7"/>
    <dgm:cxn modelId="{BE3D1BC4-41BA-420C-B8A4-31579D37E1D9}" type="presOf" srcId="{C2AA8BCC-969C-4EAE-A8B6-1880F8877E77}" destId="{E8787BCD-8127-4653-BA6C-C10BE5CB4F1D}" srcOrd="0" destOrd="0" presId="urn:microsoft.com/office/officeart/2005/8/layout/hList7"/>
    <dgm:cxn modelId="{95408E2D-F51B-4AC0-9C75-28E56283E694}" type="presOf" srcId="{D6AE4066-60B5-46FD-88F3-D04DA2065387}" destId="{8AE5BD98-99B1-48EC-8BEC-E06F27BB2297}" srcOrd="1" destOrd="0" presId="urn:microsoft.com/office/officeart/2005/8/layout/hList7"/>
    <dgm:cxn modelId="{48602857-0D83-4619-9F9D-E642F1165813}" srcId="{C2AA8BCC-969C-4EAE-A8B6-1880F8877E77}" destId="{0B62DACA-C81C-4E2A-9471-D6A19A2ACA07}" srcOrd="1" destOrd="0" parTransId="{FD31C17D-E564-4193-A949-AD1CFF8E1D99}" sibTransId="{71552E23-D3E0-4C19-AE40-B90BEAC85AF1}"/>
    <dgm:cxn modelId="{937E2D95-D349-47E5-8FFB-40F522C89C4F}" type="presOf" srcId="{0B62DACA-C81C-4E2A-9471-D6A19A2ACA07}" destId="{318AF79E-5209-4487-864B-E02AB60D0B3E}" srcOrd="1" destOrd="0" presId="urn:microsoft.com/office/officeart/2005/8/layout/hList7"/>
    <dgm:cxn modelId="{D491BC3E-D8E7-493B-AC93-C0E8503C0029}" type="presOf" srcId="{71552E23-D3E0-4C19-AE40-B90BEAC85AF1}" destId="{403F5CA0-EB68-48E9-BEBD-FA7F177A0AA2}" srcOrd="0" destOrd="0" presId="urn:microsoft.com/office/officeart/2005/8/layout/hList7"/>
    <dgm:cxn modelId="{9782D3F8-9556-4E54-ACC4-44E9D2342EEB}" type="presOf" srcId="{3ADA280B-AF30-4CE5-BD3E-EE0B2E81B7AE}" destId="{10E845ED-0635-42FB-997E-36F30E38D9A0}" srcOrd="0" destOrd="0" presId="urn:microsoft.com/office/officeart/2005/8/layout/hList7"/>
    <dgm:cxn modelId="{D8CFA552-8146-452D-81B2-A91318C4C53E}" type="presParOf" srcId="{E8787BCD-8127-4653-BA6C-C10BE5CB4F1D}" destId="{8C7F045E-7A78-4CCC-96BB-DB56EFE67E44}" srcOrd="0" destOrd="0" presId="urn:microsoft.com/office/officeart/2005/8/layout/hList7"/>
    <dgm:cxn modelId="{6B739DAD-9E39-4DB0-955D-10A6E78A904F}" type="presParOf" srcId="{E8787BCD-8127-4653-BA6C-C10BE5CB4F1D}" destId="{D07FDC0E-DFFB-4C58-8F49-CA17F8525397}" srcOrd="1" destOrd="0" presId="urn:microsoft.com/office/officeart/2005/8/layout/hList7"/>
    <dgm:cxn modelId="{8A795D0A-A973-4E7F-A1E9-40B55DEF2485}" type="presParOf" srcId="{D07FDC0E-DFFB-4C58-8F49-CA17F8525397}" destId="{29A25096-3046-4462-A215-04F2B8B89E68}" srcOrd="0" destOrd="0" presId="urn:microsoft.com/office/officeart/2005/8/layout/hList7"/>
    <dgm:cxn modelId="{38CE985D-2922-4289-9205-BAF406DCC71B}" type="presParOf" srcId="{29A25096-3046-4462-A215-04F2B8B89E68}" destId="{02D96158-2188-44C8-8F3F-D76130FF0B08}" srcOrd="0" destOrd="0" presId="urn:microsoft.com/office/officeart/2005/8/layout/hList7"/>
    <dgm:cxn modelId="{518349FA-892E-4D92-B06E-95D5AFF294CC}" type="presParOf" srcId="{29A25096-3046-4462-A215-04F2B8B89E68}" destId="{8AE5BD98-99B1-48EC-8BEC-E06F27BB2297}" srcOrd="1" destOrd="0" presId="urn:microsoft.com/office/officeart/2005/8/layout/hList7"/>
    <dgm:cxn modelId="{4FC047BE-4741-47BC-99A1-7D241CCD26A4}" type="presParOf" srcId="{29A25096-3046-4462-A215-04F2B8B89E68}" destId="{8BA64A8E-BF4B-45B8-BDB4-D2CB96CF3590}" srcOrd="2" destOrd="0" presId="urn:microsoft.com/office/officeart/2005/8/layout/hList7"/>
    <dgm:cxn modelId="{AD96236B-2341-4A1D-BD5B-F7795DF09B81}" type="presParOf" srcId="{29A25096-3046-4462-A215-04F2B8B89E68}" destId="{626A9E98-DE92-4B03-8FF3-6E932856C8C2}" srcOrd="3" destOrd="0" presId="urn:microsoft.com/office/officeart/2005/8/layout/hList7"/>
    <dgm:cxn modelId="{EEECC59E-1AA6-465B-B7E4-1A31C8BD05DB}" type="presParOf" srcId="{D07FDC0E-DFFB-4C58-8F49-CA17F8525397}" destId="{5A7E26A3-A964-46A7-9750-7E5443111BA6}" srcOrd="1" destOrd="0" presId="urn:microsoft.com/office/officeart/2005/8/layout/hList7"/>
    <dgm:cxn modelId="{DD087466-6586-4E1A-9BD0-4CD222FDE797}" type="presParOf" srcId="{D07FDC0E-DFFB-4C58-8F49-CA17F8525397}" destId="{AC71531E-E4A3-4CC9-8AA2-79C56F89483E}" srcOrd="2" destOrd="0" presId="urn:microsoft.com/office/officeart/2005/8/layout/hList7"/>
    <dgm:cxn modelId="{030F8ACC-B063-4886-94F5-2279D13E5098}" type="presParOf" srcId="{AC71531E-E4A3-4CC9-8AA2-79C56F89483E}" destId="{65B7238F-61F8-4297-BECD-9240BFDAFA78}" srcOrd="0" destOrd="0" presId="urn:microsoft.com/office/officeart/2005/8/layout/hList7"/>
    <dgm:cxn modelId="{D9D61462-34BD-4B53-9F4A-C80D7358F643}" type="presParOf" srcId="{AC71531E-E4A3-4CC9-8AA2-79C56F89483E}" destId="{318AF79E-5209-4487-864B-E02AB60D0B3E}" srcOrd="1" destOrd="0" presId="urn:microsoft.com/office/officeart/2005/8/layout/hList7"/>
    <dgm:cxn modelId="{77A535EB-B30C-4101-BBF4-8E7A19B0D959}" type="presParOf" srcId="{AC71531E-E4A3-4CC9-8AA2-79C56F89483E}" destId="{90D457FA-312C-4799-B55A-62E107AAF955}" srcOrd="2" destOrd="0" presId="urn:microsoft.com/office/officeart/2005/8/layout/hList7"/>
    <dgm:cxn modelId="{81B1292E-A94B-431F-AFB5-FC48D2C5B8B9}" type="presParOf" srcId="{AC71531E-E4A3-4CC9-8AA2-79C56F89483E}" destId="{23C101D9-CA0A-454C-B9BF-6FA478BE7840}" srcOrd="3" destOrd="0" presId="urn:microsoft.com/office/officeart/2005/8/layout/hList7"/>
    <dgm:cxn modelId="{C916035C-6781-4E18-A2C7-85EAAD96FE47}" type="presParOf" srcId="{D07FDC0E-DFFB-4C58-8F49-CA17F8525397}" destId="{403F5CA0-EB68-48E9-BEBD-FA7F177A0AA2}" srcOrd="3" destOrd="0" presId="urn:microsoft.com/office/officeart/2005/8/layout/hList7"/>
    <dgm:cxn modelId="{652C7601-3E77-4F0B-A32C-A5720B48305D}" type="presParOf" srcId="{D07FDC0E-DFFB-4C58-8F49-CA17F8525397}" destId="{04B2222A-BC01-4594-BDD7-564DE1BECB0B}" srcOrd="4" destOrd="0" presId="urn:microsoft.com/office/officeart/2005/8/layout/hList7"/>
    <dgm:cxn modelId="{FC215970-23DF-4E3D-A405-319B5D46BC30}" type="presParOf" srcId="{04B2222A-BC01-4594-BDD7-564DE1BECB0B}" destId="{10E845ED-0635-42FB-997E-36F30E38D9A0}" srcOrd="0" destOrd="0" presId="urn:microsoft.com/office/officeart/2005/8/layout/hList7"/>
    <dgm:cxn modelId="{18C65073-3349-4329-AFB6-DFE4AD7FE6E0}" type="presParOf" srcId="{04B2222A-BC01-4594-BDD7-564DE1BECB0B}" destId="{20855F17-8A24-498B-8DBA-7D94AC6BA0B4}" srcOrd="1" destOrd="0" presId="urn:microsoft.com/office/officeart/2005/8/layout/hList7"/>
    <dgm:cxn modelId="{A019F508-8D7A-43F6-8C34-6707C125FBAA}" type="presParOf" srcId="{04B2222A-BC01-4594-BDD7-564DE1BECB0B}" destId="{8B74A0EB-52DE-4159-9C3E-510C242BAFB1}" srcOrd="2" destOrd="0" presId="urn:microsoft.com/office/officeart/2005/8/layout/hList7"/>
    <dgm:cxn modelId="{84A7573C-B63C-4054-A9C8-C61AF184FBA7}" type="presParOf" srcId="{04B2222A-BC01-4594-BDD7-564DE1BECB0B}" destId="{F63AB2D8-046B-41B1-9EF6-33129F5A589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BA5D65-2BFF-4E06-9508-96D98D343DEE}" type="doc">
      <dgm:prSet loTypeId="urn:microsoft.com/office/officeart/2005/8/layout/lProcess3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794DB28-91C1-41FE-8F72-FB5469AFCA93}">
      <dgm:prSet/>
      <dgm:spPr>
        <a:ln>
          <a:solidFill>
            <a:schemeClr val="accent1">
              <a:lumMod val="50000"/>
            </a:schemeClr>
          </a:solidFill>
        </a:ln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pPr rtl="0"/>
          <a:r>
            <a:rPr lang="cs-CZ" dirty="0" smtClean="0"/>
            <a:t>1. plán odbytu </a:t>
          </a:r>
          <a:br>
            <a:rPr lang="cs-CZ" dirty="0" smtClean="0"/>
          </a:br>
          <a:r>
            <a:rPr lang="cs-CZ" dirty="0" smtClean="0"/>
            <a:t>2. plán obratu (množství x cena) </a:t>
          </a:r>
          <a:br>
            <a:rPr lang="cs-CZ" dirty="0" smtClean="0"/>
          </a:br>
          <a:r>
            <a:rPr lang="cs-CZ" dirty="0" smtClean="0"/>
            <a:t>3. plán nákladů (variabilní a fixní náklady- kalkulace nákladů) </a:t>
          </a:r>
          <a:br>
            <a:rPr lang="cs-CZ" dirty="0" smtClean="0"/>
          </a:br>
          <a:r>
            <a:rPr lang="cs-CZ" dirty="0" smtClean="0"/>
            <a:t>4. plán zisku </a:t>
          </a:r>
          <a:br>
            <a:rPr lang="cs-CZ" dirty="0" smtClean="0"/>
          </a:br>
          <a:r>
            <a:rPr lang="cs-CZ" dirty="0" smtClean="0"/>
            <a:t>5. plán výroby </a:t>
          </a:r>
          <a:br>
            <a:rPr lang="cs-CZ" dirty="0" smtClean="0"/>
          </a:br>
          <a:r>
            <a:rPr lang="cs-CZ" dirty="0" smtClean="0"/>
            <a:t>6. plán investic </a:t>
          </a:r>
          <a:br>
            <a:rPr lang="cs-CZ" dirty="0" smtClean="0"/>
          </a:br>
          <a:r>
            <a:rPr lang="cs-CZ" dirty="0" smtClean="0"/>
            <a:t>7. finanční plán (řízení likvidity) </a:t>
          </a:r>
          <a:br>
            <a:rPr lang="cs-CZ" dirty="0" smtClean="0"/>
          </a:br>
          <a:r>
            <a:rPr lang="cs-CZ" dirty="0" smtClean="0"/>
            <a:t>8. plán nákupu </a:t>
          </a:r>
          <a:br>
            <a:rPr lang="cs-CZ" dirty="0" smtClean="0"/>
          </a:br>
          <a:r>
            <a:rPr lang="cs-CZ" dirty="0" smtClean="0"/>
            <a:t>9. personální plán </a:t>
          </a:r>
          <a:br>
            <a:rPr lang="cs-CZ" dirty="0" smtClean="0"/>
          </a:br>
          <a:r>
            <a:rPr lang="cs-CZ" dirty="0" smtClean="0"/>
            <a:t>10. plánovaná rozvaha (plánování stavu jmění a kapitálu)</a:t>
          </a:r>
          <a:endParaRPr lang="cs-CZ" dirty="0"/>
        </a:p>
      </dgm:t>
    </dgm:pt>
    <dgm:pt modelId="{3E8E96C8-72AA-4B2B-A106-6A2AE3288C67}" type="parTrans" cxnId="{C32334A5-BA30-4C73-99F0-A8BA3FBB85E3}">
      <dgm:prSet/>
      <dgm:spPr/>
      <dgm:t>
        <a:bodyPr/>
        <a:lstStyle/>
        <a:p>
          <a:endParaRPr lang="cs-CZ"/>
        </a:p>
      </dgm:t>
    </dgm:pt>
    <dgm:pt modelId="{6EAC5D3E-A369-4A4E-9A96-28C05CB2E84E}" type="sibTrans" cxnId="{C32334A5-BA30-4C73-99F0-A8BA3FBB85E3}">
      <dgm:prSet/>
      <dgm:spPr/>
      <dgm:t>
        <a:bodyPr/>
        <a:lstStyle/>
        <a:p>
          <a:endParaRPr lang="cs-CZ"/>
        </a:p>
      </dgm:t>
    </dgm:pt>
    <dgm:pt modelId="{C5AB349D-9519-46EF-B410-36B8725C27DC}" type="pres">
      <dgm:prSet presAssocID="{3ABA5D65-2BFF-4E06-9508-96D98D343DE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70FF1CFF-830E-448A-9D5D-098D27999F59}" type="pres">
      <dgm:prSet presAssocID="{E794DB28-91C1-41FE-8F72-FB5469AFCA93}" presName="horFlow" presStyleCnt="0"/>
      <dgm:spPr/>
    </dgm:pt>
    <dgm:pt modelId="{F1955761-909A-4FB7-AEA6-EF6B7FE877FD}" type="pres">
      <dgm:prSet presAssocID="{E794DB28-91C1-41FE-8F72-FB5469AFCA93}" presName="bigChev" presStyleLbl="node1" presStyleIdx="0" presStyleCnt="1" custScaleY="121000"/>
      <dgm:spPr/>
      <dgm:t>
        <a:bodyPr/>
        <a:lstStyle/>
        <a:p>
          <a:endParaRPr lang="cs-CZ"/>
        </a:p>
      </dgm:t>
    </dgm:pt>
  </dgm:ptLst>
  <dgm:cxnLst>
    <dgm:cxn modelId="{C32334A5-BA30-4C73-99F0-A8BA3FBB85E3}" srcId="{3ABA5D65-2BFF-4E06-9508-96D98D343DEE}" destId="{E794DB28-91C1-41FE-8F72-FB5469AFCA93}" srcOrd="0" destOrd="0" parTransId="{3E8E96C8-72AA-4B2B-A106-6A2AE3288C67}" sibTransId="{6EAC5D3E-A369-4A4E-9A96-28C05CB2E84E}"/>
    <dgm:cxn modelId="{9FA7A902-E288-4A45-ACFA-D8518456E33B}" type="presOf" srcId="{E794DB28-91C1-41FE-8F72-FB5469AFCA93}" destId="{F1955761-909A-4FB7-AEA6-EF6B7FE877FD}" srcOrd="0" destOrd="0" presId="urn:microsoft.com/office/officeart/2005/8/layout/lProcess3"/>
    <dgm:cxn modelId="{0A302FD4-E2E0-4D28-AEB9-69B054C118B5}" type="presOf" srcId="{3ABA5D65-2BFF-4E06-9508-96D98D343DEE}" destId="{C5AB349D-9519-46EF-B410-36B8725C27DC}" srcOrd="0" destOrd="0" presId="urn:microsoft.com/office/officeart/2005/8/layout/lProcess3"/>
    <dgm:cxn modelId="{99614490-3BFA-4F15-810A-8981EB88332A}" type="presParOf" srcId="{C5AB349D-9519-46EF-B410-36B8725C27DC}" destId="{70FF1CFF-830E-448A-9D5D-098D27999F59}" srcOrd="0" destOrd="0" presId="urn:microsoft.com/office/officeart/2005/8/layout/lProcess3"/>
    <dgm:cxn modelId="{F4ECE6B7-0AD3-4D16-A053-DEED67B330EC}" type="presParOf" srcId="{70FF1CFF-830E-448A-9D5D-098D27999F59}" destId="{F1955761-909A-4FB7-AEA6-EF6B7FE877F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94E52F-830D-4060-8470-2C88CC2C0CB7}" type="doc">
      <dgm:prSet loTypeId="urn:microsoft.com/office/officeart/2005/8/layout/hProcess9" loCatId="process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83BAEC73-1FF6-4383-90B7-E47DD7DB4542}">
      <dgm:prSet/>
      <dgm:spPr/>
      <dgm:t>
        <a:bodyPr/>
        <a:lstStyle/>
        <a:p>
          <a:pPr rtl="0"/>
          <a:r>
            <a:rPr lang="cs-CZ" smtClean="0"/>
            <a:t>Na co se zaměřuje operativní plánování?</a:t>
          </a:r>
          <a:endParaRPr lang="cs-CZ"/>
        </a:p>
      </dgm:t>
    </dgm:pt>
    <dgm:pt modelId="{4EB490C4-B437-4A96-9105-67B9CBFC79C5}" type="parTrans" cxnId="{1D5EC7EC-101D-4C31-BC91-5040CAF90928}">
      <dgm:prSet/>
      <dgm:spPr/>
      <dgm:t>
        <a:bodyPr/>
        <a:lstStyle/>
        <a:p>
          <a:endParaRPr lang="cs-CZ"/>
        </a:p>
      </dgm:t>
    </dgm:pt>
    <dgm:pt modelId="{482D6E67-D20E-4338-A1E0-0BED05BE9968}" type="sibTrans" cxnId="{1D5EC7EC-101D-4C31-BC91-5040CAF90928}">
      <dgm:prSet/>
      <dgm:spPr/>
      <dgm:t>
        <a:bodyPr/>
        <a:lstStyle/>
        <a:p>
          <a:endParaRPr lang="cs-CZ"/>
        </a:p>
      </dgm:t>
    </dgm:pt>
    <dgm:pt modelId="{2944AA0B-3531-403E-AE1A-147E997CEB2C}">
      <dgm:prSet/>
      <dgm:spPr/>
      <dgm:t>
        <a:bodyPr/>
        <a:lstStyle/>
        <a:p>
          <a:pPr rtl="0"/>
          <a:r>
            <a:rPr lang="cs-CZ" dirty="0" smtClean="0"/>
            <a:t>Z čeho vychází operativní plánování?</a:t>
          </a:r>
          <a:endParaRPr lang="cs-CZ" dirty="0"/>
        </a:p>
      </dgm:t>
    </dgm:pt>
    <dgm:pt modelId="{511332F7-39C7-43A7-BEAB-F613FF56AD44}" type="parTrans" cxnId="{12842733-AC3A-443E-A9F4-1E9E000B4C5B}">
      <dgm:prSet/>
      <dgm:spPr/>
      <dgm:t>
        <a:bodyPr/>
        <a:lstStyle/>
        <a:p>
          <a:endParaRPr lang="cs-CZ"/>
        </a:p>
      </dgm:t>
    </dgm:pt>
    <dgm:pt modelId="{79D520E8-C88F-4B2A-B103-09BF18AFF597}" type="sibTrans" cxnId="{12842733-AC3A-443E-A9F4-1E9E000B4C5B}">
      <dgm:prSet/>
      <dgm:spPr/>
      <dgm:t>
        <a:bodyPr/>
        <a:lstStyle/>
        <a:p>
          <a:endParaRPr lang="cs-CZ"/>
        </a:p>
      </dgm:t>
    </dgm:pt>
    <dgm:pt modelId="{4DAE38B6-6E83-4A54-AAFB-649797480F1A}">
      <dgm:prSet/>
      <dgm:spPr/>
      <dgm:t>
        <a:bodyPr/>
        <a:lstStyle/>
        <a:p>
          <a:pPr rtl="0"/>
          <a:r>
            <a:rPr lang="cs-CZ" dirty="0" smtClean="0"/>
            <a:t>Které úlohy musí splňovat operativní plánování?</a:t>
          </a:r>
          <a:endParaRPr lang="cs-CZ" dirty="0"/>
        </a:p>
      </dgm:t>
    </dgm:pt>
    <dgm:pt modelId="{2482392B-9A72-4E88-96BA-A4E6A1A0AAF2}" type="parTrans" cxnId="{ADD1CF78-91A4-481A-9167-CE57C3282CDE}">
      <dgm:prSet/>
      <dgm:spPr/>
      <dgm:t>
        <a:bodyPr/>
        <a:lstStyle/>
        <a:p>
          <a:endParaRPr lang="cs-CZ"/>
        </a:p>
      </dgm:t>
    </dgm:pt>
    <dgm:pt modelId="{2312D9CD-5891-49A7-BD22-1F1D7AB8B791}" type="sibTrans" cxnId="{ADD1CF78-91A4-481A-9167-CE57C3282CDE}">
      <dgm:prSet/>
      <dgm:spPr/>
      <dgm:t>
        <a:bodyPr/>
        <a:lstStyle/>
        <a:p>
          <a:endParaRPr lang="cs-CZ"/>
        </a:p>
      </dgm:t>
    </dgm:pt>
    <dgm:pt modelId="{EF91E680-E5EC-44F8-88AF-4D4E335552D3}" type="pres">
      <dgm:prSet presAssocID="{7294E52F-830D-4060-8470-2C88CC2C0CB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596FB6F-D6EE-48D5-9AAA-38F8C5416F58}" type="pres">
      <dgm:prSet presAssocID="{7294E52F-830D-4060-8470-2C88CC2C0CB7}" presName="arrow" presStyleLbl="bgShp" presStyleIdx="0" presStyleCnt="1"/>
      <dgm:spPr/>
    </dgm:pt>
    <dgm:pt modelId="{335258D8-EFDE-4949-890E-911EF4EE4ACE}" type="pres">
      <dgm:prSet presAssocID="{7294E52F-830D-4060-8470-2C88CC2C0CB7}" presName="linearProcess" presStyleCnt="0"/>
      <dgm:spPr/>
    </dgm:pt>
    <dgm:pt modelId="{AEAFA120-FFFD-406F-AAC3-29EE467256B3}" type="pres">
      <dgm:prSet presAssocID="{83BAEC73-1FF6-4383-90B7-E47DD7DB4542}" presName="textNode" presStyleLbl="node1" presStyleIdx="0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35E4FB9-C341-4C44-817B-F05C4546A35D}" type="pres">
      <dgm:prSet presAssocID="{482D6E67-D20E-4338-A1E0-0BED05BE9968}" presName="sibTrans" presStyleCnt="0"/>
      <dgm:spPr/>
    </dgm:pt>
    <dgm:pt modelId="{1AE54E5E-37E9-4D48-9A51-C5D2E3282880}" type="pres">
      <dgm:prSet presAssocID="{2944AA0B-3531-403E-AE1A-147E997CEB2C}" presName="textNode" presStyleLbl="node1" presStyleIdx="1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1D7E37-0816-40B4-A841-E9109E0578D1}" type="pres">
      <dgm:prSet presAssocID="{79D520E8-C88F-4B2A-B103-09BF18AFF597}" presName="sibTrans" presStyleCnt="0"/>
      <dgm:spPr/>
    </dgm:pt>
    <dgm:pt modelId="{8CB243D5-9FA2-4B6B-A082-DF21A609C31D}" type="pres">
      <dgm:prSet presAssocID="{4DAE38B6-6E83-4A54-AAFB-649797480F1A}" presName="textNode" presStyleLbl="node1" presStyleIdx="2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B30E2B0-AD47-4D7F-AB21-EEA248592E60}" type="presOf" srcId="{7294E52F-830D-4060-8470-2C88CC2C0CB7}" destId="{EF91E680-E5EC-44F8-88AF-4D4E335552D3}" srcOrd="0" destOrd="0" presId="urn:microsoft.com/office/officeart/2005/8/layout/hProcess9"/>
    <dgm:cxn modelId="{12842733-AC3A-443E-A9F4-1E9E000B4C5B}" srcId="{7294E52F-830D-4060-8470-2C88CC2C0CB7}" destId="{2944AA0B-3531-403E-AE1A-147E997CEB2C}" srcOrd="1" destOrd="0" parTransId="{511332F7-39C7-43A7-BEAB-F613FF56AD44}" sibTransId="{79D520E8-C88F-4B2A-B103-09BF18AFF597}"/>
    <dgm:cxn modelId="{E3924B1F-1581-4B4D-AFFB-A27972C4923D}" type="presOf" srcId="{4DAE38B6-6E83-4A54-AAFB-649797480F1A}" destId="{8CB243D5-9FA2-4B6B-A082-DF21A609C31D}" srcOrd="0" destOrd="0" presId="urn:microsoft.com/office/officeart/2005/8/layout/hProcess9"/>
    <dgm:cxn modelId="{1C4BD839-7360-42AB-8793-DF895F4B6945}" type="presOf" srcId="{2944AA0B-3531-403E-AE1A-147E997CEB2C}" destId="{1AE54E5E-37E9-4D48-9A51-C5D2E3282880}" srcOrd="0" destOrd="0" presId="urn:microsoft.com/office/officeart/2005/8/layout/hProcess9"/>
    <dgm:cxn modelId="{1D5EC7EC-101D-4C31-BC91-5040CAF90928}" srcId="{7294E52F-830D-4060-8470-2C88CC2C0CB7}" destId="{83BAEC73-1FF6-4383-90B7-E47DD7DB4542}" srcOrd="0" destOrd="0" parTransId="{4EB490C4-B437-4A96-9105-67B9CBFC79C5}" sibTransId="{482D6E67-D20E-4338-A1E0-0BED05BE9968}"/>
    <dgm:cxn modelId="{4284F9DB-AC87-46CE-A39C-704F5D4077A0}" type="presOf" srcId="{83BAEC73-1FF6-4383-90B7-E47DD7DB4542}" destId="{AEAFA120-FFFD-406F-AAC3-29EE467256B3}" srcOrd="0" destOrd="0" presId="urn:microsoft.com/office/officeart/2005/8/layout/hProcess9"/>
    <dgm:cxn modelId="{ADD1CF78-91A4-481A-9167-CE57C3282CDE}" srcId="{7294E52F-830D-4060-8470-2C88CC2C0CB7}" destId="{4DAE38B6-6E83-4A54-AAFB-649797480F1A}" srcOrd="2" destOrd="0" parTransId="{2482392B-9A72-4E88-96BA-A4E6A1A0AAF2}" sibTransId="{2312D9CD-5891-49A7-BD22-1F1D7AB8B791}"/>
    <dgm:cxn modelId="{879B3DAC-B962-4D92-8B3A-86CAFFACE0E4}" type="presParOf" srcId="{EF91E680-E5EC-44F8-88AF-4D4E335552D3}" destId="{4596FB6F-D6EE-48D5-9AAA-38F8C5416F58}" srcOrd="0" destOrd="0" presId="urn:microsoft.com/office/officeart/2005/8/layout/hProcess9"/>
    <dgm:cxn modelId="{08CFCC64-70A3-47DE-966B-E69DF75CA6E5}" type="presParOf" srcId="{EF91E680-E5EC-44F8-88AF-4D4E335552D3}" destId="{335258D8-EFDE-4949-890E-911EF4EE4ACE}" srcOrd="1" destOrd="0" presId="urn:microsoft.com/office/officeart/2005/8/layout/hProcess9"/>
    <dgm:cxn modelId="{0A267C05-8486-464A-BFE3-0134BA6919BB}" type="presParOf" srcId="{335258D8-EFDE-4949-890E-911EF4EE4ACE}" destId="{AEAFA120-FFFD-406F-AAC3-29EE467256B3}" srcOrd="0" destOrd="0" presId="urn:microsoft.com/office/officeart/2005/8/layout/hProcess9"/>
    <dgm:cxn modelId="{349E9048-005B-45DE-BCF7-EA8F5788A3E7}" type="presParOf" srcId="{335258D8-EFDE-4949-890E-911EF4EE4ACE}" destId="{F35E4FB9-C341-4C44-817B-F05C4546A35D}" srcOrd="1" destOrd="0" presId="urn:microsoft.com/office/officeart/2005/8/layout/hProcess9"/>
    <dgm:cxn modelId="{50173D8F-CA19-4ED4-ABD3-3AC6262729D7}" type="presParOf" srcId="{335258D8-EFDE-4949-890E-911EF4EE4ACE}" destId="{1AE54E5E-37E9-4D48-9A51-C5D2E3282880}" srcOrd="2" destOrd="0" presId="urn:microsoft.com/office/officeart/2005/8/layout/hProcess9"/>
    <dgm:cxn modelId="{9BFD3388-DA32-454C-976E-1723A67E7235}" type="presParOf" srcId="{335258D8-EFDE-4949-890E-911EF4EE4ACE}" destId="{1D1D7E37-0816-40B4-A841-E9109E0578D1}" srcOrd="3" destOrd="0" presId="urn:microsoft.com/office/officeart/2005/8/layout/hProcess9"/>
    <dgm:cxn modelId="{9A266175-D58E-459F-9102-22C76206230F}" type="presParOf" srcId="{335258D8-EFDE-4949-890E-911EF4EE4ACE}" destId="{8CB243D5-9FA2-4B6B-A082-DF21A609C31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CFDF5-862D-42A9-A9FA-6F4C2BF0C890}">
      <dsp:nvSpPr>
        <dsp:cNvPr id="0" name=""/>
        <dsp:cNvSpPr/>
      </dsp:nvSpPr>
      <dsp:spPr>
        <a:xfrm>
          <a:off x="0" y="212993"/>
          <a:ext cx="10515600" cy="39253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500" kern="1200" dirty="0" smtClean="0"/>
            <a:t>Operativní systém řízení je zaměřen na prosazení daných úkolů. Jeho velikost je v operativním plánovacím systému.</a:t>
          </a:r>
          <a:endParaRPr lang="cs-CZ" sz="5500" kern="1200" dirty="0"/>
        </a:p>
      </dsp:txBody>
      <dsp:txXfrm>
        <a:off x="191620" y="404613"/>
        <a:ext cx="10132360" cy="35421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327447-D297-466D-BD34-F7481D479C0B}">
      <dsp:nvSpPr>
        <dsp:cNvPr id="0" name=""/>
        <dsp:cNvSpPr/>
      </dsp:nvSpPr>
      <dsp:spPr>
        <a:xfrm>
          <a:off x="0" y="0"/>
          <a:ext cx="10515600" cy="56992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Podnikové plánování má za úkol sestavit uzavřený systém dílčích plánů, ve kterých je obsaženo písemně formulované stanovení vypracovaných cílů, opatření a činností potřebných k jejich realizaci. Provádí se na základě daných potenciálů (možností) podniku a s přihlédnutím k budoucím změnám těchto potenciálů.</a:t>
          </a:r>
          <a:endParaRPr lang="cs-CZ" sz="2700" kern="1200" dirty="0"/>
        </a:p>
      </dsp:txBody>
      <dsp:txXfrm>
        <a:off x="0" y="2279716"/>
        <a:ext cx="10515600" cy="2279716"/>
      </dsp:txXfrm>
    </dsp:sp>
    <dsp:sp modelId="{C497A0B3-327C-4DBD-BF98-77FE9E4F7940}">
      <dsp:nvSpPr>
        <dsp:cNvPr id="0" name=""/>
        <dsp:cNvSpPr/>
      </dsp:nvSpPr>
      <dsp:spPr>
        <a:xfrm>
          <a:off x="4308868" y="341957"/>
          <a:ext cx="1897863" cy="189786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0B1C96B-D1B5-4A76-8925-51AC62CE855E}">
      <dsp:nvSpPr>
        <dsp:cNvPr id="0" name=""/>
        <dsp:cNvSpPr/>
      </dsp:nvSpPr>
      <dsp:spPr>
        <a:xfrm>
          <a:off x="420623" y="4559432"/>
          <a:ext cx="9674352" cy="854893"/>
        </a:xfrm>
        <a:prstGeom prst="leftRight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0AD53-943F-4F4D-A41A-558F9D24549E}">
      <dsp:nvSpPr>
        <dsp:cNvPr id="0" name=""/>
        <dsp:cNvSpPr/>
      </dsp:nvSpPr>
      <dsp:spPr>
        <a:xfrm>
          <a:off x="5163" y="671823"/>
          <a:ext cx="2257768" cy="338665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Orientace na cíle: celá plánovací činnost se trvale orientuje v současné době na závazný systém cílů, neboť jen tak lze aktivně utvářet řízení podniku. </a:t>
          </a:r>
          <a:endParaRPr lang="cs-CZ" sz="1600" kern="1200" dirty="0"/>
        </a:p>
      </dsp:txBody>
      <dsp:txXfrm>
        <a:off x="71291" y="737951"/>
        <a:ext cx="2125512" cy="3254396"/>
      </dsp:txXfrm>
    </dsp:sp>
    <dsp:sp modelId="{21A209B9-C0AA-4003-8F3C-E5359E2F45C5}">
      <dsp:nvSpPr>
        <dsp:cNvPr id="0" name=""/>
        <dsp:cNvSpPr/>
      </dsp:nvSpPr>
      <dsp:spPr>
        <a:xfrm>
          <a:off x="2488708" y="2085186"/>
          <a:ext cx="478646" cy="5599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300" kern="1200"/>
        </a:p>
      </dsp:txBody>
      <dsp:txXfrm>
        <a:off x="2488708" y="2197171"/>
        <a:ext cx="335052" cy="335956"/>
      </dsp:txXfrm>
    </dsp:sp>
    <dsp:sp modelId="{4C3EF2FA-C720-40DA-84F0-06E08E242289}">
      <dsp:nvSpPr>
        <dsp:cNvPr id="0" name=""/>
        <dsp:cNvSpPr/>
      </dsp:nvSpPr>
      <dsp:spPr>
        <a:xfrm>
          <a:off x="3166039" y="671823"/>
          <a:ext cx="2257768" cy="3386652"/>
        </a:xfrm>
        <a:prstGeom prst="roundRect">
          <a:avLst>
            <a:gd name="adj" fmla="val 10000"/>
          </a:avLst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Tvůrčí charakter plánů: tím je myšlen racionální způsob jednání při plánovacích pracích, zvláště schopnost věcně a časově sladit provádění plánovacích úkolů. </a:t>
          </a:r>
          <a:endParaRPr lang="cs-CZ" sz="1600" kern="1200"/>
        </a:p>
      </dsp:txBody>
      <dsp:txXfrm>
        <a:off x="3232167" y="737951"/>
        <a:ext cx="2125512" cy="3254396"/>
      </dsp:txXfrm>
    </dsp:sp>
    <dsp:sp modelId="{BAABB61D-88D7-4CF4-98B2-0D1D76DC80D4}">
      <dsp:nvSpPr>
        <dsp:cNvPr id="0" name=""/>
        <dsp:cNvSpPr/>
      </dsp:nvSpPr>
      <dsp:spPr>
        <a:xfrm>
          <a:off x="5649584" y="2085186"/>
          <a:ext cx="478646" cy="5599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300" kern="1200"/>
        </a:p>
      </dsp:txBody>
      <dsp:txXfrm>
        <a:off x="5649584" y="2197171"/>
        <a:ext cx="335052" cy="335956"/>
      </dsp:txXfrm>
    </dsp:sp>
    <dsp:sp modelId="{00BC21C2-5E6E-48FA-9579-56C5904072E1}">
      <dsp:nvSpPr>
        <dsp:cNvPr id="0" name=""/>
        <dsp:cNvSpPr/>
      </dsp:nvSpPr>
      <dsp:spPr>
        <a:xfrm>
          <a:off x="6326914" y="671823"/>
          <a:ext cx="2257768" cy="3386652"/>
        </a:xfrm>
        <a:prstGeom prst="roundRect">
          <a:avLst>
            <a:gd name="adj" fmla="val 10000"/>
          </a:avLst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Orientace na budoucnost: toto zaměření se projevuje zvláště v rozpoznání a rozhodování o nezbytných opatřeních k využití budoucích příležitostí, eventuálně k vyvarování se potenciálních nebezpečí. Jedině tak se může pozitivně ovlivňovat hospodářský vývoj podniku. </a:t>
          </a:r>
          <a:endParaRPr lang="cs-CZ" sz="1600" kern="1200"/>
        </a:p>
      </dsp:txBody>
      <dsp:txXfrm>
        <a:off x="6393042" y="737951"/>
        <a:ext cx="2125512" cy="3254396"/>
      </dsp:txXfrm>
    </dsp:sp>
    <dsp:sp modelId="{EDC1E618-2BC7-4EB8-B518-46D4259588DA}">
      <dsp:nvSpPr>
        <dsp:cNvPr id="0" name=""/>
        <dsp:cNvSpPr/>
      </dsp:nvSpPr>
      <dsp:spPr>
        <a:xfrm>
          <a:off x="8810459" y="2085186"/>
          <a:ext cx="478646" cy="5599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300" kern="1200"/>
        </a:p>
      </dsp:txBody>
      <dsp:txXfrm>
        <a:off x="8810459" y="2197171"/>
        <a:ext cx="335052" cy="335956"/>
      </dsp:txXfrm>
    </dsp:sp>
    <dsp:sp modelId="{938EC198-A322-48CB-95E6-C718726F3648}">
      <dsp:nvSpPr>
        <dsp:cNvPr id="0" name=""/>
        <dsp:cNvSpPr/>
      </dsp:nvSpPr>
      <dsp:spPr>
        <a:xfrm>
          <a:off x="9487789" y="671823"/>
          <a:ext cx="2257768" cy="3386652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Procesní orientace: tento rys se vtahuje na vzájemné závislosti dílčích plánů, které vyžadují trvalou zpětnou vazbu. </a:t>
          </a:r>
          <a:endParaRPr lang="cs-CZ" sz="1600" kern="1200"/>
        </a:p>
      </dsp:txBody>
      <dsp:txXfrm>
        <a:off x="9553917" y="737951"/>
        <a:ext cx="2125512" cy="32543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D96158-2188-44C8-8F3F-D76130FF0B08}">
      <dsp:nvSpPr>
        <dsp:cNvPr id="0" name=""/>
        <dsp:cNvSpPr/>
      </dsp:nvSpPr>
      <dsp:spPr>
        <a:xfrm>
          <a:off x="2207" y="0"/>
          <a:ext cx="3435027" cy="43513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zajištění stavu likvidních prostředků </a:t>
          </a:r>
          <a:br>
            <a:rPr lang="cs-CZ" sz="2400" kern="1200" smtClean="0"/>
          </a:br>
          <a:endParaRPr lang="cs-CZ" sz="2400" kern="1200"/>
        </a:p>
      </dsp:txBody>
      <dsp:txXfrm>
        <a:off x="2207" y="1740535"/>
        <a:ext cx="3435027" cy="1740535"/>
      </dsp:txXfrm>
    </dsp:sp>
    <dsp:sp modelId="{626A9E98-DE92-4B03-8FF3-6E932856C8C2}">
      <dsp:nvSpPr>
        <dsp:cNvPr id="0" name=""/>
        <dsp:cNvSpPr/>
      </dsp:nvSpPr>
      <dsp:spPr>
        <a:xfrm>
          <a:off x="995223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5B7238F-61F8-4297-BECD-9240BFDAFA78}">
      <dsp:nvSpPr>
        <dsp:cNvPr id="0" name=""/>
        <dsp:cNvSpPr/>
      </dsp:nvSpPr>
      <dsp:spPr>
        <a:xfrm>
          <a:off x="3540286" y="0"/>
          <a:ext cx="3435027" cy="4351338"/>
        </a:xfrm>
        <a:prstGeom prst="roundRect">
          <a:avLst>
            <a:gd name="adj" fmla="val 1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dosahování zisku – vytvoření rezerv pro budoucnost </a:t>
          </a:r>
          <a:br>
            <a:rPr lang="cs-CZ" sz="2400" kern="1200" smtClean="0"/>
          </a:br>
          <a:endParaRPr lang="cs-CZ" sz="2400" kern="1200"/>
        </a:p>
      </dsp:txBody>
      <dsp:txXfrm>
        <a:off x="3540286" y="1740535"/>
        <a:ext cx="3435027" cy="1740535"/>
      </dsp:txXfrm>
    </dsp:sp>
    <dsp:sp modelId="{23C101D9-CA0A-454C-B9BF-6FA478BE7840}">
      <dsp:nvSpPr>
        <dsp:cNvPr id="0" name=""/>
        <dsp:cNvSpPr/>
      </dsp:nvSpPr>
      <dsp:spPr>
        <a:xfrm>
          <a:off x="4533302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0E845ED-0635-42FB-997E-36F30E38D9A0}">
      <dsp:nvSpPr>
        <dsp:cNvPr id="0" name=""/>
        <dsp:cNvSpPr/>
      </dsp:nvSpPr>
      <dsp:spPr>
        <a:xfrm>
          <a:off x="7078364" y="0"/>
          <a:ext cx="3435027" cy="4351338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zvýšení reálné hodnoty kapitálu </a:t>
          </a:r>
          <a:endParaRPr lang="cs-CZ" sz="2400" kern="1200"/>
        </a:p>
      </dsp:txBody>
      <dsp:txXfrm>
        <a:off x="7078364" y="1740535"/>
        <a:ext cx="3435027" cy="1740535"/>
      </dsp:txXfrm>
    </dsp:sp>
    <dsp:sp modelId="{F63AB2D8-046B-41B1-9EF6-33129F5A5898}">
      <dsp:nvSpPr>
        <dsp:cNvPr id="0" name=""/>
        <dsp:cNvSpPr/>
      </dsp:nvSpPr>
      <dsp:spPr>
        <a:xfrm>
          <a:off x="8071380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F045E-7A78-4CCC-96BB-DB56EFE67E44}">
      <dsp:nvSpPr>
        <dsp:cNvPr id="0" name=""/>
        <dsp:cNvSpPr/>
      </dsp:nvSpPr>
      <dsp:spPr>
        <a:xfrm>
          <a:off x="420623" y="3481070"/>
          <a:ext cx="9674352" cy="652700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955761-909A-4FB7-AEA6-EF6B7FE877FD}">
      <dsp:nvSpPr>
        <dsp:cNvPr id="0" name=""/>
        <dsp:cNvSpPr/>
      </dsp:nvSpPr>
      <dsp:spPr>
        <a:xfrm>
          <a:off x="0" y="246915"/>
          <a:ext cx="10515600" cy="50895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solidFill>
            <a:schemeClr val="accent1">
              <a:lumMod val="50000"/>
            </a:schemeClr>
          </a:solidFill>
        </a:ln>
        <a:effectLst>
          <a:glow rad="101600">
            <a:schemeClr val="accent1">
              <a:satMod val="175000"/>
              <a:alpha val="4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dirty="0" smtClean="0"/>
            <a:t>1. plán odbytu </a:t>
          </a:r>
          <a:br>
            <a:rPr lang="cs-CZ" sz="3000" kern="1200" dirty="0" smtClean="0"/>
          </a:br>
          <a:r>
            <a:rPr lang="cs-CZ" sz="3000" kern="1200" dirty="0" smtClean="0"/>
            <a:t>2. plán obratu (množství x cena) </a:t>
          </a:r>
          <a:br>
            <a:rPr lang="cs-CZ" sz="3000" kern="1200" dirty="0" smtClean="0"/>
          </a:br>
          <a:r>
            <a:rPr lang="cs-CZ" sz="3000" kern="1200" dirty="0" smtClean="0"/>
            <a:t>3. plán nákladů (variabilní a fixní náklady- kalkulace nákladů) </a:t>
          </a:r>
          <a:br>
            <a:rPr lang="cs-CZ" sz="3000" kern="1200" dirty="0" smtClean="0"/>
          </a:br>
          <a:r>
            <a:rPr lang="cs-CZ" sz="3000" kern="1200" dirty="0" smtClean="0"/>
            <a:t>4. plán zisku </a:t>
          </a:r>
          <a:br>
            <a:rPr lang="cs-CZ" sz="3000" kern="1200" dirty="0" smtClean="0"/>
          </a:br>
          <a:r>
            <a:rPr lang="cs-CZ" sz="3000" kern="1200" dirty="0" smtClean="0"/>
            <a:t>5. plán výroby </a:t>
          </a:r>
          <a:br>
            <a:rPr lang="cs-CZ" sz="3000" kern="1200" dirty="0" smtClean="0"/>
          </a:br>
          <a:r>
            <a:rPr lang="cs-CZ" sz="3000" kern="1200" dirty="0" smtClean="0"/>
            <a:t>6. plán investic </a:t>
          </a:r>
          <a:br>
            <a:rPr lang="cs-CZ" sz="3000" kern="1200" dirty="0" smtClean="0"/>
          </a:br>
          <a:r>
            <a:rPr lang="cs-CZ" sz="3000" kern="1200" dirty="0" smtClean="0"/>
            <a:t>7. finanční plán (řízení likvidity) </a:t>
          </a:r>
          <a:br>
            <a:rPr lang="cs-CZ" sz="3000" kern="1200" dirty="0" smtClean="0"/>
          </a:br>
          <a:r>
            <a:rPr lang="cs-CZ" sz="3000" kern="1200" dirty="0" smtClean="0"/>
            <a:t>8. plán nákupu </a:t>
          </a:r>
          <a:br>
            <a:rPr lang="cs-CZ" sz="3000" kern="1200" dirty="0" smtClean="0"/>
          </a:br>
          <a:r>
            <a:rPr lang="cs-CZ" sz="3000" kern="1200" dirty="0" smtClean="0"/>
            <a:t>9. personální plán </a:t>
          </a:r>
          <a:br>
            <a:rPr lang="cs-CZ" sz="3000" kern="1200" dirty="0" smtClean="0"/>
          </a:br>
          <a:r>
            <a:rPr lang="cs-CZ" sz="3000" kern="1200" dirty="0" smtClean="0"/>
            <a:t>10. plánovaná rozvaha (plánování stavu jmění a kapitálu)</a:t>
          </a:r>
          <a:endParaRPr lang="cs-CZ" sz="3000" kern="1200" dirty="0"/>
        </a:p>
      </dsp:txBody>
      <dsp:txXfrm>
        <a:off x="2544775" y="246915"/>
        <a:ext cx="5426050" cy="50895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6FB6F-D6EE-48D5-9AAA-38F8C5416F58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FA120-FFFD-406F-AAC3-29EE467256B3}">
      <dsp:nvSpPr>
        <dsp:cNvPr id="0" name=""/>
        <dsp:cNvSpPr/>
      </dsp:nvSpPr>
      <dsp:spPr>
        <a:xfrm>
          <a:off x="4287" y="1122645"/>
          <a:ext cx="3622079" cy="210604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smtClean="0"/>
            <a:t>Na co se zaměřuje operativní plánování?</a:t>
          </a:r>
          <a:endParaRPr lang="cs-CZ" sz="2900" kern="1200"/>
        </a:p>
      </dsp:txBody>
      <dsp:txXfrm>
        <a:off x="107096" y="1225454"/>
        <a:ext cx="3416461" cy="1900429"/>
      </dsp:txXfrm>
    </dsp:sp>
    <dsp:sp modelId="{1AE54E5E-37E9-4D48-9A51-C5D2E3282880}">
      <dsp:nvSpPr>
        <dsp:cNvPr id="0" name=""/>
        <dsp:cNvSpPr/>
      </dsp:nvSpPr>
      <dsp:spPr>
        <a:xfrm>
          <a:off x="3776040" y="1218374"/>
          <a:ext cx="3292799" cy="1914588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Z čeho vychází operativní plánování?</a:t>
          </a:r>
          <a:endParaRPr lang="cs-CZ" sz="2900" kern="1200" dirty="0"/>
        </a:p>
      </dsp:txBody>
      <dsp:txXfrm>
        <a:off x="3869502" y="1311836"/>
        <a:ext cx="3105875" cy="1727664"/>
      </dsp:txXfrm>
    </dsp:sp>
    <dsp:sp modelId="{8CB243D5-9FA2-4B6B-A082-DF21A609C31D}">
      <dsp:nvSpPr>
        <dsp:cNvPr id="0" name=""/>
        <dsp:cNvSpPr/>
      </dsp:nvSpPr>
      <dsp:spPr>
        <a:xfrm>
          <a:off x="7218512" y="1218374"/>
          <a:ext cx="3292799" cy="1914588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Které úlohy musí splňovat operativní plánování?</a:t>
          </a:r>
          <a:endParaRPr lang="cs-CZ" sz="2900" kern="1200" dirty="0"/>
        </a:p>
      </dsp:txBody>
      <dsp:txXfrm>
        <a:off x="7311974" y="1311836"/>
        <a:ext cx="3105875" cy="1727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849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839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97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678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819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069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135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6963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50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262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908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A411-562D-43D7-8DD2-5B659A7685EB}" type="datetimeFigureOut">
              <a:rPr lang="cs-CZ" smtClean="0"/>
              <a:t>14.10.2014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CB59C-0261-4C84-9AC7-0C7635F70D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326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63700" y="2303463"/>
            <a:ext cx="9144000" cy="2387600"/>
          </a:xfrm>
          <a:scene3d>
            <a:camera prst="orthographicFront"/>
            <a:lightRig rig="sunset" dir="t"/>
          </a:scene3d>
          <a:sp3d contourW="12700">
            <a:bevelB w="152400" h="50800" prst="softRound"/>
            <a:contourClr>
              <a:srgbClr val="FF0000"/>
            </a:contourClr>
          </a:sp3d>
        </p:spPr>
        <p:txBody>
          <a:bodyPr anchor="ctr"/>
          <a:lstStyle/>
          <a:p>
            <a:r>
              <a:rPr lang="cs-CZ" dirty="0" smtClean="0"/>
              <a:t>OPERATIVNÍ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08111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3457"/>
          </a:xfrm>
        </p:spPr>
        <p:txBody>
          <a:bodyPr>
            <a:normAutofit/>
          </a:bodyPr>
          <a:lstStyle/>
          <a:p>
            <a:r>
              <a:rPr lang="cs-CZ" sz="2800" b="1" dirty="0">
                <a:solidFill>
                  <a:srgbClr val="FF0000"/>
                </a:solidFill>
              </a:rPr>
              <a:t>V podniku orientovaném na trh by při plánovacím procesu mělo </a:t>
            </a:r>
            <a:r>
              <a:rPr lang="cs-CZ" sz="2800" b="1" dirty="0" smtClean="0">
                <a:solidFill>
                  <a:srgbClr val="FF0000"/>
                </a:solidFill>
              </a:rPr>
              <a:t>být dodrženo </a:t>
            </a:r>
            <a:r>
              <a:rPr lang="cs-CZ" sz="2800" b="1" dirty="0">
                <a:solidFill>
                  <a:srgbClr val="FF0000"/>
                </a:solidFill>
              </a:rPr>
              <a:t>následující pořadí plánů: 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3374516"/>
              </p:ext>
            </p:extLst>
          </p:nvPr>
        </p:nvGraphicFramePr>
        <p:xfrm>
          <a:off x="838200" y="1274618"/>
          <a:ext cx="10515600" cy="5583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85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777787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991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/>
          </p:nvPr>
        </p:nvGraphicFramePr>
        <p:xfrm>
          <a:off x="1762357" y="1825625"/>
          <a:ext cx="8667286" cy="435133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1689"/>
                <a:gridCol w="321689"/>
                <a:gridCol w="323585"/>
                <a:gridCol w="324217"/>
                <a:gridCol w="325481"/>
                <a:gridCol w="343177"/>
                <a:gridCol w="344441"/>
                <a:gridCol w="344441"/>
                <a:gridCol w="395634"/>
                <a:gridCol w="396266"/>
                <a:gridCol w="396266"/>
                <a:gridCol w="396266"/>
                <a:gridCol w="396266"/>
                <a:gridCol w="396266"/>
                <a:gridCol w="396266"/>
                <a:gridCol w="424706"/>
                <a:gridCol w="396266"/>
                <a:gridCol w="419650"/>
                <a:gridCol w="396898"/>
                <a:gridCol w="396898"/>
                <a:gridCol w="396898"/>
                <a:gridCol w="389314"/>
                <a:gridCol w="424706"/>
              </a:tblGrid>
              <a:tr h="483482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48348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483482">
                <a:tc gridSpan="1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0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610310"/>
              </p:ext>
            </p:extLst>
          </p:nvPr>
        </p:nvGraphicFramePr>
        <p:xfrm>
          <a:off x="1308097" y="1511300"/>
          <a:ext cx="9121546" cy="4914900"/>
        </p:xfrm>
        <a:graphic>
          <a:graphicData uri="http://schemas.openxmlformats.org/drawingml/2006/table">
            <a:tbl>
              <a:tblPr firstRow="1" firstCol="1" bandRow="1"/>
              <a:tblGrid>
                <a:gridCol w="338549"/>
                <a:gridCol w="338549"/>
                <a:gridCol w="340544"/>
                <a:gridCol w="341209"/>
                <a:gridCol w="342540"/>
                <a:gridCol w="361163"/>
                <a:gridCol w="362493"/>
                <a:gridCol w="362493"/>
                <a:gridCol w="416369"/>
                <a:gridCol w="417035"/>
                <a:gridCol w="417035"/>
                <a:gridCol w="417035"/>
                <a:gridCol w="417035"/>
                <a:gridCol w="417035"/>
                <a:gridCol w="417035"/>
                <a:gridCol w="446965"/>
                <a:gridCol w="417035"/>
                <a:gridCol w="441644"/>
                <a:gridCol w="417700"/>
                <a:gridCol w="417700"/>
                <a:gridCol w="417700"/>
                <a:gridCol w="409718"/>
                <a:gridCol w="446965"/>
              </a:tblGrid>
              <a:tr h="546100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100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100">
                <a:tc gridSpan="1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 gridSpan="10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61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893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041368"/>
              </p:ext>
            </p:extLst>
          </p:nvPr>
        </p:nvGraphicFramePr>
        <p:xfrm>
          <a:off x="1762357" y="1825625"/>
          <a:ext cx="8667286" cy="435133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1689"/>
                <a:gridCol w="321689"/>
                <a:gridCol w="323585"/>
                <a:gridCol w="324217"/>
                <a:gridCol w="325481"/>
                <a:gridCol w="343177"/>
                <a:gridCol w="344441"/>
                <a:gridCol w="344441"/>
                <a:gridCol w="395634"/>
                <a:gridCol w="396266"/>
                <a:gridCol w="396266"/>
                <a:gridCol w="396266"/>
                <a:gridCol w="396266"/>
                <a:gridCol w="396266"/>
                <a:gridCol w="396266"/>
                <a:gridCol w="424706"/>
                <a:gridCol w="396266"/>
                <a:gridCol w="419650"/>
                <a:gridCol w="396898"/>
                <a:gridCol w="396898"/>
                <a:gridCol w="396898"/>
                <a:gridCol w="389314"/>
                <a:gridCol w="424706"/>
              </a:tblGrid>
              <a:tr h="483482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48348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483482">
                <a:tc gridSpan="1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0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65955"/>
              </p:ext>
            </p:extLst>
          </p:nvPr>
        </p:nvGraphicFramePr>
        <p:xfrm>
          <a:off x="1021079" y="1386842"/>
          <a:ext cx="9408564" cy="5318757"/>
        </p:xfrm>
        <a:graphic>
          <a:graphicData uri="http://schemas.openxmlformats.org/drawingml/2006/table">
            <a:tbl>
              <a:tblPr firstRow="1" firstCol="1" bandRow="1"/>
              <a:tblGrid>
                <a:gridCol w="349202"/>
                <a:gridCol w="349202"/>
                <a:gridCol w="351260"/>
                <a:gridCol w="351946"/>
                <a:gridCol w="353318"/>
                <a:gridCol w="372528"/>
                <a:gridCol w="373900"/>
                <a:gridCol w="373900"/>
                <a:gridCol w="429471"/>
                <a:gridCol w="430157"/>
                <a:gridCol w="430157"/>
                <a:gridCol w="430157"/>
                <a:gridCol w="430157"/>
                <a:gridCol w="430157"/>
                <a:gridCol w="430157"/>
                <a:gridCol w="461029"/>
                <a:gridCol w="430157"/>
                <a:gridCol w="455541"/>
                <a:gridCol w="430843"/>
                <a:gridCol w="430843"/>
                <a:gridCol w="430843"/>
                <a:gridCol w="422610"/>
                <a:gridCol w="461029"/>
              </a:tblGrid>
              <a:tr h="590973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0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90973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0973">
                <a:tc gridSpan="1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ž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90973">
                <a:tc gridSpan="1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é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0973">
                <a:tc gridSpan="10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0973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590973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ř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09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é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</a:t>
                      </a:r>
                      <a:endParaRPr lang="cs-CZ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492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8023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353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386484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203835"/>
              </p:ext>
            </p:extLst>
          </p:nvPr>
        </p:nvGraphicFramePr>
        <p:xfrm>
          <a:off x="2567608" y="2227420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VY_32_INOVACE_1008 Operativní plánování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7.2.2014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postup operativního plánování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6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OPERATIVNÍ PLÁNOVÁNÍ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02497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85578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 ČEHO VYCHÁZÍ OPERATIVNÍ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3200" b="1" dirty="0" smtClean="0">
                <a:solidFill>
                  <a:srgbClr val="FF0000"/>
                </a:solidFill>
              </a:rPr>
              <a:t>Vychází z taktického plánování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</a:rPr>
              <a:t>Realizováno středním a nejnižším managementem -&gt; hlavně nejnižším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3200" b="1" dirty="0" smtClean="0">
                <a:solidFill>
                  <a:schemeClr val="accent2">
                    <a:lumMod val="75000"/>
                  </a:schemeClr>
                </a:solidFill>
              </a:rPr>
              <a:t>V oblastech plánování výroby, distribuce a zásobování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3200" b="1" dirty="0" smtClean="0">
                <a:solidFill>
                  <a:schemeClr val="accent4">
                    <a:lumMod val="75000"/>
                  </a:schemeClr>
                </a:solidFill>
              </a:rPr>
              <a:t>Cílem je optimalizace zdrojů a maximalizace kapacity výroby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Operativní plány jsou velice podobné -&gt; jsou rozděleny do krátkých časových úseků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7501402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194417"/>
              </p:ext>
            </p:extLst>
          </p:nvPr>
        </p:nvGraphicFramePr>
        <p:xfrm>
          <a:off x="838200" y="477672"/>
          <a:ext cx="10515600" cy="569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62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Podnikové plánování se vyznačuje těmito rysy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393114"/>
              </p:ext>
            </p:extLst>
          </p:nvPr>
        </p:nvGraphicFramePr>
        <p:xfrm>
          <a:off x="204717" y="1446663"/>
          <a:ext cx="11750722" cy="473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22234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3899" y="720437"/>
            <a:ext cx="11614244" cy="5929746"/>
          </a:xfr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3600" dirty="0" smtClean="0"/>
              <a:t>Východiskem </a:t>
            </a:r>
            <a:r>
              <a:rPr lang="cs-CZ" sz="3600" dirty="0"/>
              <a:t>soustavy operativních plánů je operativní plán odbytu (prodeje). Průměrné podmínky předpokládají, že pokud jde o časový rozsah, jde o plán čtvrtletní (podle průběžné doby výroby, podle období znalosti požadavků prodeje, podle znalostí požadavků na materiál apod.). Operativní plán odbytu vychází z požadavků trhu a to tak, že navazuje na přímé požadavky zákazníků, nebo na prognózy poptávky. Dále pak z kapacitních požadavků výroby, event. nákupu a konečně, v neposlední řadě z </a:t>
            </a:r>
            <a:r>
              <a:rPr lang="cs-CZ" sz="3600" dirty="0" smtClean="0"/>
              <a:t>vytyčených </a:t>
            </a:r>
            <a:r>
              <a:rPr lang="cs-CZ" sz="3600" dirty="0"/>
              <a:t>krátkodobých </a:t>
            </a:r>
            <a:r>
              <a:rPr lang="cs-CZ" sz="3600" dirty="0" smtClean="0"/>
              <a:t>cílů kvantifikovatelných i nekvantifikovatelných</a:t>
            </a:r>
            <a:r>
              <a:rPr lang="cs-CZ" sz="3600" dirty="0"/>
              <a:t>. Navazující operativní plán výroby představuje transformaci předchozího plánu odváděné výroby na plán zadávané výroby a to jednotlivých částí finálních výrobků. </a:t>
            </a:r>
            <a:endParaRPr lang="cs-CZ" sz="3600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9054502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491319"/>
            <a:ext cx="10515600" cy="5685644"/>
          </a:xfr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4000" dirty="0" smtClean="0"/>
              <a:t>Metodika </a:t>
            </a:r>
            <a:r>
              <a:rPr lang="cs-CZ" sz="4000" dirty="0"/>
              <a:t>operativního plánu výroby je dána </a:t>
            </a:r>
            <a:r>
              <a:rPr lang="cs-CZ" sz="4000" dirty="0" smtClean="0"/>
              <a:t>typologickými charakteristikami </a:t>
            </a:r>
            <a:r>
              <a:rPr lang="cs-CZ" sz="4000" dirty="0"/>
              <a:t>výrobního procesu. Konkrétní metodice pak přísluší větší či menší míra použití jednotlivých standardů (normativů) operativního řízení. Plán nákupu představuje stanovení požadavků na zajištění výroby materiálem, event. na vytvoření </a:t>
            </a:r>
            <a:r>
              <a:rPr lang="cs-CZ" sz="4000" dirty="0" smtClean="0"/>
              <a:t>potřebných pojistných </a:t>
            </a:r>
            <a:r>
              <a:rPr lang="cs-CZ" sz="4000" dirty="0"/>
              <a:t>zásob. </a:t>
            </a:r>
          </a:p>
        </p:txBody>
      </p:sp>
    </p:spTree>
    <p:extLst>
      <p:ext uri="{BB962C8B-B14F-4D97-AF65-F5344CB8AC3E}">
        <p14:creationId xmlns:p14="http://schemas.microsoft.com/office/powerpoint/2010/main" val="19054502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Operativní plánování musí splnit tři následující prvotní úlohy: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64085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85150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646</Words>
  <Application>Microsoft Office PowerPoint</Application>
  <PresentationFormat>Vlastní</PresentationFormat>
  <Paragraphs>534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Motiv Office</vt:lpstr>
      <vt:lpstr>OPERATIVNÍ PLÁNOVÁNÍ</vt:lpstr>
      <vt:lpstr>Prezentace aplikace PowerPoint</vt:lpstr>
      <vt:lpstr>OPERATIVNÍ PLÁNOVÁNÍ</vt:lpstr>
      <vt:lpstr>Z ČEHO VYCHÁZÍ OPERATIVNÍ PLÁNOVÁNÍ</vt:lpstr>
      <vt:lpstr>Prezentace aplikace PowerPoint</vt:lpstr>
      <vt:lpstr>Podnikové plánování se vyznačuje těmito rysy</vt:lpstr>
      <vt:lpstr>Prezentace aplikace PowerPoint</vt:lpstr>
      <vt:lpstr>Prezentace aplikace PowerPoint</vt:lpstr>
      <vt:lpstr>Operativní plánování musí splnit tři následující prvotní úlohy:</vt:lpstr>
      <vt:lpstr>V podniku orientovaném na trh by při plánovacím procesu mělo být dodrženo následující pořadí plánů: 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OPERATIVNÍ PLÁNOVÁNÍ</dc:title>
  <dc:creator>Jarmila Kabourková</dc:creator>
  <cp:lastModifiedBy>Admin</cp:lastModifiedBy>
  <cp:revision>19</cp:revision>
  <dcterms:created xsi:type="dcterms:W3CDTF">2013-12-11T19:32:30Z</dcterms:created>
  <dcterms:modified xsi:type="dcterms:W3CDTF">2014-10-13T23:26:22Z</dcterms:modified>
</cp:coreProperties>
</file>