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160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616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33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3542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8936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2361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594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4990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021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6431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524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30DAD-0F02-4B92-9E09-D87828D7B2E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3CF7E-B1A8-46F0-BD24-DF7B2D2653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951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311112"/>
              </p:ext>
            </p:extLst>
          </p:nvPr>
        </p:nvGraphicFramePr>
        <p:xfrm>
          <a:off x="1216976" y="2132856"/>
          <a:ext cx="6724428" cy="38811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Lineární rovnice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pojmu Ekvivalentní úpravy, rozbor počtu řešení, praktická ukázka řešení rovnic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10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cs-CZ" smtClean="0"/>
              <a:t>Lineární rovnice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752600"/>
          </a:xfrm>
        </p:spPr>
        <p:txBody>
          <a:bodyPr/>
          <a:lstStyle/>
          <a:p>
            <a:r>
              <a:rPr lang="cs-CZ" dirty="0" smtClean="0"/>
              <a:t>Ekvivalentní úpravy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75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Ekvivalentní úpravy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3106688" cy="4497363"/>
          </a:xfrm>
          <a:ln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= rovnocenné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Nemění hodnotu výsledku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Nemění počet výsledků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3995936" y="1628800"/>
            <a:ext cx="4690864" cy="4497363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 oběma stranám rovnice lze přičíst libovolný výraz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Od obou stran rovnice lze odečíst libovolný výraz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Obě strany rovnice vynásobíme libovolným výrazem různým od nuly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Obě strany rovnice můžeme vydělit libovolným výrazem různým od nuly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513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Použití úprav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2625" y="1772816"/>
            <a:ext cx="2887247" cy="4381947"/>
          </a:xfrm>
          <a:ln>
            <a:solidFill>
              <a:schemeClr val="accent4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3x – 7 = 11                 </a:t>
            </a:r>
          </a:p>
          <a:p>
            <a:pPr marL="0" indent="0">
              <a:buNone/>
            </a:pPr>
            <a:r>
              <a:rPr lang="cs-CZ" dirty="0" smtClean="0"/>
              <a:t>3x – 7 + 7 = 11 + 7</a:t>
            </a:r>
          </a:p>
          <a:p>
            <a:pPr marL="0" indent="0">
              <a:buNone/>
            </a:pPr>
            <a:r>
              <a:rPr lang="cs-CZ" dirty="0" smtClean="0"/>
              <a:t>       3x = 18</a:t>
            </a:r>
          </a:p>
          <a:p>
            <a:pPr marL="0" indent="0">
              <a:buNone/>
            </a:pPr>
            <a:r>
              <a:rPr lang="cs-CZ" dirty="0" smtClean="0"/>
              <a:t>    3x : 3 = 18 : 3</a:t>
            </a:r>
          </a:p>
          <a:p>
            <a:pPr marL="0" indent="0">
              <a:buNone/>
            </a:pPr>
            <a:r>
              <a:rPr lang="cs-CZ" dirty="0" smtClean="0"/>
              <a:t>           </a:t>
            </a:r>
            <a:r>
              <a:rPr lang="cs-CZ" u="sng" dirty="0" smtClean="0"/>
              <a:t>x = 6</a:t>
            </a:r>
            <a:endParaRPr lang="cs-CZ" u="sng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995936" y="1700808"/>
            <a:ext cx="4906888" cy="4569371"/>
          </a:xfrm>
          <a:ln>
            <a:solidFill>
              <a:schemeClr val="accent4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cs-CZ" dirty="0" smtClean="0"/>
              <a:t>Tyto úpravy provádíme zjednodušeně ( změníme znamínko při „převádění „ na druhou stranu)</a:t>
            </a:r>
          </a:p>
          <a:p>
            <a:pPr marL="0" indent="0">
              <a:buNone/>
            </a:pPr>
            <a:r>
              <a:rPr lang="cs-CZ" dirty="0" smtClean="0"/>
              <a:t>          3x – 7 = 11            / + 7</a:t>
            </a:r>
          </a:p>
          <a:p>
            <a:pPr marL="0" indent="0">
              <a:buNone/>
            </a:pPr>
            <a:r>
              <a:rPr lang="cs-CZ" dirty="0" smtClean="0"/>
              <a:t>          3x =11 + 7</a:t>
            </a:r>
          </a:p>
          <a:p>
            <a:pPr marL="0" indent="0">
              <a:buNone/>
            </a:pPr>
            <a:r>
              <a:rPr lang="cs-CZ" dirty="0" smtClean="0"/>
              <a:t>          3x = 18                   /: 3</a:t>
            </a:r>
          </a:p>
          <a:p>
            <a:pPr marL="0" indent="0">
              <a:buNone/>
            </a:pPr>
            <a:r>
              <a:rPr lang="cs-CZ" dirty="0" smtClean="0"/>
              <a:t>             </a:t>
            </a:r>
            <a:r>
              <a:rPr lang="cs-CZ" u="sng" dirty="0" smtClean="0"/>
              <a:t>x = 6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51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Počet řešení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525963"/>
              </a:xfrm>
              <a:ln>
                <a:solidFill>
                  <a:schemeClr val="accent4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1) rovnice má jediné řešení (proměnná na jedné straně, libovolné číslo na druhé straně) např. </a:t>
                </a:r>
                <a:r>
                  <a:rPr lang="cs-CZ" dirty="0"/>
                  <a:t>x</a:t>
                </a:r>
                <a:r>
                  <a:rPr lang="cs-CZ" dirty="0" smtClean="0"/>
                  <a:t> = 3; m = 1,8; u = 0; z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…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2) rovnice má nekonečně mnoho řešení            (proměnná úpravami zmizí, zůstanou pouze shodná čísla na obou stranách rovnice)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např.  3 = 3; 0,8 = 0,8; 0 = 0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3) rovnice nemá řešení (proměnná úpravami zmizí, ale zůstane libovolné číslo různé od nuly) např. 0 = 7; -5 = 0; 0 = 0,11; 0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818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Pořadí početních operací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4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cs-CZ" dirty="0" smtClean="0"/>
              <a:t> Před použitím ekvivalentních úprav dodržujte tato pravidla: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Nejprve odstraníme závorky (roznásobíme je, popř. umocníme dvojčleny)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Odstraníme zlomky a lomené výrazy vynásobením rovnice vhodným číslem či výrazem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Sečteme výrazy a číselné hodnoty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Převedeme proměnnou na jednu stranu rovnice a čísla na stranu druhou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Vyjádříme neznámou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243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107504" y="1628800"/>
            <a:ext cx="4040188" cy="639762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2500"/>
          </a:bodyPr>
          <a:lstStyle/>
          <a:p>
            <a:r>
              <a:rPr lang="cs-CZ" dirty="0" smtClean="0"/>
              <a:t>5(4z + 11) – 13 = 4 – 12z –(z – 8)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07504" y="2564904"/>
                <a:ext cx="3898776" cy="3921299"/>
              </a:xfrm>
              <a:ln>
                <a:solidFill>
                  <a:schemeClr val="accent4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20z + 55 – 13 = 4 – 12z – z + 8</a:t>
                </a:r>
              </a:p>
              <a:p>
                <a:pPr marL="0" indent="0">
                  <a:buNone/>
                </a:pPr>
                <a:r>
                  <a:rPr lang="cs-CZ" dirty="0" smtClean="0"/>
                  <a:t>20z + 42 = - 13z + 12       /+13z</a:t>
                </a:r>
              </a:p>
              <a:p>
                <a:pPr marL="0" indent="0">
                  <a:buNone/>
                </a:pPr>
                <a:r>
                  <a:rPr lang="cs-CZ" dirty="0" smtClean="0"/>
                  <a:t>20z + 13z + 42 = 12         /-42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33z = 12 - 42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33z = - 30                         /:33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z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30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33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z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07504" y="2564904"/>
                <a:ext cx="3898776" cy="3921299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text 5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4716016" y="1268760"/>
                <a:ext cx="4041775" cy="639762"/>
              </a:xfr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𝒖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dirty="0" smtClean="0"/>
                  <a:t> + 2 = 8u - 12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text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4716016" y="1268760"/>
                <a:ext cx="4041775" cy="639762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355976" y="2132856"/>
                <a:ext cx="4680520" cy="4536504"/>
              </a:xfrm>
              <a:ln>
                <a:solidFill>
                  <a:schemeClr val="accent4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𝒖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dirty="0" smtClean="0"/>
                  <a:t> + 2 = 8u – 12         / .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Uvědomte si, že násobíte každý člen výrazu(následující řádek většinou nepíšeme)</a:t>
                </a:r>
              </a:p>
              <a:p>
                <a:pPr marL="0" indent="0">
                  <a:buNone/>
                </a:pPr>
                <a:r>
                  <a:rPr lang="cs-CZ" dirty="0" smtClean="0"/>
                  <a:t>5.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𝒖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dirty="0" smtClean="0"/>
                  <a:t> + 5.2 = 5.8u – 5.12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– 3 + 10 = 40u – 60</a:t>
                </a:r>
              </a:p>
              <a:p>
                <a:pPr marL="0" indent="0">
                  <a:buNone/>
                </a:pPr>
                <a:r>
                  <a:rPr lang="cs-CZ" dirty="0" smtClean="0"/>
                  <a:t>u – 40u = - 60 + 3 – 10      </a:t>
                </a:r>
              </a:p>
              <a:p>
                <a:pPr>
                  <a:buFontTx/>
                  <a:buChar char="-"/>
                </a:pPr>
                <a:r>
                  <a:rPr lang="cs-CZ" dirty="0" smtClean="0"/>
                  <a:t>39u = - 57            /.(-1)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39u = 57               /: 39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u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39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u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dirty="0" smtClean="0"/>
                  <a:t> =1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>
                  <a:buFontTx/>
                  <a:buChar char="-"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355976" y="2132856"/>
                <a:ext cx="4680520" cy="4536504"/>
              </a:xfr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09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1" build="p" animBg="1"/>
      <p:bldP spid="5" grpId="0" build="p" animBg="1"/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tex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1520" y="1412776"/>
                <a:ext cx="4040188" cy="639762"/>
              </a:xfr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/>
              </a:bodyPr>
              <a:lstStyle/>
              <a:p>
                <a:r>
                  <a:rPr lang="cs-CZ" dirty="0" smtClean="0"/>
                  <a:t>3(2m – 11)+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𝒎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dirty="0" smtClean="0"/>
                  <a:t> = 12(m + 6)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tex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1520" y="1412776"/>
                <a:ext cx="4040188" cy="639762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2420888"/>
                <a:ext cx="4317876" cy="3993307"/>
              </a:xfr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6m – 33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𝒎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dirty="0" smtClean="0"/>
                  <a:t> = 12m + 72</a:t>
                </a:r>
              </a:p>
              <a:p>
                <a:pPr marL="0" indent="0">
                  <a:buNone/>
                </a:pPr>
                <a:r>
                  <a:rPr lang="cs-CZ" dirty="0" smtClean="0"/>
                  <a:t>4.6m – 4.33+4.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𝒎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dirty="0" smtClean="0"/>
                  <a:t> =4.12m+4.72</a:t>
                </a:r>
              </a:p>
              <a:p>
                <a:pPr marL="0" indent="0">
                  <a:buNone/>
                </a:pPr>
                <a:r>
                  <a:rPr lang="cs-CZ" dirty="0" smtClean="0"/>
                  <a:t>24m – 132 + 1 – m = 48m + 288</a:t>
                </a:r>
              </a:p>
              <a:p>
                <a:pPr marL="0" indent="0">
                  <a:buNone/>
                </a:pPr>
                <a:r>
                  <a:rPr lang="cs-CZ" dirty="0" smtClean="0"/>
                  <a:t>23m – 131 = 48m + 288</a:t>
                </a:r>
              </a:p>
              <a:p>
                <a:pPr marL="0" indent="0">
                  <a:buNone/>
                </a:pPr>
                <a:r>
                  <a:rPr lang="cs-CZ" dirty="0" smtClean="0"/>
                  <a:t>23m – 48m = 288 + 131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-25m = 419                    /. (-1)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25m = - 419                   /: 25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m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r>
                  <a:rPr lang="cs-CZ" dirty="0" smtClean="0"/>
                  <a:t> = - 16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cs-CZ" dirty="0" smtClean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2420888"/>
                <a:ext cx="4317876" cy="3993307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4860032" y="1412776"/>
                <a:ext cx="4041775" cy="639762"/>
              </a:xfr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/>
              </a:bodyPr>
              <a:lstStyle/>
              <a:p>
                <a:r>
                  <a:rPr lang="cs-CZ" dirty="0" smtClean="0"/>
                  <a:t>4p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dirty="0" smtClean="0"/>
                  <a:t> =11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4860032" y="1412776"/>
                <a:ext cx="4041775" cy="639762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2174874"/>
                <a:ext cx="4391471" cy="4350469"/>
              </a:xfrm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4p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dirty="0" smtClean="0"/>
                  <a:t> =11 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dirty="0" smtClean="0"/>
                  <a:t>        /.10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10.4p-10.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dirty="0" smtClean="0"/>
                  <a:t>=10.11+10.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𝒑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40p – 5(7 – 3p) = 110 + 2(3p – 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40p – 35 + 15p = 110 + 6p – 12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55p – 35 = 98 + 6p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55p – 6p = 98 + 35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49p = 133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133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49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cs-CZ" dirty="0" smtClean="0"/>
                  <a:t> = 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2174874"/>
                <a:ext cx="4391471" cy="4350469"/>
              </a:xfr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212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3" grpId="1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772</Words>
  <Application>Microsoft Office PowerPoint</Application>
  <PresentationFormat>Předvádění na obrazovce (4:3)</PresentationFormat>
  <Paragraphs>92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Lineární rovnice I</vt:lpstr>
      <vt:lpstr>Ekvivalentní úpravy</vt:lpstr>
      <vt:lpstr>Použití úprav</vt:lpstr>
      <vt:lpstr>Počet řešení</vt:lpstr>
      <vt:lpstr>Pořadí početních operací</vt:lpstr>
      <vt:lpstr>Řešené příklady</vt:lpstr>
      <vt:lpstr>Řešené příklady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Lineární rovnice</dc:title>
  <dc:creator>Jiřina Rychtářová</dc:creator>
  <cp:lastModifiedBy>Admin</cp:lastModifiedBy>
  <cp:revision>20</cp:revision>
  <dcterms:created xsi:type="dcterms:W3CDTF">2013-12-29T16:57:26Z</dcterms:created>
  <dcterms:modified xsi:type="dcterms:W3CDTF">2014-05-28T23:15:10Z</dcterms:modified>
</cp:coreProperties>
</file>