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57" r:id="rId4"/>
    <p:sldId id="258" r:id="rId5"/>
    <p:sldId id="259" r:id="rId6"/>
    <p:sldId id="266" r:id="rId7"/>
    <p:sldId id="260" r:id="rId8"/>
    <p:sldId id="261" r:id="rId9"/>
    <p:sldId id="262" r:id="rId10"/>
    <p:sldId id="265" r:id="rId11"/>
    <p:sldId id="264" r:id="rId12"/>
    <p:sldId id="267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EED22A-F049-4C82-8916-9BD817B360CE}" type="doc">
      <dgm:prSet loTypeId="urn:microsoft.com/office/officeart/2005/8/layout/vList6" loCatId="process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8BD561E0-DA79-4910-9692-21067FF48397}">
      <dgm:prSet/>
      <dgm:spPr/>
      <dgm:t>
        <a:bodyPr/>
        <a:lstStyle/>
        <a:p>
          <a:pPr rtl="0"/>
          <a:r>
            <a:rPr lang="cs-CZ" b="1" baseline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Energizující</a:t>
          </a:r>
          <a:r>
            <a:rPr lang="cs-CZ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cs-CZ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dodávají sílu a energii jednání (např. dostat se na vyšší pozici)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E5AB49-69F4-4DFA-B4BE-626818294015}" type="parTrans" cxnId="{34DAA50C-4D6E-4984-B466-9162B2ED0D17}">
      <dgm:prSet/>
      <dgm:spPr/>
      <dgm:t>
        <a:bodyPr/>
        <a:lstStyle/>
        <a:p>
          <a:endParaRPr lang="cs-CZ"/>
        </a:p>
      </dgm:t>
    </dgm:pt>
    <dgm:pt modelId="{E8902E70-D070-4DEA-9A34-2E2CF5FD2E8F}" type="sibTrans" cxnId="{34DAA50C-4D6E-4984-B466-9162B2ED0D17}">
      <dgm:prSet/>
      <dgm:spPr/>
      <dgm:t>
        <a:bodyPr/>
        <a:lstStyle/>
        <a:p>
          <a:endParaRPr lang="cs-CZ"/>
        </a:p>
      </dgm:t>
    </dgm:pt>
    <dgm:pt modelId="{D26A84AF-8A66-48B8-89DA-12EF0CB4CFBC}">
      <dgm:prSet/>
      <dgm:spPr/>
      <dgm:t>
        <a:bodyPr/>
        <a:lstStyle/>
        <a:p>
          <a:pPr rtl="0"/>
          <a:r>
            <a:rPr lang="cs-CZ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Řídící</a:t>
          </a:r>
          <a:r>
            <a:rPr lang="cs-CZ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dávají směr jednání -&gt; lidé se rozhodnou pro určitou věc a vybírají způsob a postup, jak této věci dosáhnout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F0FD1B-D37E-45C8-958E-67BC05476BB1}" type="parTrans" cxnId="{E98B0C7C-D66D-463A-945B-656EF8263D8B}">
      <dgm:prSet/>
      <dgm:spPr/>
      <dgm:t>
        <a:bodyPr/>
        <a:lstStyle/>
        <a:p>
          <a:endParaRPr lang="cs-CZ"/>
        </a:p>
      </dgm:t>
    </dgm:pt>
    <dgm:pt modelId="{3FCE7513-AD0D-4AA6-AC8D-77E0C86425ED}" type="sibTrans" cxnId="{E98B0C7C-D66D-463A-945B-656EF8263D8B}">
      <dgm:prSet/>
      <dgm:spPr/>
      <dgm:t>
        <a:bodyPr/>
        <a:lstStyle/>
        <a:p>
          <a:endParaRPr lang="cs-CZ"/>
        </a:p>
      </dgm:t>
    </dgm:pt>
    <dgm:pt modelId="{26DF4DFE-FA9F-47B1-8D23-05EB538661D1}" type="pres">
      <dgm:prSet presAssocID="{0FEED22A-F049-4C82-8916-9BD817B360C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53A86E3B-2A96-4FEC-B1E6-9D3BE55F938D}" type="pres">
      <dgm:prSet presAssocID="{8BD561E0-DA79-4910-9692-21067FF48397}" presName="linNode" presStyleCnt="0"/>
      <dgm:spPr/>
    </dgm:pt>
    <dgm:pt modelId="{E513D249-6A57-45A6-9CC3-C323E70E3C1D}" type="pres">
      <dgm:prSet presAssocID="{8BD561E0-DA79-4910-9692-21067FF48397}" presName="parentShp" presStyleLbl="node1" presStyleIdx="0" presStyleCnt="2" custScaleX="23279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28CC229-34FD-49C8-A9F5-454E7B8892DB}" type="pres">
      <dgm:prSet presAssocID="{8BD561E0-DA79-4910-9692-21067FF48397}" presName="childShp" presStyleLbl="bgAccFollowNode1" presStyleIdx="0" presStyleCnt="2">
        <dgm:presLayoutVars>
          <dgm:bulletEnabled val="1"/>
        </dgm:presLayoutVars>
      </dgm:prSet>
      <dgm:spPr/>
    </dgm:pt>
    <dgm:pt modelId="{A0DEB4E4-3839-489D-BC0A-AC9E4C2422D7}" type="pres">
      <dgm:prSet presAssocID="{E8902E70-D070-4DEA-9A34-2E2CF5FD2E8F}" presName="spacing" presStyleCnt="0"/>
      <dgm:spPr/>
    </dgm:pt>
    <dgm:pt modelId="{6C4DEE65-D5B6-41E7-AF8A-C6D58E769996}" type="pres">
      <dgm:prSet presAssocID="{D26A84AF-8A66-48B8-89DA-12EF0CB4CFBC}" presName="linNode" presStyleCnt="0"/>
      <dgm:spPr/>
    </dgm:pt>
    <dgm:pt modelId="{03989C88-F21C-4D5B-BE78-7EDF38653442}" type="pres">
      <dgm:prSet presAssocID="{D26A84AF-8A66-48B8-89DA-12EF0CB4CFBC}" presName="parentShp" presStyleLbl="node1" presStyleIdx="1" presStyleCnt="2" custScaleX="24662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B00A050-1EB6-497F-BF23-1FB3233AC4B3}" type="pres">
      <dgm:prSet presAssocID="{D26A84AF-8A66-48B8-89DA-12EF0CB4CFBC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8DBF4C98-2D02-4EEC-892D-46F6C5AAE45E}" type="presOf" srcId="{8BD561E0-DA79-4910-9692-21067FF48397}" destId="{E513D249-6A57-45A6-9CC3-C323E70E3C1D}" srcOrd="0" destOrd="0" presId="urn:microsoft.com/office/officeart/2005/8/layout/vList6"/>
    <dgm:cxn modelId="{E98B0C7C-D66D-463A-945B-656EF8263D8B}" srcId="{0FEED22A-F049-4C82-8916-9BD817B360CE}" destId="{D26A84AF-8A66-48B8-89DA-12EF0CB4CFBC}" srcOrd="1" destOrd="0" parTransId="{0DF0FD1B-D37E-45C8-958E-67BC05476BB1}" sibTransId="{3FCE7513-AD0D-4AA6-AC8D-77E0C86425ED}"/>
    <dgm:cxn modelId="{34DAA50C-4D6E-4984-B466-9162B2ED0D17}" srcId="{0FEED22A-F049-4C82-8916-9BD817B360CE}" destId="{8BD561E0-DA79-4910-9692-21067FF48397}" srcOrd="0" destOrd="0" parTransId="{D7E5AB49-69F4-4DFA-B4BE-626818294015}" sibTransId="{E8902E70-D070-4DEA-9A34-2E2CF5FD2E8F}"/>
    <dgm:cxn modelId="{65A4672F-83AC-4D1C-A590-E6BF4C63BD52}" type="presOf" srcId="{D26A84AF-8A66-48B8-89DA-12EF0CB4CFBC}" destId="{03989C88-F21C-4D5B-BE78-7EDF38653442}" srcOrd="0" destOrd="0" presId="urn:microsoft.com/office/officeart/2005/8/layout/vList6"/>
    <dgm:cxn modelId="{9400B146-1214-4982-995A-04125CAD6E6C}" type="presOf" srcId="{0FEED22A-F049-4C82-8916-9BD817B360CE}" destId="{26DF4DFE-FA9F-47B1-8D23-05EB538661D1}" srcOrd="0" destOrd="0" presId="urn:microsoft.com/office/officeart/2005/8/layout/vList6"/>
    <dgm:cxn modelId="{6426A928-491C-47EB-80C0-D53BCADBABAB}" type="presParOf" srcId="{26DF4DFE-FA9F-47B1-8D23-05EB538661D1}" destId="{53A86E3B-2A96-4FEC-B1E6-9D3BE55F938D}" srcOrd="0" destOrd="0" presId="urn:microsoft.com/office/officeart/2005/8/layout/vList6"/>
    <dgm:cxn modelId="{6CDD0311-9E94-40F8-9DEA-35585A534652}" type="presParOf" srcId="{53A86E3B-2A96-4FEC-B1E6-9D3BE55F938D}" destId="{E513D249-6A57-45A6-9CC3-C323E70E3C1D}" srcOrd="0" destOrd="0" presId="urn:microsoft.com/office/officeart/2005/8/layout/vList6"/>
    <dgm:cxn modelId="{B2049289-1B00-4CE2-994A-604511DA7D56}" type="presParOf" srcId="{53A86E3B-2A96-4FEC-B1E6-9D3BE55F938D}" destId="{F28CC229-34FD-49C8-A9F5-454E7B8892DB}" srcOrd="1" destOrd="0" presId="urn:microsoft.com/office/officeart/2005/8/layout/vList6"/>
    <dgm:cxn modelId="{67D638AB-6EED-4AAB-9B1A-5EC85EF2A32E}" type="presParOf" srcId="{26DF4DFE-FA9F-47B1-8D23-05EB538661D1}" destId="{A0DEB4E4-3839-489D-BC0A-AC9E4C2422D7}" srcOrd="1" destOrd="0" presId="urn:microsoft.com/office/officeart/2005/8/layout/vList6"/>
    <dgm:cxn modelId="{ED33A75B-85BA-4A93-B2ED-453165E095EB}" type="presParOf" srcId="{26DF4DFE-FA9F-47B1-8D23-05EB538661D1}" destId="{6C4DEE65-D5B6-41E7-AF8A-C6D58E769996}" srcOrd="2" destOrd="0" presId="urn:microsoft.com/office/officeart/2005/8/layout/vList6"/>
    <dgm:cxn modelId="{B8EC1C33-92D7-4489-B301-47BD9187F89E}" type="presParOf" srcId="{6C4DEE65-D5B6-41E7-AF8A-C6D58E769996}" destId="{03989C88-F21C-4D5B-BE78-7EDF38653442}" srcOrd="0" destOrd="0" presId="urn:microsoft.com/office/officeart/2005/8/layout/vList6"/>
    <dgm:cxn modelId="{1750D410-7AF2-45E8-9F8D-2A788EDAD901}" type="presParOf" srcId="{6C4DEE65-D5B6-41E7-AF8A-C6D58E769996}" destId="{FB00A050-1EB6-497F-BF23-1FB3233AC4B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8CC229-34FD-49C8-A9F5-454E7B8892DB}">
      <dsp:nvSpPr>
        <dsp:cNvPr id="0" name=""/>
        <dsp:cNvSpPr/>
      </dsp:nvSpPr>
      <dsp:spPr>
        <a:xfrm>
          <a:off x="6393766" y="403"/>
          <a:ext cx="4115871" cy="15719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13D249-6A57-45A6-9CC3-C323E70E3C1D}">
      <dsp:nvSpPr>
        <dsp:cNvPr id="0" name=""/>
        <dsp:cNvSpPr/>
      </dsp:nvSpPr>
      <dsp:spPr>
        <a:xfrm>
          <a:off x="5961" y="403"/>
          <a:ext cx="6387805" cy="157199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b="1" kern="1200" baseline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Energizující</a:t>
          </a:r>
          <a:r>
            <a:rPr lang="cs-CZ" sz="29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cs-CZ" sz="29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dodávají sílu a energii jednání (např. dostat se na vyšší pozici)</a:t>
          </a:r>
          <a:endParaRPr lang="cs-CZ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700" y="77142"/>
        <a:ext cx="6234327" cy="1418519"/>
      </dsp:txXfrm>
    </dsp:sp>
    <dsp:sp modelId="{FB00A050-1EB6-497F-BF23-1FB3233AC4B3}">
      <dsp:nvSpPr>
        <dsp:cNvPr id="0" name=""/>
        <dsp:cNvSpPr/>
      </dsp:nvSpPr>
      <dsp:spPr>
        <a:xfrm>
          <a:off x="6537849" y="1729599"/>
          <a:ext cx="3974157" cy="15719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9741844"/>
            <a:satOff val="-1013"/>
            <a:lumOff val="-1601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989C88-F21C-4D5B-BE78-7EDF38653442}">
      <dsp:nvSpPr>
        <dsp:cNvPr id="0" name=""/>
        <dsp:cNvSpPr/>
      </dsp:nvSpPr>
      <dsp:spPr>
        <a:xfrm>
          <a:off x="3592" y="1729599"/>
          <a:ext cx="6534256" cy="1571997"/>
        </a:xfrm>
        <a:prstGeom prst="roundRect">
          <a:avLst/>
        </a:prstGeom>
        <a:solidFill>
          <a:schemeClr val="accent5">
            <a:hueOff val="9910433"/>
            <a:satOff val="3534"/>
            <a:lumOff val="-902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Řídící</a:t>
          </a:r>
          <a:r>
            <a:rPr lang="cs-CZ" sz="29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dávají směr jednání -&gt; lidé se rozhodnou pro určitou věc a vybírají způsob a postup, jak této věci dosáhnout</a:t>
          </a:r>
          <a:endParaRPr lang="cs-CZ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331" y="1806338"/>
        <a:ext cx="6380778" cy="14185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0003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0717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1595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17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284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654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983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839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507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4931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8898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23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354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180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25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5580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493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86285773-4FDF-42AF-A831-403A791C5DF8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BF2085DF-955C-4583-9602-94A5F3F1E2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6455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VEDENÍ A MOTIVACE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532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1" y="1949096"/>
            <a:ext cx="10394707" cy="3311189"/>
          </a:xfrm>
        </p:spPr>
        <p:txBody>
          <a:bodyPr/>
          <a:lstStyle/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Jaká je hlavní myšlenka vedení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 je teorie motivace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Kdo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sestavil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 jsou potřeby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 je frustrace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Jaké dvě složky mají motivy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89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BĚLOHLÁVEK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F.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Management. 1.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vyd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Brno 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ComputerPress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2006,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724 s.. ISBN 80-251-0396-X. </a:t>
            </a: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MANAGEMENT: základy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/ Jaroslav Zlámal, Petr Bačík, Jana Bellová, Kralice na Hané :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Media, 2011, 104 s, ISBN : 978-80-7402-083-4 (brož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SYNEK, M. Manažerská ekonomika. 4. vyd. Praha :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Grada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Publishing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2007. 464 s. ISBN 978-80-247-1992-4. </a:t>
            </a: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ON-LINE: http: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mng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pres?slideindex=1&amp;slidetitle="/>
              </a:rPr>
              <a:t>.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5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sz="quarter" idx="13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Obrázky webu office.com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0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91" y="243173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272028"/>
              </p:ext>
            </p:extLst>
          </p:nvPr>
        </p:nvGraphicFramePr>
        <p:xfrm>
          <a:off x="2567608" y="1780059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VY_32_INOVACE_1015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Vedení a motivace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způsoby vedení a motivace zaměstnanců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w Cen MT" panose="020B0602020104020603" pitchFamily="34" charset="-18"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w Cen MT" panose="020B0602020104020603" pitchFamily="34" charset="-1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94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1801" y="891782"/>
            <a:ext cx="10917582" cy="70696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Vedení lidí spočívá v motivování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 smtClean="0"/>
              <a:t>ovlivňování aktivit podřízených pracovníků.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93238" y="2717800"/>
            <a:ext cx="10394707" cy="302508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spc="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Hlavní myšlenka vedení</a:t>
            </a:r>
            <a:endParaRPr lang="cs-CZ" spc="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Vedoucí, který chce dosáhnout cíle, musí nejdříve přimět podřízené k vyvinutí náležitého úsilí a jejich úsilí usměrňovat -&gt; k tomu slouží teorie motivace</a:t>
            </a:r>
          </a:p>
          <a:p>
            <a:pPr marL="0" indent="0">
              <a:buNone/>
            </a:pPr>
            <a:r>
              <a:rPr lang="cs-CZ" b="1" spc="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Styl vedení</a:t>
            </a:r>
            <a:endParaRPr lang="cs-CZ" spc="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Způsob, jakým vedoucí přistupuje k ovlivňování aktivit podřízených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Chování vedoucího, které může být pro pracovníky stimulující nebo nikoli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235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Teorie motivace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1" y="2120900"/>
            <a:ext cx="10515600" cy="3649663"/>
          </a:xfrm>
        </p:spPr>
        <p:txBody>
          <a:bodyPr>
            <a:normAutofit/>
          </a:bodyPr>
          <a:lstStyle/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Vysvětluje, jak jsou uspokojovány potřeby lidí a co se v lidech děje před zahájením práce a během činnosti v průběhu motivování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Poskytuje nám důvody, proč práci dělat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Podřízení musí pracovat co nejlépe, ochotně a rádi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Říkají nám, jak pracovat s podřízenými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687" y="685800"/>
            <a:ext cx="2460625" cy="17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4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47807517"/>
              </p:ext>
            </p:extLst>
          </p:nvPr>
        </p:nvGraphicFramePr>
        <p:xfrm>
          <a:off x="278073" y="1435100"/>
          <a:ext cx="10515600" cy="330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Obdélník 1"/>
          <p:cNvSpPr/>
          <p:nvPr/>
        </p:nvSpPr>
        <p:spPr>
          <a:xfrm>
            <a:off x="3031509" y="676849"/>
            <a:ext cx="5008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Motivy mají dvě složky</a:t>
            </a:r>
            <a:endParaRPr lang="cs-CZ" spc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34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53136" y="457200"/>
            <a:ext cx="10515600" cy="50927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b="1" spc="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Motivy a emoce</a:t>
            </a:r>
          </a:p>
          <a:p>
            <a:pPr marL="0" indent="0">
              <a:buNone/>
            </a:pPr>
            <a:endParaRPr lang="cs-CZ" b="1" spc="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Leadeři mohou ostatní přesvědčovat pomocí logiky -&gt; motivovat pomocí emocí</a:t>
            </a:r>
          </a:p>
          <a:p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cs-CZ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„</a:t>
            </a:r>
            <a:r>
              <a:rPr lang="cs-CZ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</a:t>
            </a:r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 -&gt; z latinského slova „pohyb“ =&gt; k pohybu motivujeme lidi přes jejich emoce</a:t>
            </a:r>
          </a:p>
          <a:p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Vzbudit emoce je snadné -&gt; ne však emoce, které motivují (= umění motivace)</a:t>
            </a:r>
          </a:p>
          <a:p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Základní emoce – radost, strach, zlost, smutek</a:t>
            </a:r>
          </a:p>
          <a:p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Nejčastější způsob motivování – vystrašení (není správné!)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Motivace a stimulace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Motivace – iniciování vnitřních podnětů k práci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Stimulace – používání vnějších stimulů působících aktivačně na motivaci (např. vyšší plat)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2153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25249" y="444500"/>
            <a:ext cx="10515600" cy="524509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Potřeby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stavy nedostatku -&gt; v případě jejich uspokojení je vyvolána aktivita jedince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Mezi termíny „motiv“ a „potřeba“ je jen malý rozdíl</a:t>
            </a:r>
          </a:p>
          <a:p>
            <a:pPr marL="0" indent="0">
              <a:buNone/>
            </a:pP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Potřeby a motivy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 = příčina určitého jednání nebo rozhodnutí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Potřeba = sledujeme určitý stav a uvažujeme o jeho následcích v kvalitě člověka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 je více konkrétní, potřeba spíše obecná</a:t>
            </a:r>
          </a:p>
          <a:p>
            <a:pPr marL="0" indent="0">
              <a:buNone/>
            </a:pP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Frustrace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Aktivita způsobená potřebou vede k uspokojení potřeby -&gt; při uspokojování se vyskytují překážky, které člověku brání dosáhnout cíle =&gt; frustrace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Frustrace vzniká neuspokojením potřeby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Motivační energie zůstává nashromážděna a nevybita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Chování člověka je ovlivňováno jeho neuspokojenými potřebami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152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Průběh motivace, motivování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26442" y="1549399"/>
            <a:ext cx="10515600" cy="4336955"/>
          </a:xfrm>
        </p:spPr>
        <p:txBody>
          <a:bodyPr>
            <a:noAutofit/>
          </a:bodyPr>
          <a:lstStyle/>
          <a:p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Otázky které si klademe při zkoumání motivování:</a:t>
            </a:r>
          </a:p>
          <a:p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 probíhá proces motivace pracovní činnosti?</a:t>
            </a:r>
          </a:p>
          <a:p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Jakým mechanismem lze dosáhnout toho, aby člověk zvýšil své úsilí?</a:t>
            </a:r>
          </a:p>
          <a:p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 vzniká nezájem o práci?</a:t>
            </a:r>
          </a:p>
          <a:p>
            <a:pPr marL="0" indent="0">
              <a:buNone/>
            </a:pPr>
            <a:r>
              <a:rPr lang="cs-C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Teorie zabývající se touto problematikou</a:t>
            </a:r>
            <a:endParaRPr lang="cs-CZ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Maslowova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teorie hierarchie (pyramida) hodnot (potřeb)</a:t>
            </a:r>
          </a:p>
          <a:p>
            <a:pPr marL="0" indent="0">
              <a:buNone/>
            </a:pPr>
            <a:r>
              <a:rPr lang="cs-C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Moc</a:t>
            </a:r>
          </a:p>
          <a:p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Schopnost jedince </a:t>
            </a:r>
            <a:r>
              <a:rPr lang="cs-C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ovlivňovat chování jedince</a:t>
            </a:r>
            <a:r>
              <a:rPr lang="cs-CZ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tak, aby vykazoval chování požadované jedincem</a:t>
            </a:r>
            <a:r>
              <a:rPr lang="cs-CZ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11339483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431800"/>
          </a:xfrm>
        </p:spPr>
        <p:txBody>
          <a:bodyPr>
            <a:normAutofit/>
          </a:bodyPr>
          <a:lstStyle/>
          <a:p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Průběh motivace, motivování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1" y="1295401"/>
            <a:ext cx="10515600" cy="4927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Dobrovolné a spontánní uznání legitimity chování a jednání ovlivňující osoby osobou ovlivňovanou: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Poziční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dána pozicí (čím vyšší pozice, tím vyšší autorita)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Odborná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opírá se o odbornou způsobilost vedoucího (o kvalifikaci – školení, vzdělání, praxe)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Osobnostní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kombinace charakteristik  (charisma)</a:t>
            </a:r>
          </a:p>
          <a:p>
            <a:pPr marL="0" indent="0">
              <a:buNone/>
            </a:pPr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Charakteristiky</a:t>
            </a:r>
            <a:endPara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Habitus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celkové vzezření (např. výška)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Mimika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výrazy obličeje</a:t>
            </a:r>
          </a:p>
          <a:p>
            <a:pPr lvl="1"/>
            <a:r>
              <a:rPr lang="cs-CZ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Gestika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upravené pohyby rukou, hlavy…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HAPTIKA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BEZPROSTŘEDNÍ KONTAKT ( PODÁNÍ RUKY)</a:t>
            </a:r>
          </a:p>
          <a:p>
            <a:pPr lvl="1"/>
            <a:r>
              <a:rPr lang="cs-CZ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Proxemika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práce s prostorem (kam si stoupneme)</a:t>
            </a:r>
          </a:p>
          <a:p>
            <a:pPr lvl="1"/>
            <a:r>
              <a:rPr lang="cs-CZ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Kinezika</a:t>
            </a:r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bezděčné pohyby hlavou, rukou…</a:t>
            </a:r>
          </a:p>
          <a:p>
            <a:pPr lvl="1"/>
            <a:r>
              <a:rPr lang="cs-CZ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Posturika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sdělování postojem (jak stojíme)</a:t>
            </a:r>
          </a:p>
          <a:p>
            <a:pPr lvl="1"/>
            <a:r>
              <a:rPr lang="cs-CZ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Verbální komunikace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slovní zásoba, tempo řeči barva hlasu…</a:t>
            </a:r>
          </a:p>
          <a:p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9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avní událost">
  <a:themeElements>
    <a:clrScheme name="Hlavní událos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Hlavní událos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lavní událos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TC104033927[[fn=Hlavní událost]]</Template>
  <TotalTime>46</TotalTime>
  <Words>438</Words>
  <Application>Microsoft Office PowerPoint</Application>
  <PresentationFormat>Vlastní</PresentationFormat>
  <Paragraphs>93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Hlavní událost</vt:lpstr>
      <vt:lpstr>VEDENÍ A MOTIVACE</vt:lpstr>
      <vt:lpstr>Prezentace aplikace PowerPoint</vt:lpstr>
      <vt:lpstr>Vedení lidí spočívá v motivování  a ovlivňování aktivit podřízených pracovníků.</vt:lpstr>
      <vt:lpstr>Teorie motivace</vt:lpstr>
      <vt:lpstr>Prezentace aplikace PowerPoint</vt:lpstr>
      <vt:lpstr>Prezentace aplikace PowerPoint</vt:lpstr>
      <vt:lpstr>Prezentace aplikace PowerPoint</vt:lpstr>
      <vt:lpstr>Průběh motivace, motivování</vt:lpstr>
      <vt:lpstr>Průběh motivace, motivování</vt:lpstr>
      <vt:lpstr>Procvičování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VEDENÍ A MOTIVACE</dc:title>
  <dc:creator>Kabourkovci</dc:creator>
  <cp:lastModifiedBy>LIVA</cp:lastModifiedBy>
  <cp:revision>17</cp:revision>
  <dcterms:created xsi:type="dcterms:W3CDTF">2014-01-26T14:03:54Z</dcterms:created>
  <dcterms:modified xsi:type="dcterms:W3CDTF">2014-10-23T21:48:19Z</dcterms:modified>
</cp:coreProperties>
</file>