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052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90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67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54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56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3041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34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65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0741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526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162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68476-B770-47A2-BC8C-C48FD28A645E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A9FC5-CF00-4D94-A91A-68AC8CA3A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158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268531"/>
              </p:ext>
            </p:extLst>
          </p:nvPr>
        </p:nvGraphicFramePr>
        <p:xfrm>
          <a:off x="1216976" y="1988840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224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Goniometrické rovnice  II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9.1.2014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 goniometrických rovnic substitucí,  přehled základních vztahů z goniometrie,  řešení vzorových příkladů  včetně popisu postupu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 ověření postupu na řešených příkladech,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1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Goniometrické </a:t>
            </a:r>
            <a:r>
              <a:rPr lang="cs-CZ" smtClean="0"/>
              <a:t>rovnice 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cene3d>
            <a:camera prst="perspectiveRelaxed"/>
            <a:lightRig rig="threePt" dir="t"/>
          </a:scene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1)Řešené substitucí</a:t>
            </a:r>
          </a:p>
          <a:p>
            <a:r>
              <a:rPr lang="cs-CZ" dirty="0" smtClean="0"/>
              <a:t>2) Převedením na jedinou goniometrickou funkci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636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20" y="260648"/>
            <a:ext cx="3600400" cy="72008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Použití substituce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395536" y="1268760"/>
            <a:ext cx="3384376" cy="5040560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V rovnici se vyskytuje goniometrická funkce a zároveň její druhá mocnina</a:t>
            </a:r>
          </a:p>
          <a:p>
            <a:pPr marL="0" indent="0">
              <a:buNone/>
            </a:pPr>
            <a:r>
              <a:rPr lang="cs-CZ" dirty="0" smtClean="0"/>
              <a:t>1) nahradíme goniometrickou funkci proměnou a substituci si zapíšeme!</a:t>
            </a:r>
          </a:p>
          <a:p>
            <a:pPr marL="0" indent="0">
              <a:buNone/>
            </a:pPr>
            <a:r>
              <a:rPr lang="cs-CZ" dirty="0" smtClean="0"/>
              <a:t>2) vyřešíme kvadratickou rovnici (vytýkáním, rozkladem, vzorcem)</a:t>
            </a:r>
          </a:p>
          <a:p>
            <a:pPr marL="0" indent="0">
              <a:buNone/>
            </a:pPr>
            <a:r>
              <a:rPr lang="cs-CZ" dirty="0" smtClean="0"/>
              <a:t>3) výsledek zapíšeme do substituce a tím získáme goniometrickou rovnici </a:t>
            </a:r>
            <a:r>
              <a:rPr lang="cs-CZ" dirty="0" err="1" smtClean="0"/>
              <a:t>I.typu</a:t>
            </a:r>
            <a:r>
              <a:rPr lang="cs-CZ" dirty="0" smtClean="0"/>
              <a:t>, kterou dořešíme v daných kvadrantech</a:t>
            </a:r>
          </a:p>
          <a:p>
            <a:pPr marL="0" indent="0">
              <a:buNone/>
            </a:pPr>
            <a:r>
              <a:rPr lang="cs-CZ" dirty="0" smtClean="0"/>
              <a:t>4) opakujeme pro všechny kořeny kvadratické rovnice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139952" y="260648"/>
                <a:ext cx="4752528" cy="6480720"/>
              </a:xfrm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𝒕𝒈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x = 14 – 13tg x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1)Substituce </a:t>
                </a:r>
                <a:r>
                  <a:rPr lang="cs-CZ" dirty="0" err="1" smtClean="0"/>
                  <a:t>tgx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+ 13m – 14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13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.10.(−14)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.10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729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 smtClean="0">
                    <a:latin typeface="Calibri"/>
                  </a:rPr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−13+27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0,7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−13−27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/>
                  <a:t>t</a:t>
                </a:r>
                <a:r>
                  <a:rPr lang="cs-CZ" dirty="0" err="1" smtClean="0"/>
                  <a:t>gx</a:t>
                </a:r>
                <a:r>
                  <a:rPr lang="cs-CZ" dirty="0" smtClean="0"/>
                  <a:t> = 0,7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34°59´ + 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/>
                  <a:t>t</a:t>
                </a:r>
                <a:r>
                  <a:rPr lang="cs-CZ" dirty="0" err="1" smtClean="0"/>
                  <a:t>gx</a:t>
                </a:r>
                <a:r>
                  <a:rPr lang="cs-CZ" dirty="0" smtClean="0"/>
                  <a:t>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Záporná hodnota ve </a:t>
                </a:r>
                <a:r>
                  <a:rPr lang="cs-CZ" dirty="0" err="1" smtClean="0"/>
                  <a:t>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´= 63°26´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Převod do </a:t>
                </a:r>
                <a:r>
                  <a:rPr lang="cs-CZ" dirty="0" err="1" smtClean="0"/>
                  <a:t>II.kvadantu</a:t>
                </a:r>
                <a:r>
                  <a:rPr lang="cs-CZ" dirty="0" smtClean="0"/>
                  <a:t> X = 180°- 63°26´=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116°34´+ 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34°59´ + k.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116°34´+ k.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139952" y="260648"/>
                <a:ext cx="4752528" cy="6480720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137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Příklady na procvičení</a:t>
            </a:r>
            <a:endParaRPr lang="cs-CZ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text 5"/>
              <p:cNvSpPr>
                <a:spLocks noGrp="1"/>
              </p:cNvSpPr>
              <p:nvPr>
                <p:ph type="body" idx="1"/>
              </p:nvPr>
            </p:nvSpPr>
            <p:spPr>
              <a:solidFill>
                <a:schemeClr val="accent6"/>
              </a:solidFill>
            </p:spPr>
            <p:txBody>
              <a:bodyPr>
                <a:normAutofit fontScale="77500" lnSpcReduction="20000"/>
              </a:bodyPr>
              <a:lstStyle/>
              <a:p>
                <a:endParaRPr lang="cs-CZ" dirty="0" smtClean="0"/>
              </a:p>
              <a:p>
                <a:r>
                  <a:rPr lang="cs-CZ" dirty="0" smtClean="0"/>
                  <a:t>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/>
                  <a:t>x = </a:t>
                </a:r>
                <a:r>
                  <a:rPr lang="cs-CZ" dirty="0" smtClean="0"/>
                  <a:t>0,6 + sin </a:t>
                </a:r>
                <a:r>
                  <a:rPr lang="cs-CZ" dirty="0"/>
                  <a:t>x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text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1520" y="620688"/>
                <a:ext cx="2304256" cy="576064"/>
              </a:xfrm>
              <a:blipFill rotWithShape="1">
                <a:blip r:embed="rId2"/>
                <a:stretch>
                  <a:fillRect l="-1587" t="-85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40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x = 0,6 +sin x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1)Substituce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 −</m:t>
                    </m:r>
                  </m:oMath>
                </a14:m>
                <a:r>
                  <a:rPr lang="cs-CZ" dirty="0" smtClean="0"/>
                  <a:t>m – 0,6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.10.(−0,6)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.10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1+5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1−5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-0,2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I.kvadrant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17°27´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:r>
                  <a:rPr lang="cs-CZ" dirty="0" err="1" smtClean="0"/>
                  <a:t>II.kvadrant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162°33´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-0,2</a:t>
                </a:r>
              </a:p>
              <a:p>
                <a:pPr marL="0" indent="0">
                  <a:buNone/>
                </a:pPr>
                <a:r>
                  <a:rPr lang="cs-CZ" dirty="0" smtClean="0"/>
                  <a:t>Záporná hodnota ve </a:t>
                </a:r>
                <a:r>
                  <a:rPr lang="cs-CZ" dirty="0" err="1" smtClean="0"/>
                  <a:t>III.kvadrantu</a:t>
                </a:r>
                <a:r>
                  <a:rPr lang="cs-CZ" dirty="0" smtClean="0"/>
                  <a:t> 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´= 11°32´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Převod do </a:t>
                </a:r>
                <a:r>
                  <a:rPr lang="cs-CZ" dirty="0" err="1" smtClean="0"/>
                  <a:t>III.kvadantu</a:t>
                </a:r>
                <a:r>
                  <a:rPr lang="cs-CZ" dirty="0" smtClean="0"/>
                  <a:t>        x = 180°+ 11°32´=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= 191°32´+2.k.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Převod do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  x = 360°- 11°32´=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 = 348°28´+2.k.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17°27´ 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162°33´+ 2.k.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191°32´+2.k.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348°28´+2.k.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text 7"/>
              <p:cNvSpPr>
                <a:spLocks noGrp="1"/>
              </p:cNvSpPr>
              <p:nvPr>
                <p:ph type="body" sz="quarter" idx="3"/>
              </p:nvPr>
            </p:nvSpPr>
            <p:spPr>
              <a:solidFill>
                <a:schemeClr val="accent6"/>
              </a:solidFill>
            </p:spPr>
            <p:txBody>
              <a:bodyPr>
                <a:normAutofit/>
              </a:bodyPr>
              <a:lstStyle/>
              <a:p>
                <a:r>
                  <a:rPr lang="cs-CZ" dirty="0" smtClean="0"/>
                  <a:t>1,1cosx – 0,24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</a:t>
                </a:r>
                <a:endParaRPr lang="cs-CZ" dirty="0"/>
              </a:p>
            </p:txBody>
          </p:sp>
        </mc:Choice>
        <mc:Fallback xmlns="">
          <p:sp>
            <p:nvSpPr>
              <p:cNvPr id="8" name="Zástupný symbol pro text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6228184" y="620688"/>
                <a:ext cx="2529607" cy="504056"/>
              </a:xfrm>
              <a:blipFill rotWithShape="1">
                <a:blip r:embed="rId4"/>
                <a:stretch>
                  <a:fillRect l="-2410" b="-216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8"/>
              <p:cNvSpPr>
                <a:spLocks noGrp="1"/>
              </p:cNvSpPr>
              <p:nvPr>
                <p:ph sz="quarter" idx="4"/>
              </p:nvPr>
            </p:nvSpPr>
            <p:spPr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47500" lnSpcReduction="20000"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x – 1,1cosx + 2,4 = 0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1)Substituce : 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 −1,1</m:t>
                    </m:r>
                  </m:oMath>
                </a14:m>
                <a:r>
                  <a:rPr lang="cs-CZ" dirty="0" smtClean="0"/>
                  <a:t>m + 0,24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(−1,1)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(−1,1)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.1.0,24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1,1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0,25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1,1+0,5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0,8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1,1−0,5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0,8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I.kvadrant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36°52´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:r>
                  <a:rPr lang="cs-CZ" dirty="0" err="1" smtClean="0"/>
                  <a:t>IV.kvadrant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323°8´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I.kvadrant</a:t>
                </a:r>
                <a:r>
                  <a:rPr lang="cs-CZ" dirty="0" smtClean="0"/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= 72°32´+2.k.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r>
                  <a:rPr lang="cs-CZ" dirty="0" err="1" smtClean="0"/>
                  <a:t>IV.kvadrant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 = 287°28´+2.k.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36°52´ 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323°8´+ 2.k.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72°32´+2.k.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287°28´+2.k.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9" name="Zástupný symbol pro obsah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1196752"/>
                <a:ext cx="4176463" cy="5472608"/>
              </a:xfr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42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384376" cy="126296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sz="3200" dirty="0" smtClean="0"/>
              <a:t>Rovnice s více goniometrickými funkcemi</a:t>
            </a:r>
            <a:endParaRPr lang="cs-CZ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1628800"/>
                <a:ext cx="3528392" cy="5040560"/>
              </a:xfrm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Pokud se v rovnici vyskytuje více goniometrických funkcí, musíme použít vzorce a vztahy mezi goniometrickými funkcemi. V rovnici se musí vyskytovat pouze jediná goniometrická funkce. Rovnici pak můžeme vyřešit pomocí předcházejících návodů.</a:t>
                </a:r>
              </a:p>
              <a:p>
                <a:pPr marL="0" indent="0">
                  <a:buNone/>
                </a:pPr>
                <a:r>
                  <a:rPr lang="cs-CZ" dirty="0" smtClean="0"/>
                  <a:t>Základní vztahy: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  <m:r>
                          <a:rPr lang="cs-CZ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= 1</a:t>
                </a:r>
              </a:p>
              <a:p>
                <a:pPr marL="0" indent="0" algn="ctr">
                  <a:buNone/>
                </a:pPr>
                <a:r>
                  <a:rPr lang="cs-CZ" dirty="0" smtClean="0">
                    <a:latin typeface="Calibri"/>
                  </a:rPr>
                  <a:t> →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  <m:r>
                          <a:rPr lang="cs-CZ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= 1 -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</a:t>
                </a: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>
                    <a:latin typeface="Calibri"/>
                  </a:rPr>
                  <a:t>→</a:t>
                </a:r>
                <a:r>
                  <a:rPr lang="cs-CZ" dirty="0" err="1" smtClean="0">
                    <a:latin typeface="Calibri"/>
                  </a:rPr>
                  <a:t>sin</a:t>
                </a:r>
                <a:r>
                  <a:rPr lang="cs-CZ" dirty="0" err="1" smtClean="0"/>
                  <a:t>x</a:t>
                </a:r>
                <a:r>
                  <a:rPr lang="cs-CZ" dirty="0" smtClean="0"/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cs-CZ" dirty="0" smtClean="0"/>
                          <m:t>1 − 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𝑐𝑜𝑠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cs-CZ" dirty="0" smtClean="0"/>
                          <m:t>x</m:t>
                        </m:r>
                        <m:r>
                          <m:rPr>
                            <m:nor/>
                          </m:rPr>
                          <a:rPr lang="cs-CZ" dirty="0" smtClean="0"/>
                          <m:t>  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 smtClean="0"/>
                  <a:t>tg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co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𝑡𝑔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tg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        cotg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1628800"/>
                <a:ext cx="3528392" cy="5040560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4355976" y="260648"/>
                <a:ext cx="3994867" cy="567754"/>
              </a:xfrm>
              <a:solidFill>
                <a:schemeClr val="accent6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x+ 5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x= 1,2 + 1,6cosx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4355976" y="260648"/>
                <a:ext cx="3994867" cy="567754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067944" y="1052736"/>
                <a:ext cx="4896543" cy="5400600"/>
              </a:xfrm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1 -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x+ 5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 = 1,2 + 1,6cosx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 - 1,6cosx – 0,2 = 0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1)Substituce : 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 −1,6</m:t>
                    </m:r>
                  </m:oMath>
                </a14:m>
                <a:r>
                  <a:rPr lang="cs-CZ" dirty="0" smtClean="0"/>
                  <a:t>m – 0,2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(−1,6)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(−1,6)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.4.(−0,2)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.4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1,6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5,76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1,6+2,4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 0,5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1,6−2,4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 - 0,1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0,5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I.kvadrant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60°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:r>
                  <a:rPr lang="cs-CZ" dirty="0" err="1" smtClean="0"/>
                  <a:t>IV.kvadrant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300°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cosx</a:t>
                </a:r>
                <a:r>
                  <a:rPr lang="cs-CZ" dirty="0" smtClean="0"/>
                  <a:t> = - 0,1      </a:t>
                </a:r>
                <a:r>
                  <a:rPr lang="cs-CZ" dirty="0" err="1" smtClean="0"/>
                  <a:t>I.kvadrant</a:t>
                </a:r>
                <a:r>
                  <a:rPr lang="cs-CZ" dirty="0" smtClean="0"/>
                  <a:t> x´= 84°15´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II.kvadant</a:t>
                </a:r>
                <a:r>
                  <a:rPr lang="cs-CZ" dirty="0" smtClean="0"/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= 95°45´+2.k.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r>
                  <a:rPr lang="cs-CZ" dirty="0" err="1" smtClean="0"/>
                  <a:t>III.kvadrant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 = 264°15´+2.k.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60° 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r>
                  <a:rPr lang="cs-CZ" dirty="0">
                    <a:solidFill>
                      <a:srgbClr val="C00000"/>
                    </a:solidFill>
                  </a:rPr>
                  <a:t> 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>
                    <a:solidFill>
                      <a:srgbClr val="C00000"/>
                    </a:solidFill>
                  </a:rPr>
                  <a:t> 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300°+ 2.k.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95°45´+2.k.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rgbClr val="C00000"/>
                    </a:solidFill>
                  </a:rPr>
                  <a:t>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264°15´+2.k.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067944" y="1052736"/>
                <a:ext cx="4896543" cy="5400600"/>
              </a:xfr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747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181636" cy="504056"/>
          </a:xfrm>
          <a:solidFill>
            <a:schemeClr val="accent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cs-CZ" sz="3200" dirty="0" smtClean="0"/>
              <a:t>Příklady na procvičení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7504" y="764704"/>
            <a:ext cx="2448272" cy="576064"/>
          </a:xfrm>
          <a:solidFill>
            <a:schemeClr val="accent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/>
            <a:r>
              <a:rPr lang="cs-CZ" dirty="0" err="1"/>
              <a:t>t</a:t>
            </a:r>
            <a:r>
              <a:rPr lang="cs-CZ" dirty="0" err="1" smtClean="0"/>
              <a:t>gx</a:t>
            </a:r>
            <a:r>
              <a:rPr lang="cs-CZ" dirty="0" smtClean="0"/>
              <a:t> + 4cotgx = 5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1556792"/>
                <a:ext cx="4248472" cy="5184576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Použijeme vztah:     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cotgx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𝒕𝒈𝒙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err="1" smtClean="0"/>
                  <a:t>tgx</a:t>
                </a:r>
                <a:r>
                  <a:rPr lang="cs-CZ" dirty="0" smtClean="0"/>
                  <a:t> + 4.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𝑡𝑔𝑥</m:t>
                        </m:r>
                      </m:den>
                    </m:f>
                  </m:oMath>
                </a14:m>
                <a:r>
                  <a:rPr lang="cs-CZ" dirty="0" smtClean="0"/>
                  <a:t> = 5         /.</a:t>
                </a:r>
                <a:r>
                  <a:rPr lang="cs-CZ" dirty="0" err="1" smtClean="0"/>
                  <a:t>tgx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𝑡𝑔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+ 4 = 5tgx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𝑡𝑔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- 5tgx + 4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1)Substituce </a:t>
                </a:r>
                <a:r>
                  <a:rPr lang="cs-CZ" dirty="0" err="1" smtClean="0"/>
                  <a:t>tgx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- 5m + 4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(−5)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(−5)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.1.4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5+3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:r>
                  <a:rPr lang="cs-CZ" dirty="0"/>
                  <a:t>4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:r>
                  <a:rPr lang="cs-CZ" dirty="0"/>
                  <a:t>1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/>
                  <a:t>t</a:t>
                </a:r>
                <a:r>
                  <a:rPr lang="cs-CZ" dirty="0" err="1" smtClean="0"/>
                  <a:t>gx</a:t>
                </a:r>
                <a:r>
                  <a:rPr lang="cs-CZ" dirty="0" smtClean="0"/>
                  <a:t> = </a:t>
                </a:r>
                <a:r>
                  <a:rPr lang="cs-CZ" dirty="0"/>
                  <a:t>4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75°57´ + 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/>
                  <a:t>t</a:t>
                </a:r>
                <a:r>
                  <a:rPr lang="cs-CZ" dirty="0" err="1" smtClean="0"/>
                  <a:t>gx</a:t>
                </a:r>
                <a:r>
                  <a:rPr lang="cs-CZ" dirty="0" smtClean="0"/>
                  <a:t> = </a:t>
                </a:r>
                <a:r>
                  <a:rPr lang="cs-CZ" dirty="0"/>
                  <a:t>1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45° + 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75°57´ + k.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45° + k.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1556792"/>
                <a:ext cx="4248472" cy="5184576"/>
              </a:xfrm>
              <a:blipFill rotWithShape="1">
                <a:blip r:embed="rId2"/>
                <a:stretch>
                  <a:fillRect l="-861" t="-353" b="-7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6516216" y="620688"/>
                <a:ext cx="2520280" cy="648072"/>
              </a:xfrm>
              <a:solidFill>
                <a:schemeClr val="accent6"/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x – 3sinx = 3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6516216" y="620688"/>
                <a:ext cx="2520280" cy="648072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628800"/>
                <a:ext cx="4320479" cy="5040560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použijeme vztah: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x = 1 -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x </a:t>
                </a: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1 -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-3sinx – 3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0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+ 3sinx + 2 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1)Substituce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+3</m:t>
                    </m:r>
                  </m:oMath>
                </a14:m>
                <a:r>
                  <a:rPr lang="cs-CZ" dirty="0" smtClean="0"/>
                  <a:t>m + 2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.1.2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−3+1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-1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−3−1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-1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:r>
                  <a:rPr lang="cs-CZ" smtClean="0"/>
                  <a:t>III.kvadrant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270° +2.k.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sinx</a:t>
                </a:r>
                <a:r>
                  <a:rPr lang="cs-CZ" dirty="0" smtClean="0"/>
                  <a:t>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Hodnota není z definičního oboru </a:t>
                </a:r>
                <a:r>
                  <a:rPr lang="cs-CZ" dirty="0" smtClean="0">
                    <a:latin typeface="Calibri"/>
                  </a:rPr>
                  <a:t>→ není řešení pro tento kořen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řešení rovnice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: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rgbClr val="C00000"/>
                    </a:solidFill>
                  </a:rPr>
                  <a:t> = 270° + 2.k.</a:t>
                </a:r>
                <a:r>
                  <a:rPr lang="el-GR" dirty="0" smtClean="0">
                    <a:solidFill>
                      <a:srgbClr val="C00000"/>
                    </a:solidFill>
                  </a:rPr>
                  <a:t>π</a:t>
                </a:r>
                <a:endParaRPr lang="cs-CZ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628800"/>
                <a:ext cx="4320479" cy="5040560"/>
              </a:xfrm>
              <a:blipFill rotWithShape="1">
                <a:blip r:embed="rId4"/>
                <a:stretch>
                  <a:fillRect l="-1269" t="-1572" r="-1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149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/>
      <p:bldP spid="5" grpId="0" build="p" animBg="1"/>
      <p:bldP spid="6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1612</Words>
  <Application>Microsoft Office PowerPoint</Application>
  <PresentationFormat>Předvádění na obrazovce (4:3)</PresentationFormat>
  <Paragraphs>157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Goniometrické rovnice II</vt:lpstr>
      <vt:lpstr>Použití substituce</vt:lpstr>
      <vt:lpstr>Příklady na procvičení</vt:lpstr>
      <vt:lpstr>Rovnice s více goniometrickými funkcemi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Goniometrické rovnice II.</dc:title>
  <dc:creator>Jiřina Rychtářová</dc:creator>
  <cp:lastModifiedBy>Admin</cp:lastModifiedBy>
  <cp:revision>24</cp:revision>
  <dcterms:created xsi:type="dcterms:W3CDTF">2014-01-28T19:38:15Z</dcterms:created>
  <dcterms:modified xsi:type="dcterms:W3CDTF">2014-05-28T23:18:47Z</dcterms:modified>
</cp:coreProperties>
</file>