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73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590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587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8767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5566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49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966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8349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312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03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530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8220D-EB77-4FBE-8E2D-1B6858BBB54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E559B-651A-466B-B545-9E66420610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241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813077"/>
              </p:ext>
            </p:extLst>
          </p:nvPr>
        </p:nvGraphicFramePr>
        <p:xfrm>
          <a:off x="1216976" y="1988840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215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Nerovnice s absolutní hodnotou 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7.1.2014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aseline="0" dirty="0" smtClean="0"/>
                        <a:t>Pojem „Absolutní hodnota“, řešení nerovnic s absolutní hodnotou, řešení vzorových příkladů, samostatné řešení příkladů s uvedeným postupem a řešením 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ukázka </a:t>
                      </a:r>
                      <a:r>
                        <a:rPr lang="cs-CZ" sz="1600" baseline="0" smtClean="0"/>
                        <a:t>řešených příkladů, samostatné </a:t>
                      </a:r>
                      <a:r>
                        <a:rPr lang="cs-CZ" sz="1600" baseline="0" dirty="0" smtClean="0"/>
                        <a:t>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679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Nerovnice s absolutní </a:t>
            </a:r>
            <a:r>
              <a:rPr lang="cs-CZ" dirty="0" smtClean="0"/>
              <a:t>hodnotou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Průnik intervalů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904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93022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Absolutní hodnota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683568" y="2780928"/>
            <a:ext cx="3096344" cy="3096344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Číslo vždy kladné</a:t>
            </a:r>
          </a:p>
          <a:p>
            <a:pPr marL="0" indent="0">
              <a:buNone/>
            </a:pPr>
            <a:r>
              <a:rPr lang="cs-CZ" dirty="0" smtClean="0"/>
              <a:t>Vzdálenost čísla od počátku 0</a:t>
            </a:r>
          </a:p>
          <a:p>
            <a:pPr marL="0" indent="0">
              <a:buNone/>
            </a:pPr>
            <a:r>
              <a:rPr lang="cs-CZ" dirty="0" smtClean="0"/>
              <a:t>U konkrétních čísel jasné</a:t>
            </a:r>
          </a:p>
          <a:p>
            <a:pPr marL="0" indent="0">
              <a:buNone/>
            </a:pPr>
            <a:r>
              <a:rPr lang="cs-CZ" dirty="0" smtClean="0"/>
              <a:t>I5I = 5</a:t>
            </a:r>
          </a:p>
          <a:p>
            <a:pPr marL="0" indent="0">
              <a:buNone/>
            </a:pPr>
            <a:r>
              <a:rPr lang="cs-CZ" dirty="0" smtClean="0"/>
              <a:t>I-7I = 7 </a:t>
            </a:r>
          </a:p>
          <a:p>
            <a:pPr marL="0" indent="0">
              <a:buNone/>
            </a:pPr>
            <a:r>
              <a:rPr lang="cs-CZ" dirty="0" smtClean="0"/>
              <a:t>I 11,3 I = 11,3 atd..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572000" y="476672"/>
            <a:ext cx="4330824" cy="5577483"/>
          </a:xfrm>
          <a:ln>
            <a:solidFill>
              <a:schemeClr val="accent5">
                <a:lumMod val="75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U výrazů s proměnou nutno vyjádřit řešení dvakrát, předpokládáme výraz uvnitř jako a)kladný </a:t>
            </a:r>
            <a:r>
              <a:rPr lang="cs-CZ" dirty="0"/>
              <a:t>→ výraz opíšeme</a:t>
            </a:r>
          </a:p>
          <a:p>
            <a:pPr marL="0" indent="0">
              <a:buNone/>
            </a:pPr>
            <a:r>
              <a:rPr lang="cs-CZ" dirty="0"/>
              <a:t>        </a:t>
            </a:r>
            <a:r>
              <a:rPr lang="cs-CZ" dirty="0" smtClean="0"/>
              <a:t>                      b)záporný → všem členům výrazu změníme znaménko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I x + 3I = a)=x + 3  pro x+3 ≥ 0</a:t>
            </a:r>
          </a:p>
          <a:p>
            <a:pPr marL="0" indent="0">
              <a:buNone/>
            </a:pPr>
            <a:r>
              <a:rPr lang="cs-CZ" dirty="0" smtClean="0"/>
              <a:t>                b)=-x -3   pro x + 3 ≤ 0</a:t>
            </a:r>
          </a:p>
          <a:p>
            <a:pPr marL="0" indent="0">
              <a:buNone/>
            </a:pPr>
            <a:r>
              <a:rPr lang="cs-CZ" dirty="0" smtClean="0"/>
              <a:t>Vždy nutno psát hodnotu i předpoklad!!!</a:t>
            </a:r>
          </a:p>
          <a:p>
            <a:pPr marL="0" indent="0">
              <a:buNone/>
            </a:pPr>
            <a:r>
              <a:rPr lang="cs-CZ" dirty="0" smtClean="0"/>
              <a:t>I 17 – x I a)= 17 - x   pro 17 - x≥ 0</a:t>
            </a:r>
          </a:p>
          <a:p>
            <a:pPr marL="0" indent="0">
              <a:buNone/>
            </a:pPr>
            <a:r>
              <a:rPr lang="cs-CZ" dirty="0" smtClean="0"/>
              <a:t>                b)= 17 + x   pro 17 – x ≤ 0</a:t>
            </a:r>
          </a:p>
          <a:p>
            <a:pPr marL="0" indent="0">
              <a:buNone/>
            </a:pPr>
            <a:r>
              <a:rPr lang="cs-CZ" dirty="0" smtClean="0"/>
              <a:t>I 3x – 16 I a)= 3x - 16 pro 3x - 16≥0</a:t>
            </a:r>
          </a:p>
          <a:p>
            <a:pPr marL="0" indent="0">
              <a:buNone/>
            </a:pPr>
            <a:r>
              <a:rPr lang="cs-CZ" dirty="0" smtClean="0"/>
              <a:t>                  b)= -3x + 16  pro 3x - 16≤0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46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1416" y="116632"/>
            <a:ext cx="7701167" cy="99412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Postup, vzorový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174" y="1412776"/>
            <a:ext cx="4172272" cy="5257800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cs-CZ" sz="1800" dirty="0" smtClean="0"/>
              <a:t>Vždy napíšeme předpoklad  a nerovnici již bez absolutní hodnoty, nerovnici vyřešíme.</a:t>
            </a:r>
          </a:p>
          <a:p>
            <a:r>
              <a:rPr lang="cs-CZ" sz="1800" dirty="0" smtClean="0"/>
              <a:t>Zakreslíme interval, v kterém pracujeme a interval řešení nerovnice. </a:t>
            </a:r>
            <a:r>
              <a:rPr lang="cs-CZ" sz="1800" dirty="0"/>
              <a:t> </a:t>
            </a:r>
            <a:r>
              <a:rPr lang="cs-CZ" sz="1800" dirty="0" smtClean="0"/>
              <a:t>Provedeme průnik těchto intervalů. </a:t>
            </a:r>
            <a:r>
              <a:rPr lang="cs-CZ" sz="1800" b="1" u="sng" dirty="0" smtClean="0"/>
              <a:t>Tento průnik je pak řešením nerovnice s absolutní hodnotou</a:t>
            </a:r>
          </a:p>
          <a:p>
            <a:r>
              <a:rPr lang="cs-CZ" sz="1800" dirty="0" smtClean="0"/>
              <a:t>Nezapomeňte, že tento postup provádíme dvakrát, jednou nerovnici opisujeme a předpokladem je, že výraz v absolutní hodnotě je ≥než nula; podruhé při opisování nerovnice musíme změnit znamínka u všech členů, které byly v absolutní hodnotě, protože předpokladem je, že tento výraz byl ≤ 0</a:t>
            </a:r>
            <a:endParaRPr lang="cs-CZ" sz="18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65645" y="1556792"/>
            <a:ext cx="4038600" cy="4525963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cs-CZ" b="1" dirty="0" smtClean="0"/>
              <a:t>I 3x – 12I ˃ 6</a:t>
            </a:r>
          </a:p>
          <a:p>
            <a:pPr marL="514350" indent="-514350">
              <a:buAutoNum type="alphaUcParenR"/>
            </a:pPr>
            <a:r>
              <a:rPr lang="cs-CZ" dirty="0" smtClean="0"/>
              <a:t>3x – 12 ≥ 0   pak       3x-12 ˃ 6</a:t>
            </a:r>
          </a:p>
          <a:p>
            <a:pPr marL="0" indent="0">
              <a:buNone/>
            </a:pPr>
            <a:r>
              <a:rPr lang="cs-CZ" dirty="0" smtClean="0"/>
              <a:t>               3x ≥ 12                   3x ˃ 18</a:t>
            </a:r>
          </a:p>
          <a:p>
            <a:pPr marL="0" indent="0">
              <a:buNone/>
            </a:pPr>
            <a:r>
              <a:rPr lang="cs-CZ" dirty="0" smtClean="0"/>
              <a:t>                  x ≥ 4                       x ˃ 6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>
                <a:solidFill>
                  <a:srgbClr val="C00000"/>
                </a:solidFill>
              </a:rPr>
              <a:t>x</a:t>
            </a:r>
            <a:r>
              <a:rPr lang="cs-CZ" b="1" dirty="0" smtClean="0">
                <a:solidFill>
                  <a:srgbClr val="C00000"/>
                </a:solidFill>
              </a:rPr>
              <a:t> </a:t>
            </a:r>
            <a:r>
              <a:rPr lang="az-Cyrl-AZ" b="1" dirty="0" smtClean="0">
                <a:solidFill>
                  <a:srgbClr val="C00000"/>
                </a:solidFill>
                <a:latin typeface="Calibri"/>
              </a:rPr>
              <a:t>є</a:t>
            </a:r>
            <a:r>
              <a:rPr lang="cs-CZ" b="1" dirty="0" smtClean="0">
                <a:solidFill>
                  <a:srgbClr val="C00000"/>
                </a:solidFill>
                <a:latin typeface="Calibri"/>
              </a:rPr>
              <a:t> ( 6; ∞ )</a:t>
            </a:r>
            <a:endParaRPr lang="cs-CZ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B)    3x – 12 ≤ 0   pak       -3x+12 ˃ 6</a:t>
            </a:r>
          </a:p>
          <a:p>
            <a:pPr marL="0" indent="0">
              <a:buNone/>
            </a:pPr>
            <a:r>
              <a:rPr lang="cs-CZ" dirty="0" smtClean="0"/>
              <a:t>               3x ≤ 12                   -3x ˃ -6</a:t>
            </a:r>
          </a:p>
          <a:p>
            <a:pPr marL="0" indent="0">
              <a:buNone/>
            </a:pPr>
            <a:r>
              <a:rPr lang="cs-CZ" dirty="0" smtClean="0"/>
              <a:t>                  x ≤ 4                       x ˂ 2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b="1" dirty="0" smtClean="0">
                <a:solidFill>
                  <a:srgbClr val="C00000"/>
                </a:solidFill>
              </a:rPr>
              <a:t>P = ( - </a:t>
            </a:r>
            <a:r>
              <a:rPr lang="cs-CZ" b="1" dirty="0" smtClean="0">
                <a:solidFill>
                  <a:srgbClr val="C00000"/>
                </a:solidFill>
                <a:latin typeface="Calibri"/>
              </a:rPr>
              <a:t>∞;</a:t>
            </a:r>
            <a:r>
              <a:rPr lang="cs-CZ" b="1" dirty="0" smtClean="0">
                <a:solidFill>
                  <a:srgbClr val="C00000"/>
                </a:solidFill>
              </a:rPr>
              <a:t> 2)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grpSp>
        <p:nvGrpSpPr>
          <p:cNvPr id="34" name="Skupina 33"/>
          <p:cNvGrpSpPr/>
          <p:nvPr/>
        </p:nvGrpSpPr>
        <p:grpSpPr>
          <a:xfrm>
            <a:off x="4557967" y="2622520"/>
            <a:ext cx="4032448" cy="950496"/>
            <a:chOff x="4557967" y="2622520"/>
            <a:chExt cx="4032448" cy="950496"/>
          </a:xfrm>
        </p:grpSpPr>
        <p:cxnSp>
          <p:nvCxnSpPr>
            <p:cNvPr id="20" name="Přímá spojnice se šipkou 19"/>
            <p:cNvCxnSpPr/>
            <p:nvPr/>
          </p:nvCxnSpPr>
          <p:spPr>
            <a:xfrm>
              <a:off x="6718207" y="2771636"/>
              <a:ext cx="1598209" cy="0"/>
            </a:xfrm>
            <a:prstGeom prst="straightConnector1">
              <a:avLst/>
            </a:prstGeom>
            <a:ln w="38100">
              <a:solidFill>
                <a:schemeClr val="accent3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Skupina 31"/>
            <p:cNvGrpSpPr/>
            <p:nvPr/>
          </p:nvGrpSpPr>
          <p:grpSpPr>
            <a:xfrm>
              <a:off x="4557967" y="2771636"/>
              <a:ext cx="4032448" cy="801380"/>
              <a:chOff x="4557967" y="2771636"/>
              <a:chExt cx="4032448" cy="801380"/>
            </a:xfrm>
          </p:grpSpPr>
          <p:grpSp>
            <p:nvGrpSpPr>
              <p:cNvPr id="5" name="Skupina 4"/>
              <p:cNvGrpSpPr/>
              <p:nvPr/>
            </p:nvGrpSpPr>
            <p:grpSpPr>
              <a:xfrm>
                <a:off x="4557967" y="2771636"/>
                <a:ext cx="4032448" cy="801380"/>
                <a:chOff x="4211960" y="2996952"/>
                <a:chExt cx="4032448" cy="801380"/>
              </a:xfrm>
            </p:grpSpPr>
            <p:cxnSp>
              <p:nvCxnSpPr>
                <p:cNvPr id="6" name="Přímá spojnice 5"/>
                <p:cNvCxnSpPr/>
                <p:nvPr/>
              </p:nvCxnSpPr>
              <p:spPr>
                <a:xfrm>
                  <a:off x="4211960" y="3356992"/>
                  <a:ext cx="403244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Přímá spojnice 6"/>
                <p:cNvCxnSpPr/>
                <p:nvPr/>
              </p:nvCxnSpPr>
              <p:spPr>
                <a:xfrm>
                  <a:off x="5364088" y="3140968"/>
                  <a:ext cx="0" cy="28803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Přímá spojnice 7"/>
                <p:cNvCxnSpPr/>
                <p:nvPr/>
              </p:nvCxnSpPr>
              <p:spPr>
                <a:xfrm>
                  <a:off x="6372200" y="2996952"/>
                  <a:ext cx="0" cy="648072"/>
                </a:xfrm>
                <a:prstGeom prst="line">
                  <a:avLst/>
                </a:prstGeom>
                <a:ln w="38100">
                  <a:solidFill>
                    <a:schemeClr val="accent3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Přímá spojnice se šipkou 8"/>
                <p:cNvCxnSpPr/>
                <p:nvPr/>
              </p:nvCxnSpPr>
              <p:spPr>
                <a:xfrm>
                  <a:off x="5364088" y="3249618"/>
                  <a:ext cx="2448272" cy="0"/>
                </a:xfrm>
                <a:prstGeom prst="straightConnector1">
                  <a:avLst/>
                </a:prstGeom>
                <a:ln w="38100"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ovéPole 9"/>
                <p:cNvSpPr txBox="1"/>
                <p:nvPr/>
              </p:nvSpPr>
              <p:spPr>
                <a:xfrm>
                  <a:off x="5055862" y="336629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dirty="0" smtClean="0"/>
                    <a:t>4</a:t>
                  </a:r>
                  <a:endParaRPr lang="cs-CZ" dirty="0"/>
                </a:p>
              </p:txBody>
            </p:sp>
            <p:sp>
              <p:nvSpPr>
                <p:cNvPr id="11" name="TextovéPole 10"/>
                <p:cNvSpPr txBox="1"/>
                <p:nvPr/>
              </p:nvSpPr>
              <p:spPr>
                <a:xfrm>
                  <a:off x="6438938" y="342900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dirty="0"/>
                    <a:t>6</a:t>
                  </a:r>
                </a:p>
              </p:txBody>
            </p:sp>
          </p:grpSp>
          <p:cxnSp>
            <p:nvCxnSpPr>
              <p:cNvPr id="22" name="Přímá spojnice se šipkou 21"/>
              <p:cNvCxnSpPr/>
              <p:nvPr/>
            </p:nvCxnSpPr>
            <p:spPr>
              <a:xfrm>
                <a:off x="6718207" y="2915652"/>
                <a:ext cx="1792304" cy="0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Vývojový diagram: spojnice 23"/>
              <p:cNvSpPr/>
              <p:nvPr/>
            </p:nvSpPr>
            <p:spPr>
              <a:xfrm>
                <a:off x="6590741" y="2851120"/>
                <a:ext cx="228600" cy="228600"/>
              </a:xfrm>
              <a:prstGeom prst="flowChartConnector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25" name="Vývojový diagram: spojnice 24"/>
            <p:cNvSpPr/>
            <p:nvPr/>
          </p:nvSpPr>
          <p:spPr>
            <a:xfrm>
              <a:off x="6603907" y="2622520"/>
              <a:ext cx="228600" cy="228600"/>
            </a:xfrm>
            <a:prstGeom prst="flowChartConnector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cxnSp>
        <p:nvCxnSpPr>
          <p:cNvPr id="27" name="Přímá spojnice se šipkou 26"/>
          <p:cNvCxnSpPr/>
          <p:nvPr/>
        </p:nvCxnSpPr>
        <p:spPr>
          <a:xfrm flipH="1">
            <a:off x="4716016" y="5080175"/>
            <a:ext cx="1922287" cy="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Vývojový diagram: spojnice 27"/>
          <p:cNvSpPr/>
          <p:nvPr/>
        </p:nvSpPr>
        <p:spPr>
          <a:xfrm>
            <a:off x="6527707" y="4965875"/>
            <a:ext cx="228600" cy="228600"/>
          </a:xfrm>
          <a:prstGeom prst="flowChartConnector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33" name="Skupina 32"/>
          <p:cNvGrpSpPr/>
          <p:nvPr/>
        </p:nvGrpSpPr>
        <p:grpSpPr>
          <a:xfrm>
            <a:off x="4478063" y="5080175"/>
            <a:ext cx="4032448" cy="801380"/>
            <a:chOff x="4478063" y="5080175"/>
            <a:chExt cx="4032448" cy="801380"/>
          </a:xfrm>
        </p:grpSpPr>
        <p:grpSp>
          <p:nvGrpSpPr>
            <p:cNvPr id="12" name="Skupina 11"/>
            <p:cNvGrpSpPr/>
            <p:nvPr/>
          </p:nvGrpSpPr>
          <p:grpSpPr>
            <a:xfrm>
              <a:off x="4478063" y="5080175"/>
              <a:ext cx="4032448" cy="801380"/>
              <a:chOff x="4211960" y="2996952"/>
              <a:chExt cx="4032448" cy="801380"/>
            </a:xfrm>
          </p:grpSpPr>
          <p:cxnSp>
            <p:nvCxnSpPr>
              <p:cNvPr id="13" name="Přímá spojnice 12"/>
              <p:cNvCxnSpPr/>
              <p:nvPr/>
            </p:nvCxnSpPr>
            <p:spPr>
              <a:xfrm>
                <a:off x="4211960" y="3356992"/>
                <a:ext cx="403244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Přímá spojnice 13"/>
              <p:cNvCxnSpPr/>
              <p:nvPr/>
            </p:nvCxnSpPr>
            <p:spPr>
              <a:xfrm>
                <a:off x="7299920" y="3175271"/>
                <a:ext cx="0" cy="28803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Přímá spojnice 14"/>
              <p:cNvCxnSpPr/>
              <p:nvPr/>
            </p:nvCxnSpPr>
            <p:spPr>
              <a:xfrm>
                <a:off x="6372200" y="2996952"/>
                <a:ext cx="0" cy="648072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Přímá spojnice se šipkou 15"/>
              <p:cNvCxnSpPr/>
              <p:nvPr/>
            </p:nvCxnSpPr>
            <p:spPr>
              <a:xfrm flipH="1">
                <a:off x="4275584" y="3140968"/>
                <a:ext cx="3024336" cy="0"/>
              </a:xfrm>
              <a:prstGeom prst="straightConnector1">
                <a:avLst/>
              </a:prstGeom>
              <a:ln w="38100"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ovéPole 16"/>
              <p:cNvSpPr txBox="1"/>
              <p:nvPr/>
            </p:nvSpPr>
            <p:spPr>
              <a:xfrm>
                <a:off x="7302786" y="342447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4</a:t>
                </a:r>
                <a:endParaRPr lang="cs-CZ" dirty="0"/>
              </a:p>
            </p:txBody>
          </p:sp>
          <p:sp>
            <p:nvSpPr>
              <p:cNvPr id="18" name="TextovéPole 17"/>
              <p:cNvSpPr txBox="1"/>
              <p:nvPr/>
            </p:nvSpPr>
            <p:spPr>
              <a:xfrm>
                <a:off x="6438938" y="342900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2</a:t>
                </a:r>
                <a:endParaRPr lang="cs-CZ" dirty="0"/>
              </a:p>
            </p:txBody>
          </p:sp>
        </p:grpSp>
        <p:cxnSp>
          <p:nvCxnSpPr>
            <p:cNvPr id="29" name="Přímá spojnice se šipkou 28"/>
            <p:cNvCxnSpPr/>
            <p:nvPr/>
          </p:nvCxnSpPr>
          <p:spPr>
            <a:xfrm flipH="1">
              <a:off x="4716016" y="5402510"/>
              <a:ext cx="1925991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Vývojový diagram: spojnice 30"/>
            <p:cNvSpPr/>
            <p:nvPr/>
          </p:nvSpPr>
          <p:spPr>
            <a:xfrm>
              <a:off x="6527707" y="5289911"/>
              <a:ext cx="228600" cy="228600"/>
            </a:xfrm>
            <a:prstGeom prst="flowChartConnector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83562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323487" y="188640"/>
            <a:ext cx="7334280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1268759"/>
                <a:ext cx="8003232" cy="4602483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I 3x – 9I  + 11 ≤ 6x - 3</a:t>
                </a:r>
              </a:p>
              <a:p>
                <a:pPr marL="514350" indent="-514350">
                  <a:buAutoNum type="alphaUcParenR"/>
                </a:pPr>
                <a:r>
                  <a:rPr lang="cs-CZ" dirty="0" smtClean="0"/>
                  <a:t>3x – 9 ≥ 0   pak       3x- 9 + 11 ≤ 6x - 3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3x ≥ 9                   -3x ≤ - 5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x ≥ 3                       x 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      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x </a:t>
                </a:r>
                <a:r>
                  <a:rPr lang="az-Cyrl-AZ" b="1" dirty="0" smtClean="0">
                    <a:solidFill>
                      <a:srgbClr val="C00000"/>
                    </a:solidFill>
                    <a:latin typeface="Calibri"/>
                  </a:rPr>
                  <a:t>є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 ˂ 3; ∞ )   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    3x – 9 ≤ 0   pak       -3x+9 + 11 ≤ 6x - 3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3x ≤ 9                   -9x ≤ -23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x ≤ 3                       x 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cs-CZ" dirty="0" smtClean="0"/>
                  <a:t>               </a:t>
                </a: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є˂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𝟐𝟑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cs-CZ" b="1" i="1" smtClean="0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; 3˃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1268759"/>
                <a:ext cx="8003232" cy="4602483"/>
              </a:xfrm>
              <a:blipFill rotWithShape="1">
                <a:blip r:embed="rId2"/>
                <a:stretch>
                  <a:fillRect l="-1447" t="-1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Skupina 33"/>
          <p:cNvGrpSpPr/>
          <p:nvPr/>
        </p:nvGrpSpPr>
        <p:grpSpPr>
          <a:xfrm>
            <a:off x="1076369" y="3280786"/>
            <a:ext cx="6285090" cy="943949"/>
            <a:chOff x="1076369" y="3280786"/>
            <a:chExt cx="6285090" cy="943949"/>
          </a:xfrm>
        </p:grpSpPr>
        <p:grpSp>
          <p:nvGrpSpPr>
            <p:cNvPr id="6" name="Skupina 5"/>
            <p:cNvGrpSpPr/>
            <p:nvPr/>
          </p:nvGrpSpPr>
          <p:grpSpPr>
            <a:xfrm>
              <a:off x="1076369" y="3309595"/>
              <a:ext cx="6285090" cy="915140"/>
              <a:chOff x="4211960" y="2816932"/>
              <a:chExt cx="4032448" cy="915140"/>
            </a:xfrm>
          </p:grpSpPr>
          <p:cxnSp>
            <p:nvCxnSpPr>
              <p:cNvPr id="7" name="Přímá spojnice 6"/>
              <p:cNvCxnSpPr/>
              <p:nvPr/>
            </p:nvCxnSpPr>
            <p:spPr>
              <a:xfrm>
                <a:off x="4211960" y="3356992"/>
                <a:ext cx="403244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Přímá spojnice 7"/>
              <p:cNvCxnSpPr/>
              <p:nvPr/>
            </p:nvCxnSpPr>
            <p:spPr>
              <a:xfrm>
                <a:off x="5364088" y="2967786"/>
                <a:ext cx="0" cy="461214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Přímá spojnice 8"/>
              <p:cNvCxnSpPr/>
              <p:nvPr/>
            </p:nvCxnSpPr>
            <p:spPr>
              <a:xfrm>
                <a:off x="4771305" y="2816932"/>
                <a:ext cx="0" cy="648072"/>
              </a:xfrm>
              <a:prstGeom prst="line">
                <a:avLst/>
              </a:prstGeom>
              <a:ln w="28575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Přímá spojnice se šipkou 9"/>
              <p:cNvCxnSpPr/>
              <p:nvPr/>
            </p:nvCxnSpPr>
            <p:spPr>
              <a:xfrm>
                <a:off x="5364088" y="2967786"/>
                <a:ext cx="2448272" cy="0"/>
              </a:xfrm>
              <a:prstGeom prst="straightConnector1">
                <a:avLst/>
              </a:prstGeom>
              <a:ln w="38100">
                <a:solidFill>
                  <a:schemeClr val="tx2">
                    <a:lumMod val="75000"/>
                  </a:schemeClr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ovéPole 10"/>
              <p:cNvSpPr txBox="1"/>
              <p:nvPr/>
            </p:nvSpPr>
            <p:spPr>
              <a:xfrm>
                <a:off x="5383792" y="3362740"/>
                <a:ext cx="193559" cy="369332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cs-CZ" dirty="0"/>
                  <a:t>3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ovéPole 11"/>
                  <p:cNvSpPr txBox="1"/>
                  <p:nvPr/>
                </p:nvSpPr>
                <p:spPr>
                  <a:xfrm>
                    <a:off x="4509107" y="2816932"/>
                    <a:ext cx="234697" cy="618311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cs-CZ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oMath>
                      </m:oMathPara>
                    </a14:m>
                    <a:endParaRPr lang="cs-CZ" dirty="0"/>
                  </a:p>
                </p:txBody>
              </p:sp>
            </mc:Choice>
            <mc:Fallback xmlns="">
              <p:sp>
                <p:nvSpPr>
                  <p:cNvPr id="12" name="TextovéPole 1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09107" y="2816932"/>
                    <a:ext cx="234697" cy="618311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/>
                    </a:stretch>
                  </a:blipFill>
                  <a:ln w="28575">
                    <a:noFill/>
                  </a:ln>
                </p:spPr>
                <p:txBody>
                  <a:bodyPr/>
                  <a:lstStyle/>
                  <a:p>
                    <a:r>
                      <a:rPr lang="cs-CZ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1" name="Přímá spojnice se šipkou 20"/>
            <p:cNvCxnSpPr/>
            <p:nvPr/>
          </p:nvCxnSpPr>
          <p:spPr>
            <a:xfrm>
              <a:off x="1905316" y="3280786"/>
              <a:ext cx="4749979" cy="1"/>
            </a:xfrm>
            <a:prstGeom prst="straightConnector1">
              <a:avLst/>
            </a:prstGeom>
            <a:ln w="38100">
              <a:solidFill>
                <a:schemeClr val="accent3">
                  <a:lumMod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římá spojnice se šipkou 23"/>
            <p:cNvCxnSpPr/>
            <p:nvPr/>
          </p:nvCxnSpPr>
          <p:spPr>
            <a:xfrm>
              <a:off x="2872109" y="3729858"/>
              <a:ext cx="3783186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Skupina 32"/>
          <p:cNvGrpSpPr/>
          <p:nvPr/>
        </p:nvGrpSpPr>
        <p:grpSpPr>
          <a:xfrm>
            <a:off x="1593528" y="5780678"/>
            <a:ext cx="6285090" cy="1078653"/>
            <a:chOff x="1566590" y="5655951"/>
            <a:chExt cx="6285090" cy="1078653"/>
          </a:xfrm>
        </p:grpSpPr>
        <p:grpSp>
          <p:nvGrpSpPr>
            <p:cNvPr id="13" name="Skupina 12"/>
            <p:cNvGrpSpPr/>
            <p:nvPr/>
          </p:nvGrpSpPr>
          <p:grpSpPr>
            <a:xfrm>
              <a:off x="1566590" y="5655951"/>
              <a:ext cx="6285090" cy="1078653"/>
              <a:chOff x="4211960" y="2960553"/>
              <a:chExt cx="4032448" cy="1078653"/>
            </a:xfrm>
          </p:grpSpPr>
          <p:cxnSp>
            <p:nvCxnSpPr>
              <p:cNvPr id="14" name="Přímá spojnice 13"/>
              <p:cNvCxnSpPr/>
              <p:nvPr/>
            </p:nvCxnSpPr>
            <p:spPr>
              <a:xfrm>
                <a:off x="4211960" y="3356992"/>
                <a:ext cx="403244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Přímá spojnice 14"/>
              <p:cNvCxnSpPr/>
              <p:nvPr/>
            </p:nvCxnSpPr>
            <p:spPr>
              <a:xfrm>
                <a:off x="6918017" y="3109866"/>
                <a:ext cx="0" cy="391142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Přímá spojnice 15"/>
              <p:cNvCxnSpPr/>
              <p:nvPr/>
            </p:nvCxnSpPr>
            <p:spPr>
              <a:xfrm>
                <a:off x="4928573" y="2960553"/>
                <a:ext cx="0" cy="648072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Přímá spojnice se šipkou 16"/>
              <p:cNvCxnSpPr/>
              <p:nvPr/>
            </p:nvCxnSpPr>
            <p:spPr>
              <a:xfrm flipH="1">
                <a:off x="4258160" y="3109866"/>
                <a:ext cx="2659857" cy="0"/>
              </a:xfrm>
              <a:prstGeom prst="straightConnector1">
                <a:avLst/>
              </a:prstGeom>
              <a:ln w="38100"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ovéPole 17"/>
              <p:cNvSpPr txBox="1"/>
              <p:nvPr/>
            </p:nvSpPr>
            <p:spPr>
              <a:xfrm>
                <a:off x="7010416" y="3498694"/>
                <a:ext cx="1935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/>
                  <a:t>3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ovéPole 18"/>
                  <p:cNvSpPr txBox="1"/>
                  <p:nvPr/>
                </p:nvSpPr>
                <p:spPr>
                  <a:xfrm>
                    <a:off x="4928573" y="3426474"/>
                    <a:ext cx="316975" cy="6127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cs-CZ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23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oMath>
                      </m:oMathPara>
                    </a14:m>
                    <a:endParaRPr lang="cs-CZ" dirty="0"/>
                  </a:p>
                </p:txBody>
              </p:sp>
            </mc:Choice>
            <mc:Fallback xmlns="">
              <p:sp>
                <p:nvSpPr>
                  <p:cNvPr id="20" name="TextovéPole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573" y="3426474"/>
                    <a:ext cx="316975" cy="612732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cs-CZ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7" name="Přímá spojnice se šipkou 26"/>
            <p:cNvCxnSpPr/>
            <p:nvPr/>
          </p:nvCxnSpPr>
          <p:spPr>
            <a:xfrm>
              <a:off x="2683524" y="5655951"/>
              <a:ext cx="4749979" cy="1"/>
            </a:xfrm>
            <a:prstGeom prst="straightConnector1">
              <a:avLst/>
            </a:prstGeom>
            <a:ln w="38100">
              <a:solidFill>
                <a:schemeClr val="accent3">
                  <a:lumMod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římá spojnice se šipkou 28"/>
            <p:cNvCxnSpPr/>
            <p:nvPr/>
          </p:nvCxnSpPr>
          <p:spPr>
            <a:xfrm>
              <a:off x="2683524" y="5944180"/>
              <a:ext cx="3100805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025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Z</a:t>
            </a:r>
            <a:r>
              <a:rPr lang="cs-CZ" dirty="0" smtClean="0"/>
              <a:t>adání: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564904"/>
            <a:ext cx="4040188" cy="3951288"/>
          </a:xfrm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a)7x – I 4x + 8I ˂ 12x – 13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b)2 + 5I 6 – 2x I ≤ 15 – 3x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c)    I 14 – x I ≥ 11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492896"/>
                <a:ext cx="4041775" cy="3951288"/>
              </a:xfrm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/>
                  <a:t>a</a:t>
                </a:r>
                <a:r>
                  <a:rPr lang="cs-CZ" dirty="0" smtClean="0"/>
                  <a:t>)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x </a:t>
                </a:r>
                <a:r>
                  <a:rPr lang="az-Cyrl-AZ" b="1" dirty="0" smtClean="0">
                    <a:solidFill>
                      <a:srgbClr val="C00000"/>
                    </a:solidFill>
                    <a:latin typeface="Calibri"/>
                  </a:rPr>
                  <a:t>є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; 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∞ )</a:t>
                </a:r>
              </a:p>
              <a:p>
                <a:pPr marL="0" indent="0">
                  <a:buNone/>
                </a:pPr>
                <a:endParaRPr lang="cs-CZ" dirty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>
                    <a:latin typeface="Calibri"/>
                  </a:rPr>
                  <a:t>b</a:t>
                </a:r>
                <a:r>
                  <a:rPr lang="cs-CZ" dirty="0" smtClean="0">
                    <a:latin typeface="Calibri"/>
                  </a:rPr>
                  <a:t>) x </a:t>
                </a:r>
                <a:r>
                  <a:rPr lang="az-Cyrl-AZ" dirty="0" smtClean="0">
                    <a:latin typeface="Calibri"/>
                  </a:rPr>
                  <a:t>є</a:t>
                </a:r>
                <a:r>
                  <a:rPr lang="cs-CZ" dirty="0" smtClean="0">
                    <a:latin typeface="Calibri"/>
                  </a:rPr>
                  <a:t> </a:t>
                </a:r>
                <a:r>
                  <a:rPr lang="az-Cyrl-AZ" dirty="0" smtClean="0">
                    <a:latin typeface="Calibri"/>
                  </a:rPr>
                  <a:t>˂</a:t>
                </a:r>
                <a:r>
                  <a:rPr lang="cs-CZ" dirty="0" smtClean="0">
                    <a:latin typeface="Calibri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cs-CZ" dirty="0" smtClean="0">
                    <a:latin typeface="Calibri"/>
                  </a:rPr>
                  <a:t>; 3 </a:t>
                </a:r>
                <a:r>
                  <a:rPr lang="az-Cyrl-AZ" dirty="0" smtClean="0">
                    <a:latin typeface="Calibri"/>
                  </a:rPr>
                  <a:t>˃</a:t>
                </a:r>
                <a:r>
                  <a:rPr lang="cs-CZ" dirty="0" smtClean="0">
                    <a:latin typeface="Calibri"/>
                  </a:rPr>
                  <a:t> U </a:t>
                </a:r>
                <a:r>
                  <a:rPr lang="az-Cyrl-AZ" dirty="0" smtClean="0">
                    <a:latin typeface="Calibri"/>
                  </a:rPr>
                  <a:t>˂</a:t>
                </a:r>
                <a:r>
                  <a:rPr lang="cs-CZ" dirty="0" smtClean="0">
                    <a:latin typeface="Calibri"/>
                  </a:rPr>
                  <a:t> 3;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az-Cyrl-AZ" dirty="0" smtClean="0">
                    <a:latin typeface="Calibri"/>
                  </a:rPr>
                  <a:t>˃</a:t>
                </a:r>
                <a:r>
                  <a:rPr lang="cs-CZ" dirty="0" smtClean="0">
                    <a:latin typeface="Calibri"/>
                  </a:rPr>
                  <a:t> =</a:t>
                </a:r>
              </a:p>
              <a:p>
                <a:pPr marL="0" indent="0">
                  <a:buNone/>
                </a:pPr>
                <a:r>
                  <a:rPr lang="cs-CZ" dirty="0">
                    <a:latin typeface="Calibri"/>
                  </a:rPr>
                  <a:t>→</a:t>
                </a:r>
                <a:r>
                  <a:rPr lang="cs-CZ" dirty="0" smtClean="0">
                    <a:latin typeface="Calibri"/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x </a:t>
                </a:r>
                <a:r>
                  <a:rPr lang="az-Cyrl-AZ" b="1" dirty="0">
                    <a:solidFill>
                      <a:srgbClr val="C00000"/>
                    </a:solidFill>
                  </a:rPr>
                  <a:t>є˂</a:t>
                </a: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𝟏𝟕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b="1" dirty="0">
                    <a:solidFill>
                      <a:srgbClr val="C00000"/>
                    </a:solidFill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𝟒𝟑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az-Cyrl-AZ" b="1" dirty="0">
                    <a:solidFill>
                      <a:srgbClr val="C00000"/>
                    </a:solidFill>
                  </a:rPr>
                  <a:t>˃</a:t>
                </a: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c)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x </a:t>
                </a:r>
                <a:r>
                  <a:rPr lang="az-Cyrl-AZ" b="1" dirty="0" smtClean="0">
                    <a:solidFill>
                      <a:srgbClr val="C00000"/>
                    </a:solidFill>
                    <a:latin typeface="Calibri"/>
                  </a:rPr>
                  <a:t>є</a:t>
                </a: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 (-∞; 3˃ U ˂ 25; ∞)</a:t>
                </a:r>
                <a:endParaRPr lang="cs-CZ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492896"/>
                <a:ext cx="4041775" cy="3951288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617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620</Words>
  <Application>Microsoft Office PowerPoint</Application>
  <PresentationFormat>Předvádění na obrazovce (4:3)</PresentationFormat>
  <Paragraphs>91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Nerovnice s absolutní hodnotou</vt:lpstr>
      <vt:lpstr>Absolutní hodnota</vt:lpstr>
      <vt:lpstr>Postup, vzorový příklad</vt:lpstr>
      <vt:lpstr>Řešený příklad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Nerovnice s absolutní hodnotou</dc:title>
  <dc:creator>Jiřina Rychtářová</dc:creator>
  <cp:lastModifiedBy>Admin</cp:lastModifiedBy>
  <cp:revision>20</cp:revision>
  <dcterms:created xsi:type="dcterms:W3CDTF">2014-01-26T13:31:31Z</dcterms:created>
  <dcterms:modified xsi:type="dcterms:W3CDTF">2014-05-29T12:24:54Z</dcterms:modified>
</cp:coreProperties>
</file>