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AE0C-928E-4251-91AA-B56805E58AF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CD878-314A-4566-B528-DCFA6C506E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1260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AE0C-928E-4251-91AA-B56805E58AF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CD878-314A-4566-B528-DCFA6C506E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0325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AE0C-928E-4251-91AA-B56805E58AF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CD878-314A-4566-B528-DCFA6C506E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4883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AE0C-928E-4251-91AA-B56805E58AF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CD878-314A-4566-B528-DCFA6C506E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8189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AE0C-928E-4251-91AA-B56805E58AF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CD878-314A-4566-B528-DCFA6C506E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5456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AE0C-928E-4251-91AA-B56805E58AF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CD878-314A-4566-B528-DCFA6C506E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5699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AE0C-928E-4251-91AA-B56805E58AF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CD878-314A-4566-B528-DCFA6C506E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5849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AE0C-928E-4251-91AA-B56805E58AF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CD878-314A-4566-B528-DCFA6C506E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8092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AE0C-928E-4251-91AA-B56805E58AF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CD878-314A-4566-B528-DCFA6C506E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2399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AE0C-928E-4251-91AA-B56805E58AF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CD878-314A-4566-B528-DCFA6C506E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6538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AE0C-928E-4251-91AA-B56805E58AF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CD878-314A-4566-B528-DCFA6C506E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1255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DAE0C-928E-4251-91AA-B56805E58AF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3CD878-314A-4566-B528-DCFA6C506E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525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535859"/>
              </p:ext>
            </p:extLst>
          </p:nvPr>
        </p:nvGraphicFramePr>
        <p:xfrm>
          <a:off x="1216976" y="1988840"/>
          <a:ext cx="6724428" cy="457708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223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Goniometrické rovnice I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Rovnice</a:t>
                      </a:r>
                      <a:r>
                        <a:rPr lang="cs-CZ" sz="1600" baseline="0" dirty="0" smtClean="0"/>
                        <a:t> a nerovnice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2.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baseline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8.1.2014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Řešení jednoduchých goniometrických rovnic, přehled základních vztahů z goniometrie,  řešení vzorových příkladů  včetně popisu postupu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prezentace,  ověření postupu na řešených příkladech, samostatné řešení příkladů s možností kontroly postupu a výsledků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4268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Goniometrické </a:t>
            </a:r>
            <a:r>
              <a:rPr lang="cs-CZ" smtClean="0"/>
              <a:t>rovnice I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isometricOffAxis1Right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Základní typy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0685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Základní poznatky goniometrie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8426313"/>
              </p:ext>
            </p:extLst>
          </p:nvPr>
        </p:nvGraphicFramePr>
        <p:xfrm>
          <a:off x="323528" y="1484783"/>
          <a:ext cx="8136903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9378"/>
                <a:gridCol w="1495135"/>
                <a:gridCol w="1708726"/>
                <a:gridCol w="1779923"/>
                <a:gridCol w="2003741"/>
              </a:tblGrid>
              <a:tr h="568072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x </a:t>
                      </a:r>
                      <a:r>
                        <a:rPr lang="az-Cyrl-AZ" dirty="0" smtClean="0"/>
                        <a:t>є</a:t>
                      </a:r>
                      <a:r>
                        <a:rPr lang="cs-CZ" dirty="0" smtClean="0"/>
                        <a:t> </a:t>
                      </a:r>
                      <a:r>
                        <a:rPr lang="az-Cyrl-AZ" dirty="0" smtClean="0"/>
                        <a:t>˂</a:t>
                      </a:r>
                      <a:r>
                        <a:rPr lang="cs-CZ" dirty="0" smtClean="0"/>
                        <a:t> 0; 90°)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x </a:t>
                      </a:r>
                      <a:r>
                        <a:rPr lang="az-Cyrl-AZ" dirty="0" smtClean="0"/>
                        <a:t>є</a:t>
                      </a:r>
                      <a:r>
                        <a:rPr lang="cs-CZ" dirty="0" smtClean="0"/>
                        <a:t> </a:t>
                      </a:r>
                      <a:r>
                        <a:rPr lang="az-Cyrl-AZ" dirty="0" smtClean="0"/>
                        <a:t>˂</a:t>
                      </a:r>
                      <a:r>
                        <a:rPr lang="cs-CZ" dirty="0" smtClean="0"/>
                        <a:t> 90°; 180°)</a:t>
                      </a:r>
                    </a:p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x </a:t>
                      </a:r>
                      <a:r>
                        <a:rPr lang="az-Cyrl-AZ" dirty="0" smtClean="0"/>
                        <a:t>є</a:t>
                      </a:r>
                      <a:r>
                        <a:rPr lang="cs-CZ" dirty="0" smtClean="0"/>
                        <a:t> </a:t>
                      </a:r>
                      <a:r>
                        <a:rPr lang="az-Cyrl-AZ" dirty="0" smtClean="0"/>
                        <a:t>˂</a:t>
                      </a:r>
                      <a:r>
                        <a:rPr lang="cs-CZ" dirty="0" smtClean="0"/>
                        <a:t> 180°; 270°)</a:t>
                      </a:r>
                    </a:p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x </a:t>
                      </a:r>
                      <a:r>
                        <a:rPr lang="az-Cyrl-AZ" dirty="0" smtClean="0"/>
                        <a:t>є</a:t>
                      </a:r>
                      <a:r>
                        <a:rPr lang="cs-CZ" dirty="0" smtClean="0"/>
                        <a:t> </a:t>
                      </a:r>
                      <a:r>
                        <a:rPr lang="az-Cyrl-AZ" dirty="0" smtClean="0"/>
                        <a:t>˂</a:t>
                      </a:r>
                      <a:r>
                        <a:rPr lang="cs-CZ" dirty="0" smtClean="0"/>
                        <a:t> 270°; 360°)</a:t>
                      </a:r>
                    </a:p>
                    <a:p>
                      <a:endParaRPr lang="cs-CZ" dirty="0"/>
                    </a:p>
                  </a:txBody>
                  <a:tcPr/>
                </a:tc>
              </a:tr>
              <a:tr h="346064">
                <a:tc>
                  <a:txBody>
                    <a:bodyPr/>
                    <a:lstStyle/>
                    <a:p>
                      <a:r>
                        <a:rPr lang="cs-CZ" dirty="0" smtClean="0"/>
                        <a:t>sin x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 smtClean="0"/>
                        <a:t>+</a:t>
                      </a:r>
                      <a:endParaRPr lang="cs-CZ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 smtClean="0"/>
                        <a:t>+</a:t>
                      </a:r>
                      <a:endParaRPr lang="cs-CZ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 smtClean="0"/>
                        <a:t>-</a:t>
                      </a:r>
                      <a:endParaRPr lang="cs-CZ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 smtClean="0"/>
                        <a:t>-</a:t>
                      </a:r>
                      <a:endParaRPr lang="cs-CZ" sz="2000" b="1" dirty="0"/>
                    </a:p>
                  </a:txBody>
                  <a:tcPr/>
                </a:tc>
              </a:tr>
              <a:tr h="346064">
                <a:tc>
                  <a:txBody>
                    <a:bodyPr/>
                    <a:lstStyle/>
                    <a:p>
                      <a:r>
                        <a:rPr lang="cs-CZ" dirty="0" smtClean="0"/>
                        <a:t>cos x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 smtClean="0"/>
                        <a:t>+</a:t>
                      </a:r>
                      <a:endParaRPr lang="cs-CZ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 smtClean="0"/>
                        <a:t>-</a:t>
                      </a:r>
                      <a:endParaRPr lang="cs-CZ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 smtClean="0"/>
                        <a:t>-</a:t>
                      </a:r>
                      <a:endParaRPr lang="cs-CZ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 smtClean="0"/>
                        <a:t>+</a:t>
                      </a:r>
                      <a:endParaRPr lang="cs-CZ" sz="2000" b="1" dirty="0"/>
                    </a:p>
                  </a:txBody>
                  <a:tcPr/>
                </a:tc>
              </a:tr>
              <a:tr h="346064">
                <a:tc>
                  <a:txBody>
                    <a:bodyPr/>
                    <a:lstStyle/>
                    <a:p>
                      <a:r>
                        <a:rPr lang="cs-CZ" dirty="0" smtClean="0"/>
                        <a:t>tg x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 smtClean="0"/>
                        <a:t>+</a:t>
                      </a:r>
                      <a:endParaRPr lang="cs-CZ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 smtClean="0"/>
                        <a:t>-</a:t>
                      </a:r>
                      <a:endParaRPr lang="cs-CZ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 smtClean="0"/>
                        <a:t>+</a:t>
                      </a:r>
                      <a:endParaRPr lang="cs-CZ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 smtClean="0"/>
                        <a:t>-</a:t>
                      </a:r>
                      <a:endParaRPr lang="cs-CZ" sz="2000" b="1" dirty="0"/>
                    </a:p>
                  </a:txBody>
                  <a:tcPr/>
                </a:tc>
              </a:tr>
              <a:tr h="346064">
                <a:tc>
                  <a:txBody>
                    <a:bodyPr/>
                    <a:lstStyle/>
                    <a:p>
                      <a:r>
                        <a:rPr lang="cs-CZ" dirty="0" smtClean="0"/>
                        <a:t>cotg x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 smtClean="0"/>
                        <a:t>+</a:t>
                      </a:r>
                      <a:endParaRPr lang="cs-CZ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 smtClean="0"/>
                        <a:t>-</a:t>
                      </a:r>
                      <a:endParaRPr lang="cs-CZ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 smtClean="0"/>
                        <a:t>+</a:t>
                      </a:r>
                      <a:endParaRPr lang="cs-CZ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 smtClean="0"/>
                        <a:t>-</a:t>
                      </a:r>
                      <a:endParaRPr lang="cs-CZ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395536" y="3886889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s</a:t>
            </a:r>
            <a:r>
              <a:rPr lang="cs-CZ" dirty="0" smtClean="0"/>
              <a:t>in x = sin( x + 2k</a:t>
            </a:r>
            <a:r>
              <a:rPr lang="el-GR" dirty="0" smtClean="0"/>
              <a:t>π</a:t>
            </a:r>
            <a:r>
              <a:rPr lang="cs-CZ" dirty="0" smtClean="0"/>
              <a:t>)</a:t>
            </a:r>
          </a:p>
          <a:p>
            <a:r>
              <a:rPr lang="cs-CZ" dirty="0" smtClean="0"/>
              <a:t>cos x = cos( x + 2k</a:t>
            </a:r>
            <a:r>
              <a:rPr lang="el-GR" dirty="0" smtClean="0"/>
              <a:t>π</a:t>
            </a:r>
            <a:r>
              <a:rPr lang="cs-CZ" dirty="0" smtClean="0"/>
              <a:t>)</a:t>
            </a:r>
          </a:p>
          <a:p>
            <a:r>
              <a:rPr lang="cs-CZ" dirty="0" smtClean="0"/>
              <a:t>tg x = tg( x + k</a:t>
            </a:r>
            <a:r>
              <a:rPr lang="el-GR" dirty="0" smtClean="0"/>
              <a:t>π</a:t>
            </a:r>
            <a:r>
              <a:rPr lang="cs-CZ" dirty="0" smtClean="0"/>
              <a:t>)</a:t>
            </a:r>
          </a:p>
          <a:p>
            <a:r>
              <a:rPr lang="cs-CZ" dirty="0"/>
              <a:t>c</a:t>
            </a:r>
            <a:r>
              <a:rPr lang="cs-CZ" dirty="0" smtClean="0"/>
              <a:t>otg x = cotg(x + k</a:t>
            </a:r>
            <a:r>
              <a:rPr lang="el-GR" dirty="0" smtClean="0"/>
              <a:t>π</a:t>
            </a:r>
            <a:r>
              <a:rPr lang="cs-CZ" dirty="0" smtClean="0"/>
              <a:t>)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251520" y="5506340"/>
                <a:ext cx="2880320" cy="7722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 </m:t>
                        </m:r>
                        <m:r>
                          <a:rPr lang="cs-CZ" b="0" i="1" smtClean="0">
                            <a:latin typeface="Cambria Math"/>
                          </a:rPr>
                          <m:t>𝑠𝑖𝑛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x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𝑐𝑜𝑠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x = 1</a:t>
                </a:r>
              </a:p>
              <a:p>
                <a:r>
                  <a:rPr lang="cs-CZ" dirty="0"/>
                  <a:t>t</a:t>
                </a:r>
                <a:r>
                  <a:rPr lang="cs-CZ" dirty="0" smtClean="0"/>
                  <a:t>g x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b="0" i="0" smtClean="0">
                                <a:latin typeface="Cambria Math"/>
                              </a:rPr>
                              <m:t>sin</m:t>
                            </m:r>
                          </m:fName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b="0" i="0" smtClean="0">
                                <a:latin typeface="Cambria Math"/>
                              </a:rPr>
                              <m:t>cos</m:t>
                            </m:r>
                          </m:fName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</m:e>
                        </m:func>
                      </m:den>
                    </m:f>
                  </m:oMath>
                </a14:m>
                <a:r>
                  <a:rPr lang="cs-CZ" dirty="0" smtClean="0"/>
                  <a:t>         cotg x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b="0" i="0" smtClean="0">
                                <a:latin typeface="Cambria Math"/>
                              </a:rPr>
                              <m:t>cos</m:t>
                            </m:r>
                          </m:fName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b="0" i="0" smtClean="0">
                                <a:latin typeface="Cambria Math"/>
                              </a:rPr>
                              <m:t>sin</m:t>
                            </m:r>
                          </m:fName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</m:e>
                        </m:func>
                      </m:den>
                    </m:f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5506340"/>
                <a:ext cx="2880320" cy="772263"/>
              </a:xfrm>
              <a:prstGeom prst="rect">
                <a:avLst/>
              </a:prstGeom>
              <a:blipFill rotWithShape="1">
                <a:blip r:embed="rId2"/>
                <a:stretch>
                  <a:fillRect l="-1691" t="-3937" b="-393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ovéPole 6"/>
          <p:cNvSpPr txBox="1"/>
          <p:nvPr/>
        </p:nvSpPr>
        <p:spPr>
          <a:xfrm>
            <a:off x="5580112" y="3933056"/>
            <a:ext cx="33123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x </a:t>
            </a:r>
            <a:r>
              <a:rPr lang="az-Cyrl-AZ" dirty="0" smtClean="0">
                <a:latin typeface="Calibri"/>
              </a:rPr>
              <a:t>є</a:t>
            </a:r>
            <a:r>
              <a:rPr lang="cs-CZ" dirty="0" smtClean="0">
                <a:latin typeface="Calibri"/>
              </a:rPr>
              <a:t> </a:t>
            </a:r>
            <a:r>
              <a:rPr lang="cs-CZ" dirty="0" err="1" smtClean="0">
                <a:latin typeface="Calibri"/>
              </a:rPr>
              <a:t>I.kvadrantu</a:t>
            </a:r>
            <a:r>
              <a:rPr lang="cs-CZ" dirty="0" smtClean="0">
                <a:latin typeface="Calibri"/>
              </a:rPr>
              <a:t>  </a:t>
            </a:r>
            <a:endParaRPr lang="cs-CZ" dirty="0" smtClean="0"/>
          </a:p>
          <a:p>
            <a:r>
              <a:rPr lang="cs-CZ" dirty="0" err="1" smtClean="0"/>
              <a:t>II.kvadrant</a:t>
            </a:r>
            <a:r>
              <a:rPr lang="cs-CZ" dirty="0" smtClean="0"/>
              <a:t> sin x = sin (180°- x)</a:t>
            </a:r>
          </a:p>
          <a:p>
            <a:r>
              <a:rPr lang="cs-CZ" dirty="0" err="1" smtClean="0"/>
              <a:t>III.kvadrant</a:t>
            </a:r>
            <a:r>
              <a:rPr lang="cs-CZ" dirty="0" smtClean="0"/>
              <a:t> sin x = sin(180°+  x)</a:t>
            </a:r>
          </a:p>
          <a:p>
            <a:r>
              <a:rPr lang="cs-CZ" dirty="0" err="1" smtClean="0"/>
              <a:t>IV.kvadrant</a:t>
            </a:r>
            <a:r>
              <a:rPr lang="cs-CZ" dirty="0" smtClean="0"/>
              <a:t> sin x = sin(360°- x )</a:t>
            </a:r>
          </a:p>
          <a:p>
            <a:endParaRPr lang="cs-CZ" dirty="0" smtClean="0"/>
          </a:p>
          <a:p>
            <a:r>
              <a:rPr lang="cs-CZ" dirty="0" err="1" smtClean="0"/>
              <a:t>II.kvadrant</a:t>
            </a:r>
            <a:r>
              <a:rPr lang="cs-CZ" dirty="0" smtClean="0"/>
              <a:t> cos x = cos (180°- x)</a:t>
            </a:r>
          </a:p>
          <a:p>
            <a:r>
              <a:rPr lang="cs-CZ" dirty="0" err="1" smtClean="0"/>
              <a:t>III.kvadrant</a:t>
            </a:r>
            <a:r>
              <a:rPr lang="cs-CZ" dirty="0" smtClean="0"/>
              <a:t> cos x = cos (180°+  x)</a:t>
            </a:r>
          </a:p>
          <a:p>
            <a:r>
              <a:rPr lang="cs-CZ" dirty="0" err="1" smtClean="0"/>
              <a:t>IV.kvadrant</a:t>
            </a:r>
            <a:r>
              <a:rPr lang="cs-CZ" dirty="0" smtClean="0"/>
              <a:t> cos x = cos(360°- x 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0364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3600" dirty="0" smtClean="0"/>
              <a:t>Jednoduché goniometrické rovnice</a:t>
            </a:r>
            <a:endParaRPr lang="cs-CZ" sz="3600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idx="1"/>
          </p:nvPr>
        </p:nvSpPr>
        <p:spPr>
          <a:xfrm>
            <a:off x="8562" y="1412776"/>
            <a:ext cx="4040188" cy="63976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Postup:</a:t>
            </a:r>
            <a:endParaRPr lang="cs-CZ" dirty="0"/>
          </a:p>
        </p:txBody>
      </p:sp>
      <p:sp>
        <p:nvSpPr>
          <p:cNvPr id="8" name="Zástupný symbol pro obsah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cs-CZ" dirty="0" smtClean="0"/>
              <a:t>Tabulka nám určí, v kterých kvadrantech je hodnota úhlu</a:t>
            </a:r>
          </a:p>
          <a:p>
            <a:pPr marL="457200" indent="-457200">
              <a:buAutoNum type="arabicParenR"/>
            </a:pPr>
            <a:r>
              <a:rPr lang="cs-CZ" dirty="0" smtClean="0"/>
              <a:t>Pomocí kalkulátoru zjistíme základní hodnotu úhlu z prvního kvadrantu</a:t>
            </a:r>
          </a:p>
          <a:p>
            <a:pPr marL="457200" indent="-457200">
              <a:buAutoNum type="arabicParenR"/>
            </a:pPr>
            <a:r>
              <a:rPr lang="cs-CZ" dirty="0" smtClean="0"/>
              <a:t>Převodními vztahy získáme hodnoty úhlů v určených kvadrantech</a:t>
            </a:r>
            <a:endParaRPr lang="cs-CZ" dirty="0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3"/>
          </p:nvPr>
        </p:nvSpPr>
        <p:spPr>
          <a:xfrm>
            <a:off x="5084922" y="1412776"/>
            <a:ext cx="4041775" cy="63976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Řešte rovnici: sin x = 0, 8354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ástupný symbol pro obsah 9"/>
              <p:cNvSpPr>
                <a:spLocks noGrp="1"/>
              </p:cNvSpPr>
              <p:nvPr>
                <p:ph sz="quarter" idx="4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cs-CZ" dirty="0" smtClean="0"/>
                  <a:t>1)Hodnota je kladná, výsledek je z I. a </a:t>
                </a:r>
                <a:r>
                  <a:rPr lang="cs-CZ" dirty="0" err="1" smtClean="0"/>
                  <a:t>II.kvadrantu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2) Kalkulátor: x´= 56°39´</a:t>
                </a:r>
              </a:p>
              <a:p>
                <a:pPr marL="0" indent="0">
                  <a:buNone/>
                </a:pPr>
                <a:r>
                  <a:rPr lang="cs-CZ" dirty="0" smtClean="0"/>
                  <a:t>3) V </a:t>
                </a:r>
                <a:r>
                  <a:rPr lang="cs-CZ" dirty="0" err="1" smtClean="0"/>
                  <a:t>I.kvadrantu</a:t>
                </a:r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= 56°39´+ 2k</a:t>
                </a:r>
                <a:r>
                  <a:rPr lang="el-GR" b="1" dirty="0" smtClean="0">
                    <a:solidFill>
                      <a:srgbClr val="C00000"/>
                    </a:solidFill>
                  </a:rPr>
                  <a:t>π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ve </a:t>
                </a:r>
                <a:r>
                  <a:rPr lang="cs-CZ" dirty="0" err="1" smtClean="0"/>
                  <a:t>II.kvadrantu</a:t>
                </a:r>
                <a:r>
                  <a:rPr lang="cs-CZ" dirty="0" smtClean="0"/>
                  <a:t> 180°- 56°39´</a:t>
                </a:r>
              </a:p>
              <a:p>
                <a:pPr marL="0" indent="0">
                  <a:buNone/>
                </a:pPr>
                <a:r>
                  <a:rPr lang="cs-CZ" dirty="0" smtClean="0"/>
                  <a:t>= 123°21´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= 123°21´+ 2k</a:t>
                </a:r>
                <a:r>
                  <a:rPr lang="el-GR" b="1" dirty="0" smtClean="0">
                    <a:solidFill>
                      <a:srgbClr val="C00000"/>
                    </a:solidFill>
                  </a:rPr>
                  <a:t>π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10" name="Zástupný symbol pro obsah 9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blipFill rotWithShape="1">
                <a:blip r:embed="rId2"/>
                <a:stretch>
                  <a:fillRect l="-2413" t="-1235" r="-45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4290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uild="p" animBg="1"/>
      <p:bldP spid="8" grpId="0" build="p"/>
      <p:bldP spid="9" grpId="0" build="p" animBg="1"/>
      <p:bldP spid="1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283152" cy="63408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sz="3600" dirty="0" smtClean="0"/>
              <a:t>Jednoduché goniometrické rovnice</a:t>
            </a:r>
            <a:endParaRPr lang="cs-CZ" sz="36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55576" y="1052736"/>
            <a:ext cx="3034680" cy="59774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/>
              <a:t>c</a:t>
            </a:r>
            <a:r>
              <a:rPr lang="cs-CZ" dirty="0" smtClean="0"/>
              <a:t>os x = 0, 4671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395536" y="1772816"/>
                <a:ext cx="3960440" cy="4353347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dirty="0" smtClean="0"/>
                  <a:t>1)Hodnota je kladná, výsledek je z I. a </a:t>
                </a:r>
                <a:r>
                  <a:rPr lang="cs-CZ" dirty="0" err="1" smtClean="0"/>
                  <a:t>IV.kvadrantu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2) Kalkulátor: x´= 63°9´</a:t>
                </a:r>
              </a:p>
              <a:p>
                <a:pPr marL="0" indent="0">
                  <a:buNone/>
                </a:pPr>
                <a:r>
                  <a:rPr lang="cs-CZ" dirty="0" smtClean="0"/>
                  <a:t>3) V </a:t>
                </a:r>
                <a:r>
                  <a:rPr lang="cs-CZ" dirty="0" err="1" smtClean="0"/>
                  <a:t>I.kvadrantu</a:t>
                </a:r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= 62°9´+ 2k</a:t>
                </a:r>
                <a:r>
                  <a:rPr lang="el-GR" b="1" dirty="0" smtClean="0">
                    <a:solidFill>
                      <a:srgbClr val="C00000"/>
                    </a:solidFill>
                  </a:rPr>
                  <a:t>π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ve </a:t>
                </a:r>
                <a:r>
                  <a:rPr lang="cs-CZ" dirty="0" err="1" smtClean="0"/>
                  <a:t>IV.kvadrantu</a:t>
                </a:r>
                <a:r>
                  <a:rPr lang="cs-CZ" dirty="0" smtClean="0"/>
                  <a:t> 360°- 62°9´</a:t>
                </a:r>
              </a:p>
              <a:p>
                <a:pPr marL="0" indent="0">
                  <a:buNone/>
                </a:pPr>
                <a:r>
                  <a:rPr lang="cs-CZ" dirty="0" smtClean="0"/>
                  <a:t>= 297°51´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= 297°51´+ 2k</a:t>
                </a:r>
                <a:r>
                  <a:rPr lang="el-GR" b="1" dirty="0" smtClean="0">
                    <a:solidFill>
                      <a:srgbClr val="C00000"/>
                    </a:solidFill>
                  </a:rPr>
                  <a:t>π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395536" y="1772816"/>
                <a:ext cx="3960440" cy="4353347"/>
              </a:xfrm>
              <a:blipFill rotWithShape="1">
                <a:blip r:embed="rId2"/>
                <a:stretch>
                  <a:fillRect l="-2462" t="-1120" r="-246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860032" y="1124744"/>
            <a:ext cx="3095327" cy="669751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/>
              <a:t>s</a:t>
            </a:r>
            <a:r>
              <a:rPr lang="cs-CZ" dirty="0" smtClean="0"/>
              <a:t>in x = - 0, 3456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572001" y="1844824"/>
                <a:ext cx="4114800" cy="4281339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1)Hodnota je záporná, výsledek je z III. a </a:t>
                </a:r>
                <a:r>
                  <a:rPr lang="cs-CZ" dirty="0" err="1" smtClean="0"/>
                  <a:t>IV.kvadrantu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2) Kalkulátor: x´= 20°13´</a:t>
                </a:r>
              </a:p>
              <a:p>
                <a:pPr marL="0" indent="0">
                  <a:buNone/>
                </a:pPr>
                <a:r>
                  <a:rPr lang="cs-CZ" dirty="0" smtClean="0"/>
                  <a:t>3) Ve </a:t>
                </a:r>
                <a:r>
                  <a:rPr lang="cs-CZ" dirty="0" err="1" smtClean="0"/>
                  <a:t>III.kvadrantu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180°+ 20°13´=200°13´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= 200°13´+ 2k</a:t>
                </a:r>
                <a:r>
                  <a:rPr lang="el-GR" b="1" dirty="0" smtClean="0">
                    <a:solidFill>
                      <a:srgbClr val="C00000"/>
                    </a:solidFill>
                  </a:rPr>
                  <a:t>π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ve </a:t>
                </a:r>
                <a:r>
                  <a:rPr lang="cs-CZ" dirty="0" err="1" smtClean="0"/>
                  <a:t>IV.kvadrantu</a:t>
                </a:r>
                <a:r>
                  <a:rPr lang="cs-CZ" dirty="0" smtClean="0"/>
                  <a:t> </a:t>
                </a:r>
              </a:p>
              <a:p>
                <a:pPr marL="0" indent="0">
                  <a:buNone/>
                </a:pPr>
                <a:r>
                  <a:rPr lang="cs-CZ" dirty="0" smtClean="0"/>
                  <a:t>360°- 20°13´= 339°47´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= 339°47´+ 2k</a:t>
                </a:r>
                <a:r>
                  <a:rPr lang="el-GR" b="1" dirty="0" smtClean="0">
                    <a:solidFill>
                      <a:srgbClr val="C00000"/>
                    </a:solidFill>
                  </a:rPr>
                  <a:t>π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572001" y="1844824"/>
                <a:ext cx="4114800" cy="4281339"/>
              </a:xfrm>
              <a:blipFill rotWithShape="1">
                <a:blip r:embed="rId3"/>
                <a:stretch>
                  <a:fillRect l="-2222" t="-1140" r="-281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2835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allAtOnce"/>
      <p:bldP spid="5" grpId="0" build="p" animBg="1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79512" y="980728"/>
            <a:ext cx="3322712" cy="59774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cs-CZ" dirty="0"/>
              <a:t>t</a:t>
            </a:r>
            <a:r>
              <a:rPr lang="cs-CZ" dirty="0" smtClean="0"/>
              <a:t>g x = 3,1734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395536" y="1556792"/>
                <a:ext cx="4101852" cy="4569371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dirty="0" smtClean="0"/>
                  <a:t>1)Hodnota je kladná, výsledek je z I. a </a:t>
                </a:r>
                <a:r>
                  <a:rPr lang="cs-CZ" dirty="0" err="1" smtClean="0"/>
                  <a:t>III.kvadrantu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2) Kalkulátor: x´= 72°30´</a:t>
                </a:r>
              </a:p>
              <a:p>
                <a:pPr marL="0" indent="0">
                  <a:buNone/>
                </a:pPr>
                <a:r>
                  <a:rPr lang="cs-CZ" dirty="0" smtClean="0"/>
                  <a:t>3) V </a:t>
                </a:r>
                <a:r>
                  <a:rPr lang="cs-CZ" dirty="0" err="1" smtClean="0"/>
                  <a:t>I.kvadrantu</a:t>
                </a:r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= 72°30´+ k</a:t>
                </a:r>
                <a:r>
                  <a:rPr lang="el-GR" b="1" dirty="0" smtClean="0">
                    <a:solidFill>
                      <a:srgbClr val="C00000"/>
                    </a:solidFill>
                  </a:rPr>
                  <a:t>π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do </a:t>
                </a:r>
                <a:r>
                  <a:rPr lang="cs-CZ" dirty="0" err="1" smtClean="0"/>
                  <a:t>III.kvadrantu</a:t>
                </a:r>
                <a:r>
                  <a:rPr lang="cs-CZ" dirty="0" smtClean="0"/>
                  <a:t> již nemusíme převádět, protože perioda je násobek </a:t>
                </a:r>
                <a:r>
                  <a:rPr lang="el-GR" dirty="0" smtClean="0"/>
                  <a:t>π</a:t>
                </a:r>
                <a:r>
                  <a:rPr lang="cs-CZ" dirty="0" smtClean="0"/>
                  <a:t>, tím se tedy do </a:t>
                </a:r>
                <a:r>
                  <a:rPr lang="cs-CZ" dirty="0" err="1" smtClean="0"/>
                  <a:t>III.kvadrantu</a:t>
                </a:r>
                <a:r>
                  <a:rPr lang="cs-CZ" dirty="0" smtClean="0"/>
                  <a:t> dostaneme</a:t>
                </a:r>
              </a:p>
              <a:p>
                <a:pPr marL="0" indent="0">
                  <a:buNone/>
                </a:pPr>
                <a:r>
                  <a:rPr lang="cs-CZ" dirty="0" smtClean="0"/>
                  <a:t>(180°+ 72°30´= 252°30´, to je totéž jako 72°30´+ 1.</a:t>
                </a:r>
                <a:r>
                  <a:rPr lang="el-GR" dirty="0" smtClean="0"/>
                  <a:t>π</a:t>
                </a:r>
                <a:r>
                  <a:rPr lang="cs-CZ" dirty="0" smtClean="0"/>
                  <a:t> )</a:t>
                </a: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395536" y="1556792"/>
                <a:ext cx="4101852" cy="4569371"/>
              </a:xfrm>
              <a:blipFill rotWithShape="1">
                <a:blip r:embed="rId2"/>
                <a:stretch>
                  <a:fillRect l="-2377" t="-1067" r="-297" b="-10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364088" y="908720"/>
            <a:ext cx="3311351" cy="525735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cs-CZ" dirty="0"/>
              <a:t>t</a:t>
            </a:r>
            <a:r>
              <a:rPr lang="cs-CZ" dirty="0" smtClean="0"/>
              <a:t>g x = - 1, 9876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572001" y="1700808"/>
                <a:ext cx="4114800" cy="4425355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1)Hodnota je záporná, výsledek je z II. a </a:t>
                </a:r>
                <a:r>
                  <a:rPr lang="cs-CZ" dirty="0" err="1" smtClean="0"/>
                  <a:t>IV.kvadrantu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2) Kalkulátor: x´= 63°17´</a:t>
                </a:r>
              </a:p>
              <a:p>
                <a:pPr marL="0" indent="0">
                  <a:buNone/>
                </a:pPr>
                <a:r>
                  <a:rPr lang="cs-CZ" dirty="0" smtClean="0"/>
                  <a:t>3) V </a:t>
                </a:r>
                <a:r>
                  <a:rPr lang="cs-CZ" dirty="0" err="1" smtClean="0"/>
                  <a:t>II.kvadrantu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180°- 63°17´= 116°43´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= 116°43´+ k</a:t>
                </a:r>
                <a:r>
                  <a:rPr lang="el-GR" b="1" dirty="0" smtClean="0">
                    <a:solidFill>
                      <a:srgbClr val="C00000"/>
                    </a:solidFill>
                  </a:rPr>
                  <a:t>π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do </a:t>
                </a:r>
                <a:r>
                  <a:rPr lang="cs-CZ" dirty="0" err="1" smtClean="0"/>
                  <a:t>IV.kvadrantu</a:t>
                </a:r>
                <a:r>
                  <a:rPr lang="cs-CZ" dirty="0" smtClean="0"/>
                  <a:t> již nemusíme převádět, protože perioda je násobek </a:t>
                </a:r>
                <a:r>
                  <a:rPr lang="el-GR" dirty="0" smtClean="0"/>
                  <a:t>π</a:t>
                </a:r>
                <a:r>
                  <a:rPr lang="cs-CZ" dirty="0" smtClean="0"/>
                  <a:t>, tím se tedy do </a:t>
                </a:r>
                <a:r>
                  <a:rPr lang="cs-CZ" dirty="0" err="1" smtClean="0"/>
                  <a:t>IV.kvadrantu</a:t>
                </a:r>
                <a:r>
                  <a:rPr lang="cs-CZ" dirty="0" smtClean="0"/>
                  <a:t> dostaneme</a:t>
                </a:r>
              </a:p>
              <a:p>
                <a:pPr marL="0" indent="0">
                  <a:buNone/>
                </a:pPr>
                <a:r>
                  <a:rPr lang="cs-CZ" dirty="0" smtClean="0"/>
                  <a:t>(360°- 63°17´= 296°43´, to je totéž jako 116°43´+ 1.</a:t>
                </a:r>
                <a:r>
                  <a:rPr lang="el-GR" dirty="0" smtClean="0"/>
                  <a:t>π</a:t>
                </a:r>
                <a:r>
                  <a:rPr lang="cs-CZ" dirty="0" smtClean="0"/>
                  <a:t>  )</a:t>
                </a: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572001" y="1700808"/>
                <a:ext cx="4114800" cy="4425355"/>
              </a:xfrm>
              <a:blipFill rotWithShape="1">
                <a:blip r:embed="rId3"/>
                <a:stretch>
                  <a:fillRect l="-1778" t="-1653" r="-177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6707088" cy="922114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3600" dirty="0" smtClean="0"/>
              <a:t>Další goniometrické rovnice</a:t>
            </a: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166994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allAtOnce"/>
      <p:bldP spid="5" grpId="0" build="p" animBg="1"/>
      <p:bldP spid="6" grpId="0" build="allAtOnce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1043608" y="188640"/>
            <a:ext cx="6923112" cy="70609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3600" dirty="0" smtClean="0"/>
              <a:t>Složitější goniometrické rovnice</a:t>
            </a:r>
            <a:endParaRPr lang="cs-CZ" sz="3600" dirty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323528" y="836712"/>
            <a:ext cx="1944216" cy="576064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9" name="Zástupný symbol pro obsah 8"/>
          <p:cNvSpPr>
            <a:spLocks noGrp="1"/>
          </p:cNvSpPr>
          <p:nvPr>
            <p:ph sz="half" idx="2"/>
          </p:nvPr>
        </p:nvSpPr>
        <p:spPr>
          <a:xfrm>
            <a:off x="251520" y="1556792"/>
            <a:ext cx="4245868" cy="4896544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arenR"/>
            </a:pPr>
            <a:r>
              <a:rPr lang="cs-CZ" dirty="0" smtClean="0"/>
              <a:t>Tabulka nám určí, v kterých kvadrantech je hodnota úhlu</a:t>
            </a:r>
          </a:p>
          <a:p>
            <a:pPr marL="457200" indent="-457200">
              <a:buAutoNum type="arabicParenR"/>
            </a:pPr>
            <a:r>
              <a:rPr lang="cs-CZ" dirty="0" smtClean="0"/>
              <a:t>Pomocí kalkulátoru zjistíme základní hodnotu úhlu z prvního kvadrantu</a:t>
            </a:r>
          </a:p>
          <a:p>
            <a:pPr marL="457200" indent="-457200">
              <a:buAutoNum type="arabicParenR"/>
            </a:pPr>
            <a:r>
              <a:rPr lang="cs-CZ" dirty="0" smtClean="0"/>
              <a:t>Převodními vztahy získáme hodnoty úhlů v určených kvadrantech</a:t>
            </a:r>
          </a:p>
          <a:p>
            <a:pPr marL="457200" indent="-457200">
              <a:buAutoNum type="arabicParenR"/>
            </a:pPr>
            <a:r>
              <a:rPr lang="cs-CZ" dirty="0" smtClean="0"/>
              <a:t>Nyní musíme dopočítat skutečný úhel x, tedy x osamostatníme(převedeme číselné hodnoty na pravou stranu)</a:t>
            </a:r>
          </a:p>
          <a:p>
            <a:pPr marL="0" indent="0">
              <a:buNone/>
            </a:pP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ástupný symbol pro text 9"/>
              <p:cNvSpPr>
                <a:spLocks noGrp="1"/>
              </p:cNvSpPr>
              <p:nvPr>
                <p:ph type="body" sz="quarter" idx="3"/>
              </p:nvPr>
            </p:nvSpPr>
            <p:spPr>
              <a:xfrm>
                <a:off x="6012160" y="836712"/>
                <a:ext cx="2952328" cy="648072"/>
              </a:xfrm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>
                <a:normAutofit/>
              </a:bodyPr>
              <a:lstStyle/>
              <a:p>
                <a:r>
                  <a:rPr lang="cs-CZ" dirty="0" smtClean="0"/>
                  <a:t>Sin(x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i="1" smtClean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cs-CZ" dirty="0" smtClean="0"/>
                  <a:t> ) = - 0,4321</a:t>
                </a:r>
                <a:endParaRPr lang="cs-CZ" dirty="0"/>
              </a:p>
            </p:txBody>
          </p:sp>
        </mc:Choice>
        <mc:Fallback xmlns="">
          <p:sp>
            <p:nvSpPr>
              <p:cNvPr id="10" name="Zástupný symbol pro text 9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3"/>
              </p:nvPr>
            </p:nvSpPr>
            <p:spPr>
              <a:xfrm>
                <a:off x="6012160" y="836712"/>
                <a:ext cx="2952328" cy="648072"/>
              </a:xfr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ástupný symbol pro obsah 10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572000" y="1484784"/>
                <a:ext cx="4114801" cy="5112568"/>
              </a:xfrm>
            </p:spPr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1)Hodnota je záporná, výsledek je z III. a </a:t>
                </a:r>
                <a:r>
                  <a:rPr lang="cs-CZ" dirty="0" err="1" smtClean="0"/>
                  <a:t>IV.kvadrantu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2) Kalkulátor: x´= 25°36´</a:t>
                </a:r>
              </a:p>
              <a:p>
                <a:pPr marL="0" indent="0">
                  <a:buNone/>
                </a:pPr>
                <a:r>
                  <a:rPr lang="cs-CZ" dirty="0" smtClean="0"/>
                  <a:t>3) Ve </a:t>
                </a:r>
                <a:r>
                  <a:rPr lang="cs-CZ" dirty="0" err="1" smtClean="0"/>
                  <a:t>III.kvadrantu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180°+ 25°36´=205°36´</a:t>
                </a: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4)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= 205°36´+ 2k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      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 = 205°36´+ 2k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 </a:t>
                </a: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= 205°36´+ 2k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 – 45°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= 160°36´+ 2k</a:t>
                </a:r>
                <a:r>
                  <a:rPr lang="el-GR" b="1" dirty="0" smtClean="0">
                    <a:solidFill>
                      <a:srgbClr val="C00000"/>
                    </a:solidFill>
                  </a:rPr>
                  <a:t>π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dirty="0" smtClean="0"/>
                  <a:t>3) ve </a:t>
                </a:r>
                <a:r>
                  <a:rPr lang="cs-CZ" dirty="0" err="1" smtClean="0"/>
                  <a:t>IV.kvadrantu</a:t>
                </a:r>
                <a:r>
                  <a:rPr lang="cs-CZ" dirty="0" smtClean="0"/>
                  <a:t> </a:t>
                </a:r>
              </a:p>
              <a:p>
                <a:pPr marL="0" indent="0">
                  <a:buNone/>
                </a:pPr>
                <a:r>
                  <a:rPr lang="cs-CZ" dirty="0" smtClean="0"/>
                  <a:t>360°- 25°36´= 334°24´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)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= 334°24´+ 2k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= 334°24´+ 2k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r>
                  <a:rPr lang="cs-CZ" b="1" dirty="0">
                    <a:solidFill>
                      <a:schemeClr val="tx1"/>
                    </a:solidFill>
                  </a:rPr>
                  <a:t> 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       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= 334°24´+ 2k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r>
                  <a:rPr lang="cs-CZ" b="1" dirty="0">
                    <a:solidFill>
                      <a:schemeClr val="tx1"/>
                    </a:solidFill>
                  </a:rPr>
                  <a:t> 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– 45°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= 289°24´+ 2k</a:t>
                </a:r>
                <a:r>
                  <a:rPr lang="el-GR" b="1" dirty="0" smtClean="0">
                    <a:solidFill>
                      <a:srgbClr val="C00000"/>
                    </a:solidFill>
                  </a:rPr>
                  <a:t>π</a:t>
                </a:r>
                <a:r>
                  <a:rPr lang="cs-CZ" b="1" dirty="0">
                    <a:solidFill>
                      <a:srgbClr val="C00000"/>
                    </a:solidFill>
                  </a:rPr>
                  <a:t> 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11" name="Zástupný symbol pro obsah 1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572000" y="1484784"/>
                <a:ext cx="4114801" cy="5112568"/>
              </a:xfrm>
              <a:blipFill rotWithShape="1">
                <a:blip r:embed="rId3"/>
                <a:stretch>
                  <a:fillRect l="-1481" t="-167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53817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uild="p" animBg="1"/>
      <p:bldP spid="9" grpId="0" build="p"/>
      <p:bldP spid="10" grpId="0" build="p" animBg="1"/>
      <p:bldP spid="1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6844145" cy="79216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3600" dirty="0" smtClean="0"/>
              <a:t>Složitější goniometrické rovnice</a:t>
            </a:r>
            <a:endParaRPr lang="cs-CZ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text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51520" y="836712"/>
                <a:ext cx="2952328" cy="576064"/>
              </a:xfrm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>
                <a:normAutofit lnSpcReduction="10000"/>
              </a:bodyPr>
              <a:lstStyle/>
              <a:p>
                <a:r>
                  <a:rPr lang="cs-CZ" dirty="0"/>
                  <a:t>c</a:t>
                </a:r>
                <a:r>
                  <a:rPr lang="cs-CZ" dirty="0" smtClean="0"/>
                  <a:t>os ( 2x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i="1" smtClean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𝟔</m:t>
                        </m:r>
                      </m:den>
                    </m:f>
                  </m:oMath>
                </a14:m>
                <a:r>
                  <a:rPr lang="cs-CZ" dirty="0" smtClean="0"/>
                  <a:t> ) = 0,8753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text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51520" y="836712"/>
                <a:ext cx="2952328" cy="576064"/>
              </a:xfr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179512" y="1628800"/>
                <a:ext cx="4317876" cy="4968552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1)Hodnota je kladná, výsledek je z I. a </a:t>
                </a:r>
                <a:r>
                  <a:rPr lang="cs-CZ" dirty="0" err="1" smtClean="0"/>
                  <a:t>IV.kvadrantu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2) Kalkulátor: x´= 28°55´</a:t>
                </a:r>
              </a:p>
              <a:p>
                <a:pPr marL="0" indent="0">
                  <a:buNone/>
                </a:pPr>
                <a:r>
                  <a:rPr lang="cs-CZ" dirty="0" smtClean="0"/>
                  <a:t>3) Ve </a:t>
                </a:r>
                <a:r>
                  <a:rPr lang="cs-CZ" dirty="0" err="1" smtClean="0"/>
                  <a:t>I.kvadrantu</a:t>
                </a:r>
                <a:r>
                  <a:rPr lang="cs-CZ" dirty="0" smtClean="0"/>
                  <a:t> x´= 28°55´+ 2k</a:t>
                </a:r>
                <a:r>
                  <a:rPr lang="el-GR" dirty="0" smtClean="0"/>
                  <a:t>π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4)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𝟔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= 28°55´+ 2k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      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 = 28°55´+ 2k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𝟔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 </a:t>
                </a: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= 28°55´+ 2k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cs-CZ" b="1" dirty="0"/>
                  <a:t>+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cs-CZ" b="1" dirty="0" smtClean="0"/>
                  <a:t>30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°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= 58°55´+ 2k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       /:2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= 29°27,5´+ k</a:t>
                </a:r>
                <a:r>
                  <a:rPr lang="el-GR" b="1" dirty="0" smtClean="0">
                    <a:solidFill>
                      <a:srgbClr val="C00000"/>
                    </a:solidFill>
                  </a:rPr>
                  <a:t>π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 algn="ctr">
                  <a:buNone/>
                </a:pP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dirty="0" smtClean="0"/>
                  <a:t>3) ve </a:t>
                </a:r>
                <a:r>
                  <a:rPr lang="cs-CZ" dirty="0" err="1" smtClean="0"/>
                  <a:t>IV.kvadrantu</a:t>
                </a:r>
                <a:r>
                  <a:rPr lang="cs-CZ" dirty="0" smtClean="0"/>
                  <a:t> </a:t>
                </a:r>
              </a:p>
              <a:p>
                <a:pPr marL="0" indent="0">
                  <a:buNone/>
                </a:pPr>
                <a:r>
                  <a:rPr lang="cs-CZ" dirty="0" smtClean="0"/>
                  <a:t>360°- 28°55´= 331°5´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)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𝟔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= 331°5´+ 2k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= 331°5´+ 2k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r>
                  <a:rPr lang="cs-CZ" b="1" dirty="0">
                    <a:solidFill>
                      <a:schemeClr val="tx1"/>
                    </a:solidFill>
                  </a:rPr>
                  <a:t> </a:t>
                </a:r>
                <a:r>
                  <a:rPr lang="cs-CZ" b="1" dirty="0"/>
                  <a:t>+</a:t>
                </a:r>
                <a:r>
                  <a:rPr lang="cs-CZ" b="1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𝟔</m:t>
                        </m:r>
                      </m:den>
                    </m:f>
                  </m:oMath>
                </a14:m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       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= 334°24´+ 2k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r>
                  <a:rPr lang="cs-CZ" b="1" dirty="0">
                    <a:solidFill>
                      <a:schemeClr val="tx1"/>
                    </a:solidFill>
                  </a:rPr>
                  <a:t> </a:t>
                </a:r>
                <a:r>
                  <a:rPr lang="cs-CZ" b="1" dirty="0" smtClean="0"/>
                  <a:t>+ 30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°</a:t>
                </a:r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2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= 364°24´+ 2k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r>
                  <a:rPr lang="cs-CZ" b="1" dirty="0">
                    <a:solidFill>
                      <a:schemeClr val="tx1"/>
                    </a:solidFill>
                  </a:rPr>
                  <a:t> 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     /:2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= 182°12´+ k</a:t>
                </a:r>
                <a:r>
                  <a:rPr lang="el-GR" b="1" dirty="0" smtClean="0">
                    <a:solidFill>
                      <a:srgbClr val="C00000"/>
                    </a:solidFill>
                  </a:rPr>
                  <a:t>π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 algn="ctr">
                  <a:buNone/>
                </a:pP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179512" y="1628800"/>
                <a:ext cx="4317876" cy="4968552"/>
              </a:xfrm>
              <a:blipFill rotWithShape="1">
                <a:blip r:embed="rId3"/>
                <a:stretch>
                  <a:fillRect l="-846" t="-122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ástupný symbol pro text 4"/>
              <p:cNvSpPr>
                <a:spLocks noGrp="1"/>
              </p:cNvSpPr>
              <p:nvPr>
                <p:ph type="body" sz="quarter" idx="3"/>
              </p:nvPr>
            </p:nvSpPr>
            <p:spPr>
              <a:xfrm>
                <a:off x="5868144" y="692696"/>
                <a:ext cx="3168352" cy="576064"/>
              </a:xfrm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>
                <a:normAutofit lnSpcReduction="10000"/>
              </a:bodyPr>
              <a:lstStyle/>
              <a:p>
                <a:r>
                  <a:rPr lang="cs-CZ" dirty="0" smtClean="0"/>
                  <a:t>cos 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cs-CZ" dirty="0" smtClean="0"/>
                  <a:t> </a:t>
                </a:r>
                <a:r>
                  <a:rPr lang="cs-CZ" dirty="0"/>
                  <a:t>+</a:t>
                </a: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i="1" smtClean="0"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𝟔</m:t>
                        </m:r>
                      </m:den>
                    </m:f>
                  </m:oMath>
                </a14:m>
                <a:r>
                  <a:rPr lang="cs-CZ" dirty="0" smtClean="0"/>
                  <a:t> ) = - 0, 3272</a:t>
                </a:r>
                <a:endParaRPr lang="cs-CZ" dirty="0"/>
              </a:p>
            </p:txBody>
          </p:sp>
        </mc:Choice>
        <mc:Fallback xmlns="">
          <p:sp>
            <p:nvSpPr>
              <p:cNvPr id="5" name="Zástupný symbol pro text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3"/>
              </p:nvPr>
            </p:nvSpPr>
            <p:spPr>
              <a:xfrm>
                <a:off x="5868144" y="692696"/>
                <a:ext cx="3168352" cy="576064"/>
              </a:xfr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572000" y="1628800"/>
                <a:ext cx="4114801" cy="5112568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1)Hodnota je záporná, výsledek je z II. a </a:t>
                </a:r>
                <a:r>
                  <a:rPr lang="cs-CZ" dirty="0" err="1" smtClean="0"/>
                  <a:t>III.kvadrantu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2) Kalkulátor: x´= 70°54´</a:t>
                </a:r>
              </a:p>
              <a:p>
                <a:pPr marL="0" indent="0">
                  <a:buNone/>
                </a:pPr>
                <a:r>
                  <a:rPr lang="cs-CZ" dirty="0" smtClean="0"/>
                  <a:t>3) Ve </a:t>
                </a:r>
                <a:r>
                  <a:rPr lang="cs-CZ" dirty="0" err="1" smtClean="0"/>
                  <a:t>II.kvadrantu</a:t>
                </a:r>
                <a:r>
                  <a:rPr lang="cs-CZ" dirty="0" smtClean="0"/>
                  <a:t> x´= 180°- 70°54´= 109°6´</a:t>
                </a: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4)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m:rPr>
                        <m:nor/>
                      </m:rPr>
                      <a:rPr lang="cs-CZ" b="1" dirty="0" smtClean="0"/>
                      <m:t> </m:t>
                    </m:r>
                    <m:r>
                      <m:rPr>
                        <m:nor/>
                      </m:rPr>
                      <a:rPr lang="cs-CZ" b="1" dirty="0"/>
                      <m:t>+</m:t>
                    </m:r>
                    <m:r>
                      <m:rPr>
                        <m:nor/>
                      </m:rPr>
                      <a:rPr lang="cs-CZ" b="1" dirty="0" smtClean="0"/>
                      <m:t> </m:t>
                    </m:r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l-GR" b="1" i="1" smtClean="0">
                            <a:latin typeface="Cambria Math"/>
                          </a:rPr>
                          <m:t>𝝅</m:t>
                        </m:r>
                      </m:num>
                      <m:den>
                        <m:r>
                          <a:rPr lang="cs-CZ" b="1" i="1">
                            <a:latin typeface="Cambria Math"/>
                          </a:rPr>
                          <m:t>𝟔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= </a:t>
                </a:r>
                <a:r>
                  <a:rPr lang="cs-CZ" b="1" dirty="0" smtClean="0"/>
                  <a:t>109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°6´+ 2k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b="1" i="1" dirty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dirty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 dirty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cs-CZ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 = </a:t>
                </a:r>
                <a:r>
                  <a:rPr lang="cs-CZ" b="1" dirty="0" smtClean="0"/>
                  <a:t>109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°6´+ 2k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𝟔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 </a:t>
                </a: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b="1" i="1" dirty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dirty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 </m:t>
                            </m:r>
                            <m:r>
                              <a:rPr lang="cs-CZ" b="1" i="1" dirty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 dirty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cs-CZ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= 109°6´+ 2k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cs-CZ" b="1" dirty="0"/>
                  <a:t>-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cs-CZ" b="1" dirty="0" smtClean="0"/>
                  <a:t>30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°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b="1" i="1" dirty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dirty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 dirty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cs-CZ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= </a:t>
                </a:r>
                <a:r>
                  <a:rPr lang="cs-CZ" b="1" dirty="0" smtClean="0"/>
                  <a:t>79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°6´+ 2k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       /.2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= 158°12´+ 4k</a:t>
                </a:r>
                <a:r>
                  <a:rPr lang="el-GR" b="1" dirty="0" smtClean="0">
                    <a:solidFill>
                      <a:srgbClr val="C00000"/>
                    </a:solidFill>
                  </a:rPr>
                  <a:t>π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dirty="0" smtClean="0"/>
                  <a:t>3) ve </a:t>
                </a:r>
                <a:r>
                  <a:rPr lang="cs-CZ" dirty="0" err="1" smtClean="0"/>
                  <a:t>III.kvadrantu</a:t>
                </a:r>
                <a:r>
                  <a:rPr lang="cs-CZ" dirty="0" smtClean="0"/>
                  <a:t> </a:t>
                </a:r>
              </a:p>
              <a:p>
                <a:pPr marL="0" indent="0">
                  <a:buNone/>
                </a:pPr>
                <a:r>
                  <a:rPr lang="cs-CZ" dirty="0" smtClean="0"/>
                  <a:t>180°+  70°54´= 250°54´</a:t>
                </a: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4) 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m:rPr>
                        <m:nor/>
                      </m:rPr>
                      <a:rPr lang="cs-CZ" b="1" dirty="0" smtClean="0"/>
                      <m:t> </m:t>
                    </m:r>
                    <m:r>
                      <m:rPr>
                        <m:nor/>
                      </m:rPr>
                      <a:rPr lang="cs-CZ" b="1" dirty="0"/>
                      <m:t>+</m:t>
                    </m:r>
                    <m:r>
                      <m:rPr>
                        <m:nor/>
                      </m:rPr>
                      <a:rPr lang="cs-CZ" b="1" dirty="0" smtClean="0"/>
                      <m:t> </m:t>
                    </m:r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l-GR" b="1" i="1" smtClean="0">
                            <a:latin typeface="Cambria Math"/>
                          </a:rPr>
                          <m:t>𝝅</m:t>
                        </m:r>
                      </m:num>
                      <m:den>
                        <m:r>
                          <a:rPr lang="cs-CZ" b="1" i="1">
                            <a:latin typeface="Cambria Math"/>
                          </a:rPr>
                          <m:t>𝟔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= </a:t>
                </a:r>
                <a:r>
                  <a:rPr lang="cs-CZ" b="1" dirty="0" smtClean="0"/>
                  <a:t>250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°54´+ 2k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b="1" i="1" dirty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dirty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 dirty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cs-CZ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 = </a:t>
                </a:r>
                <a:r>
                  <a:rPr lang="cs-CZ" b="1" dirty="0" smtClean="0"/>
                  <a:t>250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°54´+ 2k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π</m:t>
                        </m:r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𝟔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 </a:t>
                </a: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b="1" i="1" dirty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dirty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 </m:t>
                            </m:r>
                            <m:r>
                              <a:rPr lang="cs-CZ" b="1" i="1" dirty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 dirty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cs-CZ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= </a:t>
                </a:r>
                <a:r>
                  <a:rPr lang="cs-CZ" b="1" dirty="0" smtClean="0"/>
                  <a:t>250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°54´+ 2k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cs-CZ" b="1" dirty="0"/>
                  <a:t>-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cs-CZ" b="1" dirty="0" smtClean="0"/>
                  <a:t>30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°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b="1" i="1" dirty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dirty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 dirty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cs-CZ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= </a:t>
                </a:r>
                <a:r>
                  <a:rPr lang="cs-CZ" b="1" dirty="0" smtClean="0"/>
                  <a:t>220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°54´+ 2k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       /.2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= </a:t>
                </a:r>
                <a:r>
                  <a:rPr lang="cs-CZ" b="1" dirty="0" smtClean="0"/>
                  <a:t>441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°48´+ </a:t>
                </a:r>
                <a:r>
                  <a:rPr lang="cs-CZ" b="1" dirty="0"/>
                  <a:t>4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k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π</a:t>
                </a:r>
                <a:r>
                  <a:rPr lang="cs-CZ" b="1" dirty="0">
                    <a:solidFill>
                      <a:schemeClr val="tx1"/>
                    </a:solidFill>
                  </a:rPr>
                  <a:t> 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     </a:t>
                </a:r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Základní velikost úhlu: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= 81°48´+ 4k</a:t>
                </a:r>
                <a:r>
                  <a:rPr lang="el-GR" b="1" dirty="0" smtClean="0">
                    <a:solidFill>
                      <a:srgbClr val="C00000"/>
                    </a:solidFill>
                  </a:rPr>
                  <a:t>π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572000" y="1628800"/>
                <a:ext cx="4114801" cy="5112568"/>
              </a:xfrm>
              <a:blipFill rotWithShape="1">
                <a:blip r:embed="rId5"/>
                <a:stretch>
                  <a:fillRect l="-889" t="-1192" b="-95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54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/>
      <p:bldP spid="5" grpId="0" build="p" animBg="1"/>
      <p:bldP spid="6" grpId="0" build="allAtOnce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1260</Words>
  <Application>Microsoft Office PowerPoint</Application>
  <PresentationFormat>Předvádění na obrazovce (4:3)</PresentationFormat>
  <Paragraphs>164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systému Office</vt:lpstr>
      <vt:lpstr>Prezentace aplikace PowerPoint</vt:lpstr>
      <vt:lpstr>Goniometrické rovnice I</vt:lpstr>
      <vt:lpstr>Základní poznatky goniometrie</vt:lpstr>
      <vt:lpstr>Jednoduché goniometrické rovnice</vt:lpstr>
      <vt:lpstr>Jednoduché goniometrické rovnice</vt:lpstr>
      <vt:lpstr>Další goniometrické rovnice</vt:lpstr>
      <vt:lpstr>Složitější goniometrické rovnice</vt:lpstr>
      <vt:lpstr>Složitější goniometrické rovnice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Goniometrické rovnice I.</dc:title>
  <dc:creator>Jiřina Rychtářová</dc:creator>
  <cp:lastModifiedBy>Admin</cp:lastModifiedBy>
  <cp:revision>22</cp:revision>
  <dcterms:created xsi:type="dcterms:W3CDTF">2014-01-26T20:00:49Z</dcterms:created>
  <dcterms:modified xsi:type="dcterms:W3CDTF">2014-05-28T23:18:29Z</dcterms:modified>
</cp:coreProperties>
</file>