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invertIfNegative val="0"/>
          <c:cat>
            <c:strRef>
              <c:f>List1!$A$2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List1!$B$2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Řada 2</c:v>
                </c:pt>
              </c:strCache>
            </c:strRef>
          </c:tx>
          <c:invertIfNegative val="0"/>
          <c:cat>
            <c:strRef>
              <c:f>List1!$A$2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Řada 3</c:v>
                </c:pt>
              </c:strCache>
            </c:strRef>
          </c:tx>
          <c:invertIfNegative val="0"/>
          <c:cat>
            <c:strRef>
              <c:f>List1!$A$2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List1!$D$2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Řada 4</c:v>
                </c:pt>
              </c:strCache>
            </c:strRef>
          </c:tx>
          <c:invertIfNegative val="0"/>
          <c:cat>
            <c:strRef>
              <c:f>List1!$A$2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Řada 5</c:v>
                </c:pt>
              </c:strCache>
            </c:strRef>
          </c:tx>
          <c:invertIfNegative val="0"/>
          <c:cat>
            <c:strRef>
              <c:f>List1!$A$2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List1!$F$2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</c:ser>
        <c:ser>
          <c:idx val="5"/>
          <c:order val="5"/>
          <c:tx>
            <c:strRef>
              <c:f>List1!$G$1</c:f>
              <c:strCache>
                <c:ptCount val="1"/>
                <c:pt idx="0">
                  <c:v>Řada 6</c:v>
                </c:pt>
              </c:strCache>
            </c:strRef>
          </c:tx>
          <c:invertIfNegative val="0"/>
          <c:cat>
            <c:strRef>
              <c:f>List1!$A$2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List1!$G$2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ser>
          <c:idx val="6"/>
          <c:order val="6"/>
          <c:tx>
            <c:strRef>
              <c:f>List1!$H$1</c:f>
              <c:strCache>
                <c:ptCount val="1"/>
                <c:pt idx="0">
                  <c:v>Řada 7</c:v>
                </c:pt>
              </c:strCache>
            </c:strRef>
          </c:tx>
          <c:invertIfNegative val="0"/>
          <c:cat>
            <c:strRef>
              <c:f>List1!$A$2</c:f>
              <c:strCache>
                <c:ptCount val="1"/>
                <c:pt idx="0">
                  <c:v>Kategorie 1</c:v>
                </c:pt>
              </c:strCache>
            </c:strRef>
          </c:cat>
          <c:val>
            <c:numRef>
              <c:f>List1!$H$2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3868288"/>
        <c:axId val="96326720"/>
      </c:barChart>
      <c:catAx>
        <c:axId val="3386828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cs-CZ" dirty="0" smtClean="0"/>
                  <a:t>trestné body</a:t>
                </a:r>
                <a:endParaRPr lang="cs-CZ" dirty="0"/>
              </a:p>
            </c:rich>
          </c:tx>
          <c:layout/>
          <c:overlay val="0"/>
        </c:title>
        <c:majorTickMark val="none"/>
        <c:minorTickMark val="none"/>
        <c:tickLblPos val="none"/>
        <c:crossAx val="96326720"/>
        <c:crosses val="autoZero"/>
        <c:auto val="1"/>
        <c:lblAlgn val="ctr"/>
        <c:lblOffset val="100"/>
        <c:noMultiLvlLbl val="0"/>
      </c:catAx>
      <c:valAx>
        <c:axId val="96326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8682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cs-CZ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3503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6100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8753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7187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9931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0764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6774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1404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2776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2864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2391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E2A51-6DCA-43B5-BAB3-6E93364060C5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547E7-7DBE-414B-B2E9-D5C1EFA21D2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3958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412100"/>
              </p:ext>
            </p:extLst>
          </p:nvPr>
        </p:nvGraphicFramePr>
        <p:xfrm>
          <a:off x="1216976" y="2276872"/>
          <a:ext cx="6724428" cy="38451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3293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8053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330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Statistika-úvod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smtClean="0"/>
                        <a:t>30.12.2013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Vysvětlení základních pojmů statistiky, řešení jednoduchých úloh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45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Statistika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03648" y="3284984"/>
            <a:ext cx="6400800" cy="694928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Pravděpodobnost a statistika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077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Základní pojmy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b="1" u="sng" dirty="0" smtClean="0"/>
              <a:t>Statistický soubor </a:t>
            </a:r>
          </a:p>
          <a:p>
            <a:pPr marL="0" indent="0">
              <a:buNone/>
            </a:pPr>
            <a:r>
              <a:rPr lang="cs-CZ" dirty="0" smtClean="0"/>
              <a:t>     přírodní, společenský, technický jev s dostatečně velkým rozsahem mapovaných případů</a:t>
            </a:r>
          </a:p>
          <a:p>
            <a:pPr marL="0" indent="0">
              <a:buNone/>
            </a:pPr>
            <a:endParaRPr lang="cs-CZ" b="1" u="sng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b="1" u="sng" dirty="0" smtClean="0"/>
              <a:t>Statistická jednotka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prvek statistického souboru</a:t>
            </a:r>
          </a:p>
          <a:p>
            <a:pPr marL="0" indent="0">
              <a:buNone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b="1" u="sng" dirty="0" smtClean="0"/>
              <a:t>Znak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hodnoty znaku musí být stanoveny jednoznačně, tak, aby vždy nastala právě jedna  a hodnoty musí být neslučitelné</a:t>
            </a:r>
          </a:p>
          <a:p>
            <a:pPr marL="0" indent="0">
              <a:buNone/>
            </a:pPr>
            <a:r>
              <a:rPr lang="cs-CZ" dirty="0" smtClean="0"/>
              <a:t>A)kvantitativní</a:t>
            </a:r>
          </a:p>
          <a:p>
            <a:pPr marL="0" indent="0">
              <a:buNone/>
            </a:pPr>
            <a:r>
              <a:rPr lang="cs-CZ" dirty="0" smtClean="0"/>
              <a:t>B)kvalitativní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b="1" u="sng" dirty="0" smtClean="0"/>
              <a:t>Statistický soubor </a:t>
            </a:r>
          </a:p>
          <a:p>
            <a:pPr marL="0" indent="0">
              <a:buNone/>
            </a:pPr>
            <a:r>
              <a:rPr lang="cs-CZ" dirty="0" smtClean="0"/>
              <a:t>=úrazy na škole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u="sng" dirty="0" err="1" smtClean="0"/>
              <a:t>Statistickájednotka</a:t>
            </a:r>
            <a:endParaRPr lang="cs-CZ" b="1" u="sng" dirty="0" smtClean="0"/>
          </a:p>
          <a:p>
            <a:pPr marL="0" indent="0">
              <a:buNone/>
            </a:pPr>
            <a:r>
              <a:rPr lang="cs-CZ" dirty="0" smtClean="0"/>
              <a:t>=zlomenina, odřenina, modřina, pohmožděný kotník…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b="1" u="sng" dirty="0" smtClean="0"/>
              <a:t>Kvantitativní znak </a:t>
            </a:r>
          </a:p>
          <a:p>
            <a:pPr marL="0" indent="0">
              <a:buNone/>
            </a:pPr>
            <a:r>
              <a:rPr lang="cs-CZ" dirty="0" smtClean="0"/>
              <a:t>=počet zlomenin, počet odřenin, počet…</a:t>
            </a:r>
          </a:p>
          <a:p>
            <a:pPr marL="0" indent="0">
              <a:buNone/>
            </a:pPr>
            <a:r>
              <a:rPr lang="cs-CZ" b="1" u="sng" dirty="0" smtClean="0"/>
              <a:t>Kvalitativní znak </a:t>
            </a:r>
          </a:p>
          <a:p>
            <a:pPr marL="0" indent="0">
              <a:buNone/>
            </a:pPr>
            <a:r>
              <a:rPr lang="cs-CZ" dirty="0" smtClean="0"/>
              <a:t>=příčiny úrazu, nepozornost, zbrklost, nevhodná obuv, kluzká podlaha…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1850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uild="p" animBg="1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Četnost hodnoty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323528" y="1124744"/>
            <a:ext cx="4040188" cy="639762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cs-CZ" dirty="0"/>
              <a:t>n</a:t>
            </a:r>
            <a:r>
              <a:rPr lang="cs-CZ" dirty="0" smtClean="0"/>
              <a:t>-počet všech jednotek souboru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79512" y="1844824"/>
                <a:ext cx="4317876" cy="4680520"/>
              </a:xfr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b="1" i="1" u="sng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1" i="1" u="sng" smtClean="0">
                              <a:latin typeface="Cambria Math"/>
                            </a:rPr>
                            <m:t>𝒏</m:t>
                          </m:r>
                        </m:e>
                        <m:sub>
                          <m:r>
                            <a:rPr lang="cs-CZ" b="1" i="1" u="sng" smtClean="0">
                              <a:latin typeface="Cambria Math"/>
                            </a:rPr>
                            <m:t>𝒋</m:t>
                          </m:r>
                        </m:sub>
                      </m:sSub>
                      <m:r>
                        <a:rPr lang="cs-CZ" b="1" i="0" u="sng" smtClean="0">
                          <a:latin typeface="Cambria Math"/>
                        </a:rPr>
                        <m:t>=č</m:t>
                      </m:r>
                      <m:r>
                        <a:rPr lang="cs-CZ" b="1" i="0" u="sng" smtClean="0">
                          <a:latin typeface="Cambria Math"/>
                        </a:rPr>
                        <m:t>𝐞𝐭𝐧𝐨𝐬𝐭</m:t>
                      </m:r>
                    </m:oMath>
                  </m:oMathPara>
                </a14:m>
                <a:endParaRPr lang="cs-CZ" b="1" u="sng" dirty="0" smtClean="0"/>
              </a:p>
              <a:p>
                <a:pPr marL="0" indent="0">
                  <a:buNone/>
                </a:pPr>
                <a:r>
                  <a:rPr lang="cs-CZ" dirty="0" smtClean="0"/>
                  <a:t> určuje, kolikrát se sledovaný znak v souboru vyskytl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cs-CZ" i="1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b="0" i="1" smtClean="0">
                            <a:latin typeface="Cambria Math"/>
                          </a:rPr>
                          <m:t>𝑗</m:t>
                        </m:r>
                        <m:r>
                          <a:rPr lang="cs-CZ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cs-CZ" b="0" i="1" smtClean="0">
                            <a:latin typeface="Cambria Math"/>
                          </a:rPr>
                          <m:t>𝑟</m:t>
                        </m:r>
                      </m:sup>
                      <m: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e>
                    </m:nary>
                  </m:oMath>
                </a14:m>
                <a:r>
                  <a:rPr lang="cs-CZ" dirty="0" smtClean="0"/>
                  <a:t> = n</a:t>
                </a:r>
                <a:endParaRPr lang="cs-CZ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u="sng" dirty="0" smtClean="0"/>
                  <a:t>Relativní četnost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 určuje, jaká část souboru má hodnotu znaku. Součet všech relativních četností se rovná jedné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cs-CZ" i="1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b="0" i="1" smtClean="0">
                            <a:latin typeface="Cambria Math"/>
                          </a:rPr>
                          <m:t>𝑗</m:t>
                        </m:r>
                        <m:r>
                          <a:rPr lang="cs-CZ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cs-CZ" b="0" i="1" smtClean="0">
                            <a:latin typeface="Cambria Math"/>
                          </a:rPr>
                          <m:t>𝑟</m:t>
                        </m:r>
                      </m:sup>
                      <m: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e>
                    </m:nary>
                  </m:oMath>
                </a14:m>
                <a:r>
                  <a:rPr lang="cs-CZ" dirty="0" smtClean="0"/>
                  <a:t> = 1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Lze vyjádřit i v %, pak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cs-CZ" i="1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b="0" i="1" smtClean="0">
                            <a:latin typeface="Cambria Math"/>
                          </a:rPr>
                          <m:t>𝑗</m:t>
                        </m:r>
                        <m:r>
                          <a:rPr lang="cs-CZ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cs-CZ" b="0" i="1" smtClean="0">
                            <a:latin typeface="Cambria Math"/>
                          </a:rPr>
                          <m:t>𝑟</m:t>
                        </m:r>
                      </m:sup>
                      <m: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𝑣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e>
                    </m:nary>
                  </m:oMath>
                </a14:m>
                <a:r>
                  <a:rPr lang="cs-CZ" dirty="0" smtClean="0"/>
                  <a:t> = 100</a:t>
                </a:r>
              </a:p>
              <a:p>
                <a:pPr marL="0" indent="0" algn="ctr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79512" y="1844824"/>
                <a:ext cx="4317876" cy="468052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Znázornění četností: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1) tabulkou</a:t>
            </a:r>
          </a:p>
          <a:p>
            <a:pPr marL="0" indent="0">
              <a:buNone/>
            </a:pPr>
            <a:r>
              <a:rPr lang="cs-CZ" dirty="0" smtClean="0"/>
              <a:t>2)bodovým diagramem</a:t>
            </a:r>
          </a:p>
          <a:p>
            <a:pPr marL="0" indent="0">
              <a:buNone/>
            </a:pPr>
            <a:r>
              <a:rPr lang="cs-CZ" dirty="0" smtClean="0"/>
              <a:t>3) spojnicovým diagramem</a:t>
            </a:r>
          </a:p>
          <a:p>
            <a:pPr marL="0" indent="0">
              <a:buNone/>
            </a:pPr>
            <a:r>
              <a:rPr lang="cs-CZ" dirty="0" smtClean="0"/>
              <a:t>4)sloupkovým diagramem</a:t>
            </a:r>
          </a:p>
          <a:p>
            <a:pPr marL="0" indent="0">
              <a:buNone/>
            </a:pPr>
            <a:r>
              <a:rPr lang="cs-CZ" dirty="0" smtClean="0"/>
              <a:t>5)histogramem(hodnoty znaku jsou tvořeny intervalem)</a:t>
            </a:r>
          </a:p>
          <a:p>
            <a:pPr marL="0" indent="0">
              <a:buNone/>
            </a:pPr>
            <a:r>
              <a:rPr lang="cs-CZ" dirty="0" smtClean="0"/>
              <a:t>6)kruhovým diagramem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4419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35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950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23728" y="116632"/>
            <a:ext cx="5194920" cy="1080120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Průměr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71600" y="1340768"/>
            <a:ext cx="2960068" cy="648072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Aritmetický průměr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/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=součet hodnot znaku u všech jednotek souboru, vydělených počtem všech jednotek souboru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´=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i="1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b="0" i="1" smtClean="0">
                            <a:latin typeface="Cambria Math"/>
                          </a:rPr>
                          <m:t>𝑖</m:t>
                        </m:r>
                        <m:r>
                          <a:rPr lang="cs-CZ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Jestliže používáme tabulku četností, platí:</a:t>
                </a:r>
              </a:p>
              <a:p>
                <a:pPr marL="0" indent="0">
                  <a:buNone/>
                </a:pPr>
                <a:r>
                  <a:rPr lang="cs-CZ" dirty="0" smtClean="0"/>
                  <a:t>x´=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i="1" smtClean="0">
                            <a:latin typeface="Cambria Math"/>
                          </a:rPr>
                        </m:ctrlPr>
                      </m:naryPr>
                      <m:sub>
                        <m:r>
                          <a:rPr lang="cs-CZ" b="0" i="1" smtClean="0">
                            <a:latin typeface="Cambria Math"/>
                          </a:rPr>
                          <m:t>𝑗</m:t>
                        </m:r>
                        <m:r>
                          <a:rPr lang="cs-CZ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cs-CZ" b="0" i="1" smtClean="0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e>
                    </m:nary>
                  </m:oMath>
                </a14:m>
                <a:r>
                  <a:rPr lang="cs-CZ" dirty="0" smtClean="0"/>
                  <a:t>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Každou hodnotu musíme vynásobit její četností</a:t>
                </a:r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364088" y="1628800"/>
            <a:ext cx="3024336" cy="648072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Geometrický průměr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860032" y="2420888"/>
                <a:ext cx="4041775" cy="3951288"/>
              </a:xfr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Zaveden jen pro kladná čísla</a:t>
                </a:r>
              </a:p>
              <a:p>
                <a:pPr marL="0" indent="0">
                  <a:buNone/>
                </a:pPr>
                <a:r>
                  <a:rPr lang="cs-CZ" dirty="0" smtClean="0"/>
                  <a:t>V ekonomice, kdy průměrné tempo růstu za jedno období je průměr podílů hodnot za dvě po sobě následující období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0, </m:t>
                          </m:r>
                        </m:sub>
                      </m:sSub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1, </m:t>
                          </m:r>
                        </m:sub>
                      </m:sSub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2, </m:t>
                          </m:r>
                        </m:sub>
                      </m:sSub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3, </m:t>
                          </m:r>
                        </m:sub>
                      </m:sSub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4, </m:t>
                          </m:r>
                        </m:sub>
                      </m:sSub>
                      <m:sSub>
                        <m:sSubPr>
                          <m:ctrlPr>
                            <a:rPr lang="cs-CZ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</a:rPr>
                            <m:t>5, ………</m:t>
                          </m:r>
                        </m:sub>
                      </m:sSub>
                    </m:oMath>
                  </m:oMathPara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Tedy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cs-CZ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cs-CZ" b="0" i="1" dirty="0" smtClean="0"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cs-CZ" dirty="0" smtClean="0"/>
                  <a:t>….</a:t>
                </a:r>
              </a:p>
              <a:p>
                <a:pPr marL="0" indent="0">
                  <a:buNone/>
                </a:pPr>
                <a:r>
                  <a:rPr lang="cs-CZ" b="1" u="sng" dirty="0" smtClean="0"/>
                  <a:t>Geometrický průměr: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𝑧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𝐺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i="1" dirty="0" smtClean="0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b="0" i="1" dirty="0" smtClean="0">
                            <a:latin typeface="Cambria Math"/>
                          </a:rPr>
                          <m:t>𝑛</m:t>
                        </m:r>
                      </m:deg>
                      <m:e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1.</m:t>
                            </m:r>
                          </m:sub>
                        </m:sSub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2.</m:t>
                            </m:r>
                          </m:sub>
                        </m:sSub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3…</m:t>
                            </m:r>
                          </m:sub>
                        </m:sSub>
                        <m:sSub>
                          <m:sSub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𝑧</m:t>
                            </m:r>
                          </m:e>
                          <m:sub>
                            <m:r>
                              <a:rPr lang="cs-CZ" b="0" i="1" dirty="0" smtClean="0">
                                <a:latin typeface="Cambria Math"/>
                              </a:rPr>
                              <m:t>𝑛</m:t>
                            </m:r>
                          </m:sub>
                        </m:sSub>
                      </m:e>
                    </m:rad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cs-CZ" b="0" i="1" smtClean="0">
                            <a:latin typeface="Cambria Math"/>
                          </a:rPr>
                          <m:t>𝑛</m:t>
                        </m:r>
                      </m:deg>
                      <m:e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𝑛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cs-CZ" b="0" i="1" smtClean="0">
                                    <a:latin typeface="Cambria Math"/>
                                  </a:rPr>
                                  <m:t>0</m:t>
                                </m:r>
                              </m:sub>
                            </m:sSub>
                          </m:den>
                        </m:f>
                      </m:e>
                    </m:rad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860032" y="2420888"/>
                <a:ext cx="4041775" cy="3951288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3439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  <p:bldP spid="5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Řešte úlohu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79512" y="1556792"/>
                <a:ext cx="4536504" cy="4709120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Z následující tabulky vypočtěte aritmetický průměr, pak sestrojte jiný typ znázornění četností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n-počet sledovaných osob </a:t>
                </a:r>
              </a:p>
              <a:p>
                <a:pPr marL="0" indent="0">
                  <a:buNone/>
                </a:pPr>
                <a:r>
                  <a:rPr lang="cs-CZ" dirty="0" smtClean="0"/>
                  <a:t>n= 7+3+11+5+7+0+1=34</a:t>
                </a:r>
              </a:p>
              <a:p>
                <a:pPr marL="0" indent="0">
                  <a:buNone/>
                </a:pPr>
                <a:r>
                  <a:rPr lang="cs-CZ" dirty="0" smtClean="0"/>
                  <a:t>Aritmetický průměr </a:t>
                </a:r>
              </a:p>
              <a:p>
                <a:pPr marL="0" indent="0">
                  <a:buNone/>
                </a:pPr>
                <a:r>
                  <a:rPr lang="cs-CZ" dirty="0" smtClean="0"/>
                  <a:t>x´=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0.7+1.3+2.11+3.5+4.7+5.0+6.1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34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34</m:t>
                        </m:r>
                      </m:den>
                    </m:f>
                  </m:oMath>
                </a14:m>
                <a:r>
                  <a:rPr lang="cs-CZ" dirty="0" smtClean="0"/>
                  <a:t> = 2,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79512" y="1556792"/>
                <a:ext cx="4536504" cy="4709120"/>
              </a:xfrm>
              <a:blipFill rotWithShape="1">
                <a:blip r:embed="rId2"/>
                <a:stretch>
                  <a:fillRect l="-2013" t="-1811" b="-12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950242"/>
              </p:ext>
            </p:extLst>
          </p:nvPr>
        </p:nvGraphicFramePr>
        <p:xfrm>
          <a:off x="179512" y="2708921"/>
          <a:ext cx="4248470" cy="10138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4541"/>
                <a:gridCol w="424847"/>
                <a:gridCol w="424847"/>
                <a:gridCol w="424847"/>
                <a:gridCol w="424847"/>
                <a:gridCol w="424847"/>
                <a:gridCol w="424847"/>
                <a:gridCol w="424847"/>
              </a:tblGrid>
              <a:tr h="648071">
                <a:tc>
                  <a:txBody>
                    <a:bodyPr/>
                    <a:lstStyle/>
                    <a:p>
                      <a:r>
                        <a:rPr lang="cs-CZ" dirty="0" smtClean="0"/>
                        <a:t>Trestné body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2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4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6</a:t>
                      </a:r>
                      <a:endParaRPr lang="cs-CZ" dirty="0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cs-CZ" dirty="0" smtClean="0"/>
                        <a:t>četnost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7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Zástupný symbol pro obsah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29659299"/>
              </p:ext>
            </p:extLst>
          </p:nvPr>
        </p:nvGraphicFramePr>
        <p:xfrm>
          <a:off x="4572000" y="1556792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4784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allAtOnce"/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71600" y="332656"/>
            <a:ext cx="1810544" cy="669751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cs-CZ" dirty="0" smtClean="0"/>
              <a:t>modus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79512" y="1340768"/>
            <a:ext cx="3538736" cy="3990429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Je hodnota s největší četností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r>
              <a:rPr lang="cs-CZ" b="1" u="sng" dirty="0" smtClean="0"/>
              <a:t>Z úlohy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err="1" smtClean="0"/>
              <a:t>Mod</a:t>
            </a:r>
            <a:r>
              <a:rPr lang="cs-CZ" dirty="0" smtClean="0"/>
              <a:t>(x) = 2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Dva trestné body získalo nejvíce lidí (11)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436096" y="404664"/>
            <a:ext cx="2087215" cy="669751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cs-CZ" dirty="0" smtClean="0"/>
              <a:t>medián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283968" y="1412776"/>
                <a:ext cx="4392488" cy="5040559"/>
              </a:xfrm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normAutofit fontScale="92500" lnSpcReduction="10000"/>
              </a:bodyPr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Uspořádáme-li všechny hodnoty postupně, mediánem je prostřední hodnota 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endParaRPr lang="cs-CZ" dirty="0" smtClean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b="1" u="sng" dirty="0" smtClean="0"/>
                  <a:t>Z úlohy</a:t>
                </a:r>
              </a:p>
              <a:p>
                <a:pPr marL="0" indent="0">
                  <a:buNone/>
                </a:pPr>
                <a:r>
                  <a:rPr lang="cs-CZ" dirty="0" smtClean="0"/>
                  <a:t>0,0,0,0,0,0,0,1,1,1,2,2,2,2,2,2,</a:t>
                </a:r>
                <a:r>
                  <a:rPr lang="cs-CZ" sz="3200" b="1" dirty="0" smtClean="0"/>
                  <a:t>2</a:t>
                </a:r>
                <a:r>
                  <a:rPr lang="cs-CZ" dirty="0" smtClean="0"/>
                  <a:t>,2,2,2,2,3,3,3,3,3,4,4,4,4,4,4,4,6</a:t>
                </a:r>
              </a:p>
              <a:p>
                <a:pPr marL="0" indent="0">
                  <a:buNone/>
                </a:pPr>
                <a:r>
                  <a:rPr lang="cs-CZ" dirty="0" smtClean="0"/>
                  <a:t>Med(x) = 2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Medián lze vypočítat</a:t>
                </a:r>
              </a:p>
              <a:p>
                <a:pPr marL="0" indent="0">
                  <a:buNone/>
                </a:pPr>
                <a:r>
                  <a:rPr lang="cs-CZ" dirty="0" smtClean="0"/>
                  <a:t>Je-li n liché Med(x)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f>
                          <m:f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+1</m:t>
                            </m:r>
                          </m:num>
                          <m:den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Je-li n sudé Med(x)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e>
                      <m:sub>
                        <m:f>
                          <m:f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dirty="0" smtClean="0">
                                <a:latin typeface="Cambria Math"/>
                              </a:rPr>
                              <m:t>𝑛</m:t>
                            </m:r>
                          </m:num>
                          <m:den>
                            <m:r>
                              <a:rPr lang="cs-CZ" b="0" i="1" dirty="0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lang="cs-CZ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dirty="0" smtClean="0">
                            <a:latin typeface="Cambria Math"/>
                          </a:rPr>
                          <m:t>1+</m:t>
                        </m:r>
                        <m:f>
                          <m:f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cs-CZ" b="0" i="1" dirty="0" smtClean="0">
                                <a:latin typeface="Cambria Math"/>
                              </a:rPr>
                              <m:t>𝑛</m:t>
                            </m:r>
                          </m:num>
                          <m:den>
                            <m:r>
                              <a:rPr lang="cs-CZ" b="0" i="1" dirty="0" smtClean="0">
                                <a:latin typeface="Cambria Math"/>
                              </a:rPr>
                              <m:t>2</m:t>
                            </m:r>
                          </m:den>
                        </m:f>
                      </m:sub>
                    </m:sSub>
                  </m:oMath>
                </a14:m>
                <a:r>
                  <a:rPr lang="cs-CZ" dirty="0" smtClean="0"/>
                  <a:t>)</a:t>
                </a: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283968" y="1412776"/>
                <a:ext cx="4392488" cy="5040559"/>
              </a:xfrm>
              <a:blipFill rotWithShape="1">
                <a:blip r:embed="rId2"/>
                <a:stretch>
                  <a:fillRect/>
                </a:stretch>
              </a:blip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162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619</Words>
  <Application>Microsoft Office PowerPoint</Application>
  <PresentationFormat>Předvádění na obrazovce (4:3)</PresentationFormat>
  <Paragraphs>118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Statistika</vt:lpstr>
      <vt:lpstr>Základní pojmy</vt:lpstr>
      <vt:lpstr>Četnost hodnoty</vt:lpstr>
      <vt:lpstr>Průměr</vt:lpstr>
      <vt:lpstr>Řešte úlohu</vt:lpstr>
      <vt:lpstr>Prezentace aplikace PowerPoint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17</cp:revision>
  <dcterms:created xsi:type="dcterms:W3CDTF">2014-06-23T18:13:17Z</dcterms:created>
  <dcterms:modified xsi:type="dcterms:W3CDTF">2014-10-05T20:13:34Z</dcterms:modified>
</cp:coreProperties>
</file>