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966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364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850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91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428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384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77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5558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94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337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766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FC0DC-4A48-4981-A88C-F9B42494F2F4}" type="datetimeFigureOut">
              <a:rPr lang="cs-CZ" smtClean="0"/>
              <a:t>29.5.2014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15AC0-0F8A-47B8-9254-EEAD2443E63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338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60648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87911"/>
              </p:ext>
            </p:extLst>
          </p:nvPr>
        </p:nvGraphicFramePr>
        <p:xfrm>
          <a:off x="1209786" y="1844824"/>
          <a:ext cx="6724428" cy="4376648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78688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226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Logaritmické rovnice II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Rovnice</a:t>
                      </a:r>
                      <a:r>
                        <a:rPr lang="cs-CZ" sz="1600" baseline="0" dirty="0" smtClean="0"/>
                        <a:t> a nerovnice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2.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21.9.2013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logaritmických rovnic substitucí,  řešení vzorových příkladů  včetně uvedení postupu a zápisů definičních oborů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prezentace,  ověření postupu na řešených příkladech, samostatné řešení příkladů s možností kontroly postupu a výsledků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887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Logaritmické </a:t>
            </a:r>
            <a:r>
              <a:rPr lang="cs-CZ" smtClean="0"/>
              <a:t>rovnice 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cs-CZ" dirty="0" smtClean="0"/>
              <a:t>Řešené substitucí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208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39552" y="332656"/>
            <a:ext cx="7859216" cy="85010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Použití substituce: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ln>
            <a:solidFill>
              <a:schemeClr val="accent5">
                <a:lumMod val="75000"/>
              </a:schemeClr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dirty="0" smtClean="0"/>
              <a:t>V rovnici se vyskytuje logaritmus výrazu a zároveň jeho druhá mocnina</a:t>
            </a:r>
          </a:p>
          <a:p>
            <a:pPr marL="0" indent="0">
              <a:buNone/>
            </a:pPr>
            <a:r>
              <a:rPr lang="cs-CZ" sz="1800" dirty="0" smtClean="0"/>
              <a:t>1) Logaritmus výrazu nahradíme proměnou a substituci si zapíšeme!</a:t>
            </a:r>
          </a:p>
          <a:p>
            <a:pPr marL="0" indent="0">
              <a:buNone/>
            </a:pPr>
            <a:r>
              <a:rPr lang="cs-CZ" sz="1800" dirty="0" smtClean="0"/>
              <a:t>2) vyřešíme kvadratickou rovnici (vytýkáním, rozkladem, vzorcem)</a:t>
            </a:r>
          </a:p>
          <a:p>
            <a:pPr marL="0" indent="0">
              <a:buNone/>
            </a:pPr>
            <a:r>
              <a:rPr lang="cs-CZ" sz="1800" dirty="0" smtClean="0"/>
              <a:t>3) výsledek zapíšeme do substituce a tím získáme logaritmickou rovnici </a:t>
            </a:r>
            <a:r>
              <a:rPr lang="cs-CZ" sz="1800" dirty="0" err="1" smtClean="0"/>
              <a:t>I.typu</a:t>
            </a:r>
            <a:r>
              <a:rPr lang="cs-CZ" sz="1800" dirty="0" smtClean="0"/>
              <a:t>, kterou dořešíme pomocí definice logaritmu</a:t>
            </a:r>
          </a:p>
          <a:p>
            <a:pPr marL="0" indent="0">
              <a:buNone/>
            </a:pPr>
            <a:r>
              <a:rPr lang="cs-CZ" sz="1800" dirty="0" smtClean="0"/>
              <a:t>4) opakujeme pro všechny kořeny kvadratické rovnice</a:t>
            </a:r>
          </a:p>
          <a:p>
            <a:pPr marL="0" indent="0">
              <a:buNone/>
            </a:pPr>
            <a:r>
              <a:rPr lang="cs-CZ" sz="1800" dirty="0" smtClean="0"/>
              <a:t>5) Zapíšeme podmínky(definiční obor pro logaritmovaný výraz ) a porovnáme s kořeny</a:t>
            </a:r>
          </a:p>
          <a:p>
            <a:endParaRPr lang="cs-CZ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1600200"/>
                <a:ext cx="4244280" cy="4997152"/>
              </a:xfrm>
              <a:noFill/>
              <a:ln>
                <a:solidFill>
                  <a:schemeClr val="accent5">
                    <a:lumMod val="75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</a:rPr>
                          <m:t>𝒍𝒐𝒈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b="1" i="0" smtClean="0">
                        <a:latin typeface="Cambria Math"/>
                      </a:rPr>
                      <m:t>(</m:t>
                    </m:r>
                    <m:r>
                      <a:rPr lang="cs-CZ" b="1" i="0" smtClean="0">
                        <a:latin typeface="Cambria Math"/>
                      </a:rPr>
                      <m:t>𝐱</m:t>
                    </m:r>
                    <m:r>
                      <a:rPr lang="cs-CZ" b="1" i="0" smtClean="0">
                        <a:latin typeface="Cambria Math"/>
                      </a:rPr>
                      <m:t>+</m:t>
                    </m:r>
                    <m:r>
                      <a:rPr lang="cs-CZ" b="1" i="0" smtClean="0">
                        <a:latin typeface="Cambria Math"/>
                      </a:rPr>
                      <m:t>𝟒</m:t>
                    </m:r>
                    <m:r>
                      <a:rPr lang="cs-CZ" b="1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b="1" dirty="0" smtClean="0"/>
                  <a:t> = 14 – 13log (x+4)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Pokud není uveden základ, je jím  a=10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1)Substituce log(x +4)=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+ 13m – 14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13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.10.(−14)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.10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13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729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−13+27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0,7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−13−27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log(x +4)= 0,7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0,7</m:t>
                        </m:r>
                      </m:sup>
                    </m:sSup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= 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+4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 smtClean="0">
                          <a:latin typeface="Cambria Math"/>
                        </a:rPr>
                        <m:t>5</m:t>
                      </m:r>
                      <m:r>
                        <a:rPr lang="cs-CZ" b="0" i="1" smtClean="0">
                          <a:latin typeface="Cambria Math"/>
                        </a:rPr>
                        <m:t>,01187</m:t>
                      </m:r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−4= 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>
                          <a:latin typeface="Cambria Math"/>
                        </a:rPr>
                        <m:t>1</m:t>
                      </m:r>
                      <m:r>
                        <a:rPr lang="cs-CZ" b="0" i="1" smtClean="0">
                          <a:latin typeface="Cambria Math"/>
                        </a:rPr>
                        <m:t>,01187</m:t>
                      </m:r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= 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log(x+4) = -2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−2</m:t>
                        </m:r>
                      </m:sup>
                    </m:sSup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= 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+4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>
                          <a:latin typeface="Cambria Math"/>
                        </a:rPr>
                        <m:t>0</m:t>
                      </m:r>
                      <m:r>
                        <a:rPr lang="cs-CZ" b="0" i="1" smtClean="0">
                          <a:latin typeface="Cambria Math"/>
                        </a:rPr>
                        <m:t>,01</m:t>
                      </m:r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− 4= 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− 3,99= 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 Podmínka: x + 4 ˃ 0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        x ˃ -4   splněna pro oba kořeny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>
                    <a:solidFill>
                      <a:srgbClr val="C00000"/>
                    </a:solidFill>
                  </a:rPr>
                  <a:t> </a:t>
                </a:r>
                <a:r>
                  <a:rPr lang="cs-CZ" b="1" dirty="0" smtClean="0">
                    <a:solidFill>
                      <a:srgbClr val="C00000"/>
                    </a:solidFill>
                  </a:rPr>
                  <a:t> P = { - 3,99; 1,01187 }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1600200"/>
                <a:ext cx="4244280" cy="4997152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75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73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355160" cy="70609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Příklady na procvičení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tex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801" y="836712"/>
                <a:ext cx="4320480" cy="576064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>
                <a:normAutofit fontScale="92500"/>
              </a:bodyPr>
              <a:lstStyle/>
              <a:p>
                <a:r>
                  <a:rPr lang="cs-CZ" dirty="0" smtClean="0"/>
                  <a:t>10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latin typeface="Cambria Math"/>
                                  </a:rPr>
                                  <m:t>𝒍𝒐𝒈</m:t>
                                </m:r>
                              </m:e>
                              <m:sub>
                                <m:r>
                                  <a:rPr lang="cs-CZ" b="1" i="1" smtClean="0">
                                    <a:latin typeface="Cambria Math"/>
                                  </a:rPr>
                                  <m:t>𝟑</m:t>
                                </m:r>
                              </m:sub>
                            </m:sSub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e>
                    </m:func>
                  </m:oMath>
                </a14:m>
                <a:r>
                  <a:rPr lang="cs-CZ" dirty="0" smtClean="0"/>
                  <a:t>)</a:t>
                </a:r>
                <a:r>
                  <a:rPr lang="cs-CZ" dirty="0"/>
                  <a:t> </a:t>
                </a:r>
                <a:r>
                  <a:rPr lang="cs-CZ" dirty="0" smtClean="0"/>
                  <a:t>=0,6+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r>
                  <a:rPr lang="cs-CZ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tex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801" y="836712"/>
                <a:ext cx="4320480" cy="576064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1484784"/>
                <a:ext cx="4032448" cy="5112568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10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latin typeface="Cambria Math"/>
                                  </a:rPr>
                                  <m:t>𝒍𝒐𝒈</m:t>
                                </m:r>
                              </m:e>
                              <m:sub>
                                <m:r>
                                  <a:rPr lang="cs-CZ" b="1" i="1" smtClean="0">
                                    <a:latin typeface="Cambria Math"/>
                                  </a:rPr>
                                  <m:t>𝟑</m:t>
                                </m:r>
                              </m:sub>
                            </m:sSub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e>
                    </m:func>
                  </m:oMath>
                </a14:m>
                <a:r>
                  <a:rPr lang="cs-CZ" dirty="0" smtClean="0"/>
                  <a:t>)</a:t>
                </a:r>
                <a:r>
                  <a:rPr lang="cs-CZ" b="1" dirty="0" smtClean="0"/>
                  <a:t> </a:t>
                </a:r>
                <a:r>
                  <a:rPr lang="cs-CZ" b="1" dirty="0"/>
                  <a:t>= 0,6 </a:t>
                </a:r>
                <a:r>
                  <a:rPr lang="cs-CZ" b="1" dirty="0" smtClean="0"/>
                  <a:t>+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cs-CZ" b="1" i="1" smtClean="0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1)Substituce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−4)</m:t>
                        </m:r>
                      </m:e>
                    </m:func>
                  </m:oMath>
                </a14:m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 −</m:t>
                    </m:r>
                  </m:oMath>
                </a14:m>
                <a:r>
                  <a:rPr lang="cs-CZ" dirty="0" smtClean="0"/>
                  <a:t>m – 0,6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.10.(−0,6)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.10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1+5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1−5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cs-CZ" dirty="0" smtClean="0"/>
                  <a:t> = -0,2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−4)</m:t>
                        </m:r>
                      </m:e>
                    </m:func>
                  </m:oMath>
                </a14:m>
                <a:r>
                  <a:rPr lang="cs-CZ" dirty="0" smtClean="0"/>
                  <a:t> = 0,3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0,3</m:t>
                        </m:r>
                      </m:sup>
                    </m:sSup>
                  </m:oMath>
                </a14:m>
                <a:r>
                  <a:rPr lang="cs-CZ" dirty="0" smtClean="0"/>
                  <a:t>= x –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1,39 = x –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5,39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−4)</m:t>
                        </m:r>
                      </m:e>
                    </m:func>
                  </m:oMath>
                </a14:m>
                <a:r>
                  <a:rPr lang="cs-CZ" dirty="0" smtClean="0"/>
                  <a:t> = -0,2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−0,2</m:t>
                        </m:r>
                      </m:sup>
                    </m:sSup>
                  </m:oMath>
                </a14:m>
                <a:r>
                  <a:rPr lang="cs-CZ" dirty="0" smtClean="0"/>
                  <a:t>= x – 4</a:t>
                </a:r>
              </a:p>
              <a:p>
                <a:pPr marL="0" indent="0">
                  <a:buNone/>
                </a:pPr>
                <a:r>
                  <a:rPr lang="cs-CZ" dirty="0" smtClean="0"/>
                  <a:t>0,80274 = x –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4,80274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5)Definiční obor: x – 4 ˃ 0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˃ 4   splněno pro obě řešení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4,80274; 5,39 }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1484784"/>
                <a:ext cx="4032448" cy="5112568"/>
              </a:xfrm>
              <a:blipFill rotWithShape="1">
                <a:blip r:embed="rId3"/>
                <a:stretch>
                  <a:fillRect l="-453" t="-7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text 4"/>
              <p:cNvSpPr>
                <a:spLocks noGrp="1"/>
              </p:cNvSpPr>
              <p:nvPr>
                <p:ph type="body" sz="quarter" idx="3"/>
              </p:nvPr>
            </p:nvSpPr>
            <p:spPr>
              <a:xfrm>
                <a:off x="4860032" y="764704"/>
                <a:ext cx="4041775" cy="639762"/>
              </a:xfrm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>
                <a:normAutofit fontScale="85000" lnSpcReduction="10000"/>
              </a:bodyPr>
              <a:lstStyle/>
              <a:p>
                <a:r>
                  <a:rPr lang="cs-CZ" dirty="0" smtClean="0"/>
                  <a:t>8lo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cs-CZ" dirty="0" smtClean="0"/>
                  <a:t> (7 - x) – 60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𝒍𝒐𝒈</m:t>
                            </m:r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cs-CZ" dirty="0" smtClean="0"/>
                  <a:t>(7 – x)</a:t>
                </a:r>
                <a:endParaRPr lang="cs-CZ" dirty="0"/>
              </a:p>
            </p:txBody>
          </p:sp>
        </mc:Choice>
        <mc:Fallback xmlns="">
          <p:sp>
            <p:nvSpPr>
              <p:cNvPr id="5" name="Zástupný symbol pro text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3"/>
              </p:nvPr>
            </p:nvSpPr>
            <p:spPr>
              <a:xfrm>
                <a:off x="4860032" y="764704"/>
                <a:ext cx="4041775" cy="639762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0" y="1556792"/>
                <a:ext cx="4320479" cy="5184576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8lo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𝒈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cs-CZ" dirty="0" smtClean="0"/>
                  <a:t> (7 - x) – 60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− 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𝒍𝒐𝒈</m:t>
                            </m:r>
                          </m:e>
                          <m:sup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cs-CZ" dirty="0" smtClean="0"/>
                  <a:t>(7 – x)</a:t>
                </a: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1)Substituce 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𝑙𝑜𝑥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(7 – x) = m</a:t>
                </a:r>
              </a:p>
              <a:p>
                <a:pPr marL="0" indent="0">
                  <a:buNone/>
                </a:pPr>
                <a:r>
                  <a:rPr lang="cs-CZ" dirty="0" smtClean="0"/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+8</m:t>
                    </m:r>
                  </m:oMath>
                </a14:m>
                <a:r>
                  <a:rPr lang="cs-CZ" dirty="0" smtClean="0"/>
                  <a:t>m - 60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8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.4.(−60)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.4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−8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1024</m:t>
                            </m:r>
                          </m:e>
                        </m:rad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:r>
                  <a:rPr lang="cs-CZ" dirty="0"/>
                  <a:t>→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−8+32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:r>
                  <a:rPr lang="cs-CZ" dirty="0"/>
                  <a:t>3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  </a:t>
                </a:r>
                <a:r>
                  <a:rPr lang="cs-CZ" dirty="0"/>
                  <a:t>→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−8−32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cs-CZ" dirty="0" smtClean="0"/>
                  <a:t> = -5</a:t>
                </a:r>
              </a:p>
              <a:p>
                <a:pPr marL="0" indent="0">
                  <a:buNone/>
                </a:pPr>
                <a:r>
                  <a:rPr lang="cs-CZ" dirty="0" smtClean="0"/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𝑙𝑜𝑥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(7 – x)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= 7 - x</a:t>
                </a:r>
              </a:p>
              <a:p>
                <a:pPr marL="0" indent="0">
                  <a:buNone/>
                </a:pPr>
                <a:r>
                  <a:rPr lang="cs-CZ" dirty="0" smtClean="0"/>
                  <a:t>64 = 7 -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 - 57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𝑙𝑜𝑥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cs-CZ" dirty="0" smtClean="0"/>
                  <a:t>(7 – x) = -5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−5</m:t>
                        </m:r>
                      </m:sup>
                    </m:sSup>
                  </m:oMath>
                </a14:m>
                <a:r>
                  <a:rPr lang="cs-CZ" dirty="0" smtClean="0"/>
                  <a:t>= 7 - x</a:t>
                </a:r>
              </a:p>
              <a:p>
                <a:pPr marL="0" indent="0">
                  <a:buNone/>
                </a:pPr>
                <a:r>
                  <a:rPr lang="cs-CZ" dirty="0" smtClean="0"/>
                  <a:t>0,0009765625 = 7 - 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6,9990234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5)Definiční obor: 7 - x ˃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˂ 7   splněno pro obě řešení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- 57; 6,9990234 }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0" y="1556792"/>
                <a:ext cx="4320479" cy="5184576"/>
              </a:xfrm>
              <a:blipFill rotWithShape="1">
                <a:blip r:embed="rId5"/>
                <a:stretch>
                  <a:fillRect l="-141" t="-4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449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0464" y="260648"/>
            <a:ext cx="6563072" cy="77809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Netypické příklady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340768"/>
                <a:ext cx="4038600" cy="4525963"/>
              </a:xfr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normAutofit fontScale="70000" lnSpcReduction="20000"/>
              </a:bodyPr>
              <a:lstStyle/>
              <a:p>
                <a:r>
                  <a:rPr lang="cs-CZ" dirty="0" smtClean="0"/>
                  <a:t>V některých úlohách není substituce viditelná při zadání. V úloze se vyskytuje výraz, který nelze zařadit k definici ani k větám o logaritmování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cs-CZ" i="0" smtClean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𝑎</m:t>
                                </m:r>
                              </m:sub>
                            </m:sSub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cs-CZ" i="0" smtClean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𝑎</m:t>
                                </m:r>
                              </m:sub>
                            </m:sSub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𝑦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(podíl logaritmů různých výrazů).</a:t>
                </a:r>
              </a:p>
              <a:p>
                <a:r>
                  <a:rPr lang="cs-CZ" dirty="0" smtClean="0"/>
                  <a:t>Musíme jej odstranit tím, že celou rovnici vynásobíme jmenovatelem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</m:func>
                  </m:oMath>
                </a14:m>
                <a:endParaRPr lang="cs-CZ" dirty="0" smtClean="0"/>
              </a:p>
              <a:p>
                <a:r>
                  <a:rPr lang="cs-CZ" dirty="0" smtClean="0"/>
                  <a:t>Tím získáme logaritmickou rovnici I. nebo </a:t>
                </a:r>
                <a:r>
                  <a:rPr lang="cs-CZ" dirty="0" err="1" smtClean="0"/>
                  <a:t>II.typu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340768"/>
                <a:ext cx="4038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860032" y="1772816"/>
                <a:ext cx="4038600" cy="4525963"/>
              </a:xfrm>
              <a:ln>
                <a:solidFill>
                  <a:schemeClr val="accent5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func>
                          <m:func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b="1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1" i="0" smtClean="0">
                                    <a:latin typeface="Cambria Math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cs-CZ" b="1" i="1" smtClean="0">
                                    <a:latin typeface="Cambria Math"/>
                                  </a:rPr>
                                  <m:t>𝟓</m:t>
                                </m:r>
                              </m:sub>
                            </m:sSub>
                          </m:fName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b="1" dirty="0" smtClean="0"/>
                  <a:t> = 2    </a:t>
                </a:r>
                <a:r>
                  <a:rPr lang="cs-CZ" dirty="0" smtClean="0"/>
                  <a:t>/.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−3</m:t>
                        </m:r>
                      </m:e>
                    </m:func>
                  </m:oMath>
                </a14:m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/>
                  <a:t>2</a:t>
                </a:r>
                <a:r>
                  <a:rPr lang="cs-CZ" dirty="0" smtClean="0"/>
                  <a:t> = 2.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 −3)</m:t>
                        </m:r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2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 −3)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Z definice: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  <m:r>
                          <a:rPr lang="cs-CZ" b="0" i="1" dirty="0" smtClean="0">
                            <a:latin typeface="Cambria Math"/>
                          </a:rPr>
                          <m:t> −3)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Lze odmocnit, ale není to ekvivalentní úprava, vyhýbáme se jí</a:t>
                </a:r>
              </a:p>
              <a:p>
                <a:pPr marL="0" indent="0">
                  <a:buNone/>
                </a:pPr>
                <a:r>
                  <a:rPr lang="cs-CZ" dirty="0" smtClean="0"/>
                  <a:t>25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- 6x + 9</a:t>
                </a:r>
              </a:p>
              <a:p>
                <a:pPr marL="0" indent="0">
                  <a:buNone/>
                </a:pPr>
                <a:r>
                  <a:rPr lang="cs-CZ" dirty="0"/>
                  <a:t>0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- 6x – 16</a:t>
                </a:r>
              </a:p>
              <a:p>
                <a:pPr marL="0" indent="0">
                  <a:buNone/>
                </a:pPr>
                <a:r>
                  <a:rPr lang="cs-CZ" dirty="0" smtClean="0"/>
                  <a:t>Rozkladem:(x – 8).(x + 2)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= 8;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- 2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Podmínky: x ˃ 3 </a:t>
                </a:r>
                <a:r>
                  <a:rPr lang="cs-CZ" dirty="0" smtClean="0">
                    <a:latin typeface="Calibri"/>
                  </a:rPr>
                  <a:t>→</a:t>
                </a:r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8 }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860032" y="1772816"/>
                <a:ext cx="4038600" cy="4525963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61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Nadpis 4"/>
              <p:cNvSpPr>
                <a:spLocks noGrp="1"/>
              </p:cNvSpPr>
              <p:nvPr>
                <p:ph type="title"/>
              </p:nvPr>
            </p:nvSpPr>
            <p:spPr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func>
                          <m:func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cs-CZ" i="0" smtClean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(3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+9)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dirty="0" smtClean="0"/>
                  <a:t> = 5-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5" name="Nadpis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1556792"/>
                <a:ext cx="4320480" cy="4569370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</m:num>
                      <m:den>
                        <m:func>
                          <m:func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cs-CZ" b="1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1" i="0" smtClean="0">
                                    <a:latin typeface="Cambria Math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cs-CZ" b="1" i="1" smtClean="0">
                                    <a:latin typeface="Cambria Math"/>
                                  </a:rPr>
                                  <m:t>𝟐</m:t>
                                </m:r>
                              </m:sub>
                            </m:sSub>
                          </m:fName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𝟗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r>
                  <a:rPr lang="cs-CZ" b="1" dirty="0" smtClean="0"/>
                  <a:t> = </a:t>
                </a:r>
                <a:r>
                  <a:rPr lang="cs-CZ" b="1" dirty="0"/>
                  <a:t>5</a:t>
                </a:r>
                <a:r>
                  <a:rPr lang="cs-CZ" b="1" dirty="0" smtClean="0"/>
                  <a:t>-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b="1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0" smtClean="0"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𝟑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1" i="1" smtClean="0">
                                <a:latin typeface="Cambria Math"/>
                              </a:rPr>
                              <m:t>𝟗</m:t>
                            </m:r>
                          </m:e>
                        </m:d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cs-CZ" dirty="0" smtClean="0"/>
                  <a:t>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Vynásobíme  /.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4 = 5.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r>
                  <a:rPr lang="cs-CZ" dirty="0" smtClean="0"/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𝑙𝑜𝑔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(3x + 9)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𝑙𝑜𝑔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(3x + 9) - 5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  <m:r>
                      <a:rPr lang="cs-CZ" b="0" i="0" smtClean="0">
                        <a:latin typeface="Cambria Math"/>
                      </a:rPr>
                      <m:t>+4</m:t>
                    </m:r>
                  </m:oMath>
                </a14:m>
                <a:r>
                  <a:rPr lang="cs-CZ" dirty="0" smtClean="0"/>
                  <a:t>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 Substituce: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r>
                  <a:rPr lang="cs-CZ" dirty="0" smtClean="0"/>
                  <a:t> = m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- 5m + 4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Rozkladem nebo vzorcem:</a:t>
                </a:r>
              </a:p>
              <a:p>
                <a:pPr marL="0" indent="0">
                  <a:buNone/>
                </a:pPr>
                <a:r>
                  <a:rPr lang="cs-CZ" dirty="0" smtClean="0"/>
                  <a:t> (m – 4).(m – 1)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= 4;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1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Zpět do substituce: </a:t>
                </a:r>
              </a:p>
              <a:p>
                <a:pPr marL="0" indent="0">
                  <a:buNone/>
                </a:pPr>
                <a:r>
                  <a:rPr lang="cs-CZ" dirty="0"/>
                  <a:t>1</a:t>
                </a:r>
                <a:r>
                  <a:rPr lang="cs-CZ" dirty="0" smtClean="0"/>
                  <a:t>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r>
                  <a:rPr lang="cs-CZ" dirty="0" smtClean="0"/>
                  <a:t> = 4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= 3x + 9</a:t>
                </a:r>
              </a:p>
              <a:p>
                <a:pPr marL="0" indent="0">
                  <a:buNone/>
                </a:pPr>
                <a:r>
                  <a:rPr lang="cs-CZ" dirty="0" smtClean="0"/>
                  <a:t>16 = 3x + 9</a:t>
                </a:r>
              </a:p>
              <a:p>
                <a:pPr marL="0" indent="0">
                  <a:buNone/>
                </a:pPr>
                <a:r>
                  <a:rPr lang="cs-CZ" dirty="0" smtClean="0"/>
                  <a:t>7 = 3x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1556792"/>
                <a:ext cx="4320480" cy="4569370"/>
              </a:xfrm>
              <a:blipFill rotWithShape="1">
                <a:blip r:embed="rId3"/>
                <a:stretch>
                  <a:fillRect l="-423" t="-2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148064" y="1628800"/>
                <a:ext cx="3538736" cy="4497363"/>
              </a:xfrm>
            </p:spPr>
            <p:txBody>
              <a:bodyPr>
                <a:normAutofit fontScale="5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2)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r>
                  <a:rPr lang="cs-CZ" dirty="0" smtClean="0"/>
                  <a:t> = 1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= 3x + 9</a:t>
                </a:r>
              </a:p>
              <a:p>
                <a:pPr marL="0" indent="0">
                  <a:buNone/>
                </a:pPr>
                <a:r>
                  <a:rPr lang="cs-CZ" dirty="0"/>
                  <a:t>2</a:t>
                </a:r>
                <a:r>
                  <a:rPr lang="cs-CZ" dirty="0" smtClean="0"/>
                  <a:t> = 3x + 9</a:t>
                </a:r>
              </a:p>
              <a:p>
                <a:pPr marL="0" indent="0">
                  <a:buNone/>
                </a:pPr>
                <a:r>
                  <a:rPr lang="cs-CZ" dirty="0" smtClean="0"/>
                  <a:t>-7 = 3x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−7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Podmínky:3x + 9 ˃ 0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x ˃ -3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Podmínku splňují oba kořeny</a:t>
                </a:r>
              </a:p>
              <a:p>
                <a:pPr marL="0" indent="0">
                  <a:buNone/>
                </a:pPr>
                <a:r>
                  <a:rPr lang="cs-CZ" dirty="0" smtClean="0"/>
                  <a:t>(zároveň další podmínkou je: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jmenovatel zlomku </a:t>
                </a:r>
                <a:r>
                  <a:rPr lang="cs-CZ" dirty="0" smtClean="0">
                    <a:latin typeface="Calibri"/>
                  </a:rPr>
                  <a:t>≠0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cs-CZ" i="1" smtClean="0"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cs-CZ" i="0" smtClean="0"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cs-CZ" b="0" i="1" smtClean="0">
                            <a:latin typeface="Cambria Math"/>
                          </a:rPr>
                          <m:t>(3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+9)</m:t>
                        </m:r>
                      </m:e>
                    </m:func>
                  </m:oMath>
                </a14:m>
                <a:r>
                  <a:rPr lang="cs-CZ" dirty="0" smtClean="0"/>
                  <a:t> </a:t>
                </a:r>
                <a:r>
                  <a:rPr lang="cs-CZ" dirty="0" smtClean="0">
                    <a:latin typeface="Calibri"/>
                  </a:rPr>
                  <a:t>≠0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Dle definice: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sup>
                    </m:sSup>
                  </m:oMath>
                </a14:m>
                <a:r>
                  <a:rPr lang="cs-CZ" dirty="0" smtClean="0">
                    <a:latin typeface="Calibri"/>
                  </a:rPr>
                  <a:t>≠ 3x + 9</a:t>
                </a:r>
              </a:p>
              <a:p>
                <a:pPr marL="0" indent="0">
                  <a:buNone/>
                </a:pPr>
                <a:r>
                  <a:rPr lang="cs-CZ" dirty="0">
                    <a:latin typeface="Calibri"/>
                  </a:rPr>
                  <a:t> </a:t>
                </a:r>
                <a:r>
                  <a:rPr lang="cs-CZ" dirty="0" smtClean="0">
                    <a:latin typeface="Calibri"/>
                  </a:rPr>
                  <a:t>                   1 – 9 ≠ 3x</a:t>
                </a:r>
              </a:p>
              <a:p>
                <a:pPr marL="0" indent="0">
                  <a:buNone/>
                </a:pPr>
                <a:r>
                  <a:rPr lang="cs-CZ" dirty="0">
                    <a:latin typeface="Calibri"/>
                  </a:rPr>
                  <a:t>	</a:t>
                </a:r>
                <a:r>
                  <a:rPr lang="cs-CZ" dirty="0" smtClean="0">
                    <a:latin typeface="Calibri"/>
                  </a:rPr>
                  <a:t>       x 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−8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   )</a:t>
                </a:r>
                <a:endParaRPr lang="cs-CZ" dirty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P = {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 }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148064" y="1628800"/>
                <a:ext cx="3538736" cy="4497363"/>
              </a:xfrm>
              <a:blipFill rotWithShape="1">
                <a:blip r:embed="rId4"/>
                <a:stretch>
                  <a:fillRect l="-516" t="-108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199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 build="p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1384</Words>
  <Application>Microsoft Office PowerPoint</Application>
  <PresentationFormat>Předvádění na obrazovce (4:3)</PresentationFormat>
  <Paragraphs>142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Logaritmické rovnice II</vt:lpstr>
      <vt:lpstr>Použití substituce:</vt:lpstr>
      <vt:lpstr>Příklady na procvičení</vt:lpstr>
      <vt:lpstr>Netypické příklady</vt:lpstr>
      <vt:lpstr>4/log_2⁡〖(3x+9)〗  = 5- log_2⁡〖(3x+9)〗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Logaritmické rovnice II.</dc:title>
  <dc:creator>Jiřina Rychtářová</dc:creator>
  <cp:lastModifiedBy>Admin</cp:lastModifiedBy>
  <cp:revision>21</cp:revision>
  <dcterms:created xsi:type="dcterms:W3CDTF">2014-02-01T18:50:31Z</dcterms:created>
  <dcterms:modified xsi:type="dcterms:W3CDTF">2014-05-28T23:19:23Z</dcterms:modified>
</cp:coreProperties>
</file>