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7" r:id="rId2"/>
    <p:sldId id="258" r:id="rId3"/>
    <p:sldId id="278" r:id="rId4"/>
    <p:sldId id="281" r:id="rId5"/>
    <p:sldId id="288" r:id="rId6"/>
    <p:sldId id="289" r:id="rId7"/>
    <p:sldId id="264" r:id="rId8"/>
    <p:sldId id="290" r:id="rId9"/>
    <p:sldId id="265" r:id="rId10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2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pPr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nice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nice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nice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nice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nice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á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á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á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nice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nice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nice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nice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nice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á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á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á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nice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nice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nice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á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0" name="Přímá spojnice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nice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nice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nice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á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635055"/>
              </p:ext>
            </p:extLst>
          </p:nvPr>
        </p:nvGraphicFramePr>
        <p:xfrm>
          <a:off x="1763688" y="2060848"/>
          <a:ext cx="6696744" cy="412496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smtClean="0"/>
                        <a:t>Soukromé </a:t>
                      </a:r>
                      <a:r>
                        <a:rPr lang="cs-CZ" sz="1600" b="1" dirty="0" smtClean="0"/>
                        <a:t>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VY_32_INOVACE_1214 </a:t>
                      </a:r>
                      <a:r>
                        <a:rPr lang="cs-CZ" sz="1600" dirty="0" smtClean="0"/>
                        <a:t>Rodinné právo, náhradní péče </a:t>
                      </a:r>
                      <a:br>
                        <a:rPr lang="cs-CZ" sz="1600" dirty="0" smtClean="0"/>
                      </a:br>
                      <a:r>
                        <a:rPr lang="cs-CZ" sz="1600" dirty="0" smtClean="0"/>
                        <a:t>o děti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– </a:t>
                      </a:r>
                      <a:r>
                        <a:rPr lang="cs-CZ" sz="1600" baseline="0" dirty="0" smtClean="0"/>
                        <a:t>3. </a:t>
                      </a:r>
                      <a:r>
                        <a:rPr lang="cs-CZ" sz="1600" baseline="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12.11.2013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seznámí se základními pojmy z oblasti náhradní péče o děti: osvojení, pěstounství …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403648" y="3329608"/>
            <a:ext cx="7498080" cy="3528392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1619672" y="1628800"/>
            <a:ext cx="676875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3200" b="1" kern="1200" dirty="0" smtClean="0">
                <a:ln/>
                <a:solidFill>
                  <a:schemeClr val="accent1"/>
                </a:solidFill>
                <a:latin typeface="+mj-lt"/>
                <a:ea typeface="+mj-ea"/>
                <a:cs typeface="Times New Roman" panose="02020603050405020304" pitchFamily="18" charset="0"/>
              </a:rPr>
              <a:t>Rodinné právo</a:t>
            </a:r>
          </a:p>
          <a:p>
            <a:pPr algn="ctr"/>
            <a:endParaRPr lang="cs-CZ" sz="3200" b="1" kern="1200" dirty="0" smtClean="0">
              <a:ln/>
              <a:solidFill>
                <a:schemeClr val="accent1"/>
              </a:solidFill>
              <a:latin typeface="+mj-lt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cs-CZ" sz="4800" b="1" kern="1200" dirty="0" smtClean="0">
                <a:ln/>
                <a:solidFill>
                  <a:schemeClr val="accent1"/>
                </a:solidFill>
                <a:latin typeface="+mj-lt"/>
                <a:ea typeface="+mj-ea"/>
                <a:cs typeface="Times New Roman" panose="02020603050405020304" pitchFamily="18" charset="0"/>
              </a:rPr>
              <a:t>Náhradní péče o děti</a:t>
            </a:r>
          </a:p>
          <a:p>
            <a:pPr algn="ctr"/>
            <a:endParaRPr lang="cs-CZ" sz="3200" b="1" u="sng" dirty="0">
              <a:ln/>
              <a:latin typeface="+mj-lt"/>
              <a:ea typeface="+mj-ea"/>
              <a:cs typeface="+mj-cs"/>
            </a:endParaRPr>
          </a:p>
          <a:p>
            <a:pPr algn="ctr"/>
            <a:endParaRPr lang="cs-CZ" sz="3200" b="1" u="sng" dirty="0">
              <a:ln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9671" y="3861048"/>
            <a:ext cx="63065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cs-CZ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cs-C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Ing</a:t>
            </a:r>
            <a:r>
              <a:rPr lang="cs-CZ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0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NÁHRADNÍ VÝCHOVA</a:t>
            </a:r>
            <a:endParaRPr lang="cs-CZ" sz="4000" u="sng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1259632" y="1412776"/>
            <a:ext cx="7498080" cy="4835624"/>
          </a:xfrm>
        </p:spPr>
        <p:txBody>
          <a:bodyPr>
            <a:normAutofit fontScale="92500"/>
          </a:bodyPr>
          <a:lstStyle/>
          <a:p>
            <a:pPr marL="0" lvl="0" indent="0">
              <a:lnSpc>
                <a:spcPct val="170000"/>
              </a:lnSpc>
              <a:buNone/>
            </a:pPr>
            <a:endParaRPr lang="cs-CZ" sz="21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péči o děti,  o které se z různých důvodů nestarají rodiče, má na starosti stát (sociálně-právní ochrana dětí)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tyto děti se umísťují buď do domácností vhodných </a:t>
            </a:r>
            <a:br>
              <a:rPr lang="cs-CZ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 ochotných fyzických osob, nebo do státních, církevních </a:t>
            </a:r>
            <a:br>
              <a:rPr lang="cs-CZ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 jiných výchovných zařízení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rodičovskou péči nahrazuje osvojení =&gt; adopce, poručenství </a:t>
            </a:r>
            <a:br>
              <a:rPr lang="cs-CZ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 pěstounská péče</a:t>
            </a:r>
          </a:p>
          <a:p>
            <a:pPr>
              <a:lnSpc>
                <a:spcPct val="170000"/>
              </a:lnSpc>
            </a:pPr>
            <a:endParaRPr lang="cs-CZ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endParaRPr lang="cs-CZ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endParaRPr lang="cs-CZ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endParaRPr lang="cs-CZ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0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ADOPCE</a:t>
            </a:r>
            <a:endParaRPr lang="cs-CZ" sz="4000" u="sng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1259632" y="1556792"/>
            <a:ext cx="7467600" cy="4873752"/>
          </a:xfrm>
        </p:spPr>
        <p:txBody>
          <a:bodyPr>
            <a:normAutofit/>
          </a:bodyPr>
          <a:lstStyle/>
          <a:p>
            <a:pPr marL="0" lvl="0" indent="0">
              <a:lnSpc>
                <a:spcPct val="170000"/>
              </a:lnSpc>
              <a:buNone/>
            </a:pPr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1600" dirty="0" smtClean="0">
                <a:cs typeface="Times New Roman" pitchFamily="18" charset="0"/>
              </a:rPr>
              <a:t>osvojitel je fyzická osoba, která bude dítěti ku prospěchu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1600" dirty="0" smtClean="0">
                <a:cs typeface="Times New Roman" pitchFamily="18" charset="0"/>
              </a:rPr>
              <a:t>mezi osvojitelem a osvojencem musí být přiměřený věkový rozdíl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1600" dirty="0" smtClean="0">
                <a:cs typeface="Times New Roman" pitchFamily="18" charset="0"/>
              </a:rPr>
              <a:t>osvojit dítě mohou jen manželé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1600" dirty="0" smtClean="0">
                <a:cs typeface="Times New Roman" pitchFamily="18" charset="0"/>
              </a:rPr>
              <a:t>k osvojení dítěte je třeba souhlas zákonného zástupce dítěte, i pokud je nezletilý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1600" dirty="0" smtClean="0">
                <a:cs typeface="Times New Roman" pitchFamily="18" charset="0"/>
              </a:rPr>
              <a:t>souhlasu není třeba, jestliže 6 měsíců neprojeví o dítě žádný zájem, nebo pokud od narození dítěte 2 měsíce neprojeví o dítě žádný zájem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1600" dirty="0" smtClean="0">
                <a:cs typeface="Times New Roman" pitchFamily="18" charset="0"/>
              </a:rPr>
              <a:t>souhlas k adopci může být dán nejdříve 6 týdnů po narození dítěte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1600" dirty="0" smtClean="0">
                <a:cs typeface="Times New Roman" pitchFamily="18" charset="0"/>
              </a:rPr>
              <a:t>osvojením zanikají veškeré vzájemné vztahy mezi dítětem a původní rodinou</a:t>
            </a:r>
            <a:endParaRPr lang="cs-CZ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0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PĚSTOUNSKÁ PÉČE</a:t>
            </a:r>
            <a:endParaRPr lang="cs-CZ" sz="40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1259632" y="1556792"/>
            <a:ext cx="7467600" cy="4873752"/>
          </a:xfrm>
        </p:spPr>
        <p:txBody>
          <a:bodyPr>
            <a:normAutofit lnSpcReduction="10000"/>
          </a:bodyPr>
          <a:lstStyle/>
          <a:p>
            <a:pPr lvl="0">
              <a:buFont typeface="Wingdings" pitchFamily="2" charset="2"/>
              <a:buChar char="Ø"/>
            </a:pP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je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vhodná pro děti, jejichž rodiče se dlouhodobě nemohou, nebo nedokáží o své dítě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postarat</a:t>
            </a:r>
          </a:p>
          <a:p>
            <a:pPr lvl="0">
              <a:buFont typeface="Wingdings" panose="05000000000000000000" pitchFamily="2" charset="2"/>
              <a:buChar char="q"/>
            </a:pP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vzniká rozhodnutím soudu a zaniká dosažením věku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18 let</a:t>
            </a:r>
          </a:p>
          <a:p>
            <a:pPr lvl="0">
              <a:buFont typeface="Wingdings" panose="05000000000000000000" pitchFamily="2" charset="2"/>
              <a:buChar char="q"/>
            </a:pP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pěstoun má při výchově stejná práva jako rodič (zastupuje a spravuje jeho záležitosti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>
              <a:buFont typeface="Wingdings" panose="05000000000000000000" pitchFamily="2" charset="2"/>
              <a:buChar char="q"/>
            </a:pP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soud uloží povinnost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rodičům poskytovat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pěstounům výživné na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děti, pěstounům také náleží odměna od státu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744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0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PORUČNICTVÍ</a:t>
            </a:r>
            <a:endParaRPr lang="cs-CZ" sz="40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1331640" y="1556792"/>
            <a:ext cx="7467600" cy="4873752"/>
          </a:xfrm>
        </p:spPr>
        <p:txBody>
          <a:bodyPr/>
          <a:lstStyle/>
          <a:p>
            <a:pPr lvl="0">
              <a:buFont typeface="Wingdings" pitchFamily="2" charset="2"/>
              <a:buChar char="Ø"/>
            </a:pP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dirty="0" smtClean="0">
                <a:cs typeface="Times New Roman" pitchFamily="18" charset="0"/>
              </a:rPr>
              <a:t>pokud </a:t>
            </a:r>
            <a:r>
              <a:rPr lang="cs-CZ" dirty="0">
                <a:cs typeface="Times New Roman" pitchFamily="18" charset="0"/>
              </a:rPr>
              <a:t>dítěti zemřeli rodiče, nebo byli zbaveni rodičovské odpovědnosti – soud </a:t>
            </a:r>
            <a:r>
              <a:rPr lang="cs-CZ" dirty="0" smtClean="0">
                <a:cs typeface="Times New Roman" pitchFamily="18" charset="0"/>
              </a:rPr>
              <a:t>stanoví </a:t>
            </a:r>
            <a:r>
              <a:rPr lang="cs-CZ" dirty="0">
                <a:cs typeface="Times New Roman" pitchFamily="18" charset="0"/>
              </a:rPr>
              <a:t>poručníka </a:t>
            </a:r>
            <a:r>
              <a:rPr lang="cs-CZ" dirty="0" smtClean="0">
                <a:cs typeface="Times New Roman" pitchFamily="18" charset="0"/>
              </a:rPr>
              <a:t>(obvykle někoho </a:t>
            </a:r>
            <a:r>
              <a:rPr lang="cs-CZ" dirty="0">
                <a:cs typeface="Times New Roman" pitchFamily="18" charset="0"/>
              </a:rPr>
              <a:t>z </a:t>
            </a:r>
            <a:r>
              <a:rPr lang="cs-CZ" dirty="0" smtClean="0">
                <a:cs typeface="Times New Roman" pitchFamily="18" charset="0"/>
              </a:rPr>
              <a:t>rodiny </a:t>
            </a:r>
            <a:r>
              <a:rPr lang="cs-CZ" dirty="0">
                <a:cs typeface="Times New Roman" pitchFamily="18" charset="0"/>
              </a:rPr>
              <a:t>nebo </a:t>
            </a:r>
            <a:r>
              <a:rPr lang="cs-CZ" dirty="0" smtClean="0">
                <a:cs typeface="Times New Roman" pitchFamily="18" charset="0"/>
              </a:rPr>
              <a:t>osob </a:t>
            </a:r>
            <a:r>
              <a:rPr lang="cs-CZ" dirty="0">
                <a:cs typeface="Times New Roman" pitchFamily="18" charset="0"/>
              </a:rPr>
              <a:t>blízkých </a:t>
            </a:r>
            <a:r>
              <a:rPr lang="cs-CZ" dirty="0" smtClean="0">
                <a:cs typeface="Times New Roman" pitchFamily="18" charset="0"/>
              </a:rPr>
              <a:t>dítěti)</a:t>
            </a:r>
          </a:p>
          <a:p>
            <a:pPr lvl="0">
              <a:buFont typeface="Wingdings" panose="05000000000000000000" pitchFamily="2" charset="2"/>
              <a:buChar char="q"/>
            </a:pPr>
            <a:endParaRPr lang="cs-CZ" dirty="0">
              <a:cs typeface="Times New Roman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dirty="0">
                <a:cs typeface="Times New Roman" pitchFamily="18" charset="0"/>
              </a:rPr>
              <a:t>poručník odpovídá za účty a správu majetku </a:t>
            </a:r>
            <a:r>
              <a:rPr lang="cs-CZ" dirty="0" smtClean="0">
                <a:cs typeface="Times New Roman" pitchFamily="18" charset="0"/>
              </a:rPr>
              <a:t>dítěte</a:t>
            </a:r>
          </a:p>
          <a:p>
            <a:pPr lvl="0">
              <a:buFont typeface="Wingdings" panose="05000000000000000000" pitchFamily="2" charset="2"/>
              <a:buChar char="q"/>
            </a:pPr>
            <a:endParaRPr lang="cs-CZ" dirty="0">
              <a:cs typeface="Times New Roman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dirty="0" smtClean="0">
                <a:cs typeface="Times New Roman" pitchFamily="18" charset="0"/>
              </a:rPr>
              <a:t>nemá vůči dítěti vyživovací povinnost</a:t>
            </a:r>
            <a:endParaRPr lang="cs-CZ" dirty="0">
              <a:cs typeface="Times New Roman" pitchFamily="18" charset="0"/>
            </a:endParaRP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073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322392" y="2132856"/>
            <a:ext cx="7498080" cy="259228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cs-CZ" sz="24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399024" y="332655"/>
            <a:ext cx="7344816" cy="620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ÚSTAVNÍ VÝCHOVA</a:t>
            </a:r>
          </a:p>
          <a:p>
            <a:endParaRPr lang="cs-CZ" sz="1600" b="1" u="sng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cs-CZ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cs-CZ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1600" b="1" dirty="0">
              <a:latin typeface="Times New Roman" pitchFamily="18" charset="0"/>
              <a:cs typeface="Times New Roman" pitchFamily="18" charset="0"/>
            </a:endParaRPr>
          </a:p>
          <a:p>
            <a:endParaRPr lang="cs-CZ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16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sz="2400" dirty="0" smtClean="0">
                <a:cs typeface="Times New Roman" pitchFamily="18" charset="0"/>
              </a:rPr>
              <a:t>Ústavní výchova dítěte může být nařízena soudem </a:t>
            </a:r>
            <a:br>
              <a:rPr lang="cs-CZ" sz="2400" dirty="0" smtClean="0">
                <a:cs typeface="Times New Roman" pitchFamily="18" charset="0"/>
              </a:rPr>
            </a:br>
            <a:r>
              <a:rPr lang="cs-CZ" sz="2400" dirty="0" smtClean="0">
                <a:cs typeface="Times New Roman" pitchFamily="18" charset="0"/>
              </a:rPr>
              <a:t>v případech  vážného ohrožení nebo narušení výchovy dítěte.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dirty="0"/>
              <a:t>	</a:t>
            </a:r>
          </a:p>
          <a:p>
            <a:r>
              <a:rPr lang="cs-CZ" dirty="0"/>
              <a:t> </a:t>
            </a:r>
          </a:p>
          <a:p>
            <a:r>
              <a:rPr lang="cs-CZ" dirty="0"/>
              <a:t> 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9157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OTÁZKY:</a:t>
            </a:r>
            <a:endParaRPr lang="cs-CZ" sz="4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1259632" y="1556792"/>
            <a:ext cx="7467600" cy="4873752"/>
          </a:xfrm>
        </p:spPr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/>
              <a:t>Jaká ústavní zařízení pro děti znáte?</a:t>
            </a:r>
          </a:p>
          <a:p>
            <a:pPr>
              <a:buFont typeface="Wingdings" panose="05000000000000000000" pitchFamily="2" charset="2"/>
              <a:buChar char="q"/>
            </a:pPr>
            <a:endParaRPr lang="cs-CZ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/>
              <a:t>Co jsou to vesničky SOS, Klokánek?</a:t>
            </a:r>
          </a:p>
          <a:p>
            <a:pPr>
              <a:buFont typeface="Wingdings" panose="05000000000000000000" pitchFamily="2" charset="2"/>
              <a:buChar char="q"/>
            </a:pPr>
            <a:endParaRPr lang="cs-CZ" dirty="0"/>
          </a:p>
          <a:p>
            <a:pPr>
              <a:buFont typeface="Wingdings" panose="05000000000000000000" pitchFamily="2" charset="2"/>
              <a:buChar char="q"/>
            </a:pPr>
            <a:r>
              <a:rPr lang="cs-CZ" dirty="0" smtClean="0"/>
              <a:t>Jaký je rozdíl mezi adopcí a pěstounstvím?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6905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726366"/>
              </p:ext>
            </p:extLst>
          </p:nvPr>
        </p:nvGraphicFramePr>
        <p:xfrm>
          <a:off x="971600" y="1412776"/>
          <a:ext cx="7592292" cy="1107153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92292"/>
              </a:tblGrid>
              <a:tr h="446163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  A DALŠÍ INFORMACE</a:t>
                      </a:r>
                      <a:endParaRPr lang="cs-CZ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60990">
                <a:tc>
                  <a:txBody>
                    <a:bodyPr/>
                    <a:lstStyle/>
                    <a:p>
                      <a:r>
                        <a:rPr lang="cs-CZ" dirty="0" smtClean="0"/>
                        <a:t>Občanský a společenskovědní základ – Právo </a:t>
                      </a:r>
                      <a:r>
                        <a:rPr lang="cs-CZ" baseline="0" dirty="0" smtClean="0"/>
                        <a:t>– Jaroslav Zlámal, Jana Bellová, Jakub Haluza, ISBN 978-80-7402-090-2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Modu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519</TotalTime>
  <Words>230</Words>
  <Application>Microsoft Office PowerPoint</Application>
  <PresentationFormat>Předvádění na obrazovce (4:3)</PresentationFormat>
  <Paragraphs>86</Paragraphs>
  <Slides>9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Arkýř</vt:lpstr>
      <vt:lpstr>Prezentace aplikace PowerPoint</vt:lpstr>
      <vt:lpstr>Prezentace aplikace PowerPoint</vt:lpstr>
      <vt:lpstr>NÁHRADNÍ VÝCHOVA</vt:lpstr>
      <vt:lpstr>ADOPCE</vt:lpstr>
      <vt:lpstr>PĚSTOUNSKÁ PÉČE</vt:lpstr>
      <vt:lpstr>PORUČNICTVÍ</vt:lpstr>
      <vt:lpstr>Prezentace aplikace PowerPoint</vt:lpstr>
      <vt:lpstr>OTÁZKY: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96</cp:revision>
  <cp:lastPrinted>2013-02-24T00:24:51Z</cp:lastPrinted>
  <dcterms:created xsi:type="dcterms:W3CDTF">2013-02-23T19:35:03Z</dcterms:created>
  <dcterms:modified xsi:type="dcterms:W3CDTF">2014-10-28T10:06:57Z</dcterms:modified>
</cp:coreProperties>
</file>