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62" r:id="rId2"/>
    <p:sldId id="256" r:id="rId3"/>
    <p:sldId id="257" r:id="rId4"/>
    <p:sldId id="258" r:id="rId5"/>
    <p:sldId id="259" r:id="rId6"/>
    <p:sldId id="261" r:id="rId7"/>
    <p:sldId id="260" r:id="rId8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DBED569-4797-4DF1-A0F4-6AAB3CD982D8}" styleName="Světlý styl 3 – zvýraznění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9B2828-1E27-47B7-861F-CBBA0556CC3F}" type="datetimeFigureOut">
              <a:rPr lang="cs-CZ" smtClean="0"/>
              <a:t>29.5.2014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B445127-D20D-4310-BD17-1A5F9D36D40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423893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445127-D20D-4310-BD17-1A5F9D36D40D}" type="slidenum">
              <a:rPr lang="cs-CZ" smtClean="0"/>
              <a:t>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817993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425FF4-40AC-4581-B804-47A67807296B}" type="datetimeFigureOut">
              <a:rPr lang="cs-CZ" smtClean="0"/>
              <a:t>29.5.2014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253FFD-52A3-4E66-8413-87903390E1E9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842752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425FF4-40AC-4581-B804-47A67807296B}" type="datetimeFigureOut">
              <a:rPr lang="cs-CZ" smtClean="0"/>
              <a:t>29.5.2014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253FFD-52A3-4E66-8413-87903390E1E9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027897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425FF4-40AC-4581-B804-47A67807296B}" type="datetimeFigureOut">
              <a:rPr lang="cs-CZ" smtClean="0"/>
              <a:t>29.5.2014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253FFD-52A3-4E66-8413-87903390E1E9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18500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425FF4-40AC-4581-B804-47A67807296B}" type="datetimeFigureOut">
              <a:rPr lang="cs-CZ" smtClean="0"/>
              <a:t>29.5.2014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253FFD-52A3-4E66-8413-87903390E1E9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703672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425FF4-40AC-4581-B804-47A67807296B}" type="datetimeFigureOut">
              <a:rPr lang="cs-CZ" smtClean="0"/>
              <a:t>29.5.2014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253FFD-52A3-4E66-8413-87903390E1E9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804680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425FF4-40AC-4581-B804-47A67807296B}" type="datetimeFigureOut">
              <a:rPr lang="cs-CZ" smtClean="0"/>
              <a:t>29.5.2014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253FFD-52A3-4E66-8413-87903390E1E9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580497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425FF4-40AC-4581-B804-47A67807296B}" type="datetimeFigureOut">
              <a:rPr lang="cs-CZ" smtClean="0"/>
              <a:t>29.5.2014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253FFD-52A3-4E66-8413-87903390E1E9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902787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425FF4-40AC-4581-B804-47A67807296B}" type="datetimeFigureOut">
              <a:rPr lang="cs-CZ" smtClean="0"/>
              <a:t>29.5.2014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253FFD-52A3-4E66-8413-87903390E1E9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619004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425FF4-40AC-4581-B804-47A67807296B}" type="datetimeFigureOut">
              <a:rPr lang="cs-CZ" smtClean="0"/>
              <a:t>29.5.2014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253FFD-52A3-4E66-8413-87903390E1E9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696477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425FF4-40AC-4581-B804-47A67807296B}" type="datetimeFigureOut">
              <a:rPr lang="cs-CZ" smtClean="0"/>
              <a:t>29.5.2014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253FFD-52A3-4E66-8413-87903390E1E9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279978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425FF4-40AC-4581-B804-47A67807296B}" type="datetimeFigureOut">
              <a:rPr lang="cs-CZ" smtClean="0"/>
              <a:t>29.5.2014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253FFD-52A3-4E66-8413-87903390E1E9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363309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425FF4-40AC-4581-B804-47A67807296B}" type="datetimeFigureOut">
              <a:rPr lang="cs-CZ" smtClean="0"/>
              <a:t>29.5.2014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253FFD-52A3-4E66-8413-87903390E1E9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679342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8830" y="476672"/>
            <a:ext cx="5760720" cy="1258824"/>
          </a:xfrm>
          <a:prstGeom prst="rect">
            <a:avLst/>
          </a:prstGeom>
        </p:spPr>
      </p:pic>
      <p:graphicFrame>
        <p:nvGraphicFramePr>
          <p:cNvPr id="3" name="Tabulk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5103755"/>
              </p:ext>
            </p:extLst>
          </p:nvPr>
        </p:nvGraphicFramePr>
        <p:xfrm>
          <a:off x="1216976" y="1988840"/>
          <a:ext cx="6724428" cy="4541520"/>
        </p:xfrm>
        <a:graphic>
          <a:graphicData uri="http://schemas.openxmlformats.org/drawingml/2006/table">
            <a:tbl>
              <a:tblPr bandRow="1">
                <a:tableStyleId>{8799B23B-EC83-4686-B30A-512413B5E67A}</a:tableStyleId>
              </a:tblPr>
              <a:tblGrid>
                <a:gridCol w="1590725"/>
                <a:gridCol w="5133703"/>
              </a:tblGrid>
              <a:tr h="198576">
                <a:tc>
                  <a:txBody>
                    <a:bodyPr/>
                    <a:lstStyle/>
                    <a:p>
                      <a:pPr algn="l"/>
                      <a:r>
                        <a:rPr lang="cs-CZ" sz="1600" b="1" dirty="0" smtClean="0"/>
                        <a:t>Název školy</a:t>
                      </a:r>
                      <a:endParaRPr lang="cs-CZ" sz="16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b="1" dirty="0" smtClean="0"/>
                        <a:t> Soukromé střední odborné učiliště</a:t>
                      </a:r>
                      <a:r>
                        <a:rPr lang="cs-CZ" sz="1600" b="1" baseline="0" dirty="0" smtClean="0"/>
                        <a:t> LIVA s.r.o.</a:t>
                      </a:r>
                      <a:endParaRPr lang="cs-CZ" sz="1600" b="1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Projekt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CZ.1.07/1.5.00/34.1035 Elektronické studijní zdroje</a:t>
                      </a:r>
                      <a:endParaRPr lang="cs-CZ" sz="16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Název materiálu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600" i="0" dirty="0" smtClean="0">
                          <a:solidFill>
                            <a:schemeClr val="tx1"/>
                          </a:solidFill>
                        </a:rPr>
                        <a:t>VY_42_INOVACE_0</a:t>
                      </a:r>
                      <a:r>
                        <a:rPr lang="cs-CZ" sz="1600" b="0" i="0" dirty="0" smtClean="0">
                          <a:solidFill>
                            <a:schemeClr val="tx1"/>
                          </a:solidFill>
                        </a:rPr>
                        <a:t>212</a:t>
                      </a:r>
                      <a:r>
                        <a:rPr lang="cs-CZ" sz="1600" b="0" i="0" baseline="0" dirty="0" smtClean="0">
                          <a:solidFill>
                            <a:schemeClr val="tx1"/>
                          </a:solidFill>
                        </a:rPr>
                        <a:t> Soustava dvou nerovnic o dvou neznámých</a:t>
                      </a:r>
                      <a:endParaRPr lang="cs-CZ" sz="1600" b="0" i="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Tematická oblast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Rovnice</a:t>
                      </a:r>
                      <a:r>
                        <a:rPr lang="cs-CZ" sz="1600" baseline="0" dirty="0" smtClean="0"/>
                        <a:t> a nerovnice</a:t>
                      </a:r>
                      <a:endParaRPr lang="cs-CZ" sz="16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Ročník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1. </a:t>
                      </a:r>
                      <a:r>
                        <a:rPr lang="cs-CZ" sz="1600" smtClean="0"/>
                        <a:t>ročník</a:t>
                      </a:r>
                      <a:endParaRPr lang="cs-CZ" sz="16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Autor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Mgr.</a:t>
                      </a:r>
                      <a:r>
                        <a:rPr lang="cs-CZ" sz="1600" baseline="0" dirty="0" smtClean="0"/>
                        <a:t> Jiřina Rychtářová</a:t>
                      </a:r>
                      <a:endParaRPr lang="cs-CZ" sz="16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Datum vzniku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12.12.2013</a:t>
                      </a:r>
                      <a:endParaRPr lang="cs-CZ" sz="16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Anotace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baseline="0" dirty="0" smtClean="0"/>
                        <a:t>Postup při grafickém řešení soustavy dvou nerovnic  o dvou neznámých, řešené příklady s uvedením celého postupu, příklady k samostatnému řešení s uvedeným řešením</a:t>
                      </a:r>
                      <a:endParaRPr lang="cs-CZ" sz="16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Metodika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Výklad</a:t>
                      </a:r>
                      <a:r>
                        <a:rPr lang="cs-CZ" sz="1600" baseline="0" dirty="0" smtClean="0"/>
                        <a:t> využitím prezentace , řešené příklady, samostatné řešení příkladů s možností kontroly postupu a výsledků</a:t>
                      </a:r>
                      <a:endParaRPr lang="cs-CZ" sz="1600" dirty="0"/>
                    </a:p>
                  </a:txBody>
                  <a:tcPr anchor="ctr"/>
                </a:tc>
              </a:tr>
              <a:tr h="370840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Gill Sans MT"/>
                          <a:ea typeface="+mn-ea"/>
                          <a:cs typeface="+mn-cs"/>
                        </a:rPr>
                        <a:t>Publikované materiály pochází ze zdrojů autora.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l"/>
                      <a:endParaRPr lang="cs-CZ" sz="1600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214572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perspectiveRelaxed"/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/>
          <a:lstStyle/>
          <a:p>
            <a:r>
              <a:rPr lang="cs-CZ" dirty="0" smtClean="0"/>
              <a:t>Soustava dvou nerovnic o dvou neznámých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/>
          <a:lstStyle/>
          <a:p>
            <a:r>
              <a:rPr lang="cs-CZ" dirty="0" smtClean="0"/>
              <a:t>Grafické řešení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910745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8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3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/>
          <a:lstStyle/>
          <a:p>
            <a:r>
              <a:rPr lang="cs-CZ" dirty="0" smtClean="0"/>
              <a:t>postup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ln>
            <a:solidFill>
              <a:schemeClr val="accent6">
                <a:lumMod val="60000"/>
                <a:lumOff val="40000"/>
              </a:schemeClr>
            </a:solidFill>
          </a:ln>
          <a:effectLst>
            <a:glow rad="139700">
              <a:schemeClr val="accent6">
                <a:satMod val="175000"/>
                <a:alpha val="40000"/>
              </a:schemeClr>
            </a:glow>
          </a:effectLst>
        </p:spPr>
        <p:txBody>
          <a:bodyPr>
            <a:normAutofit fontScale="85000" lnSpcReduction="10000"/>
          </a:bodyPr>
          <a:lstStyle/>
          <a:p>
            <a:r>
              <a:rPr lang="cs-CZ" dirty="0" smtClean="0"/>
              <a:t>Obě nerovnice upravíme</a:t>
            </a:r>
          </a:p>
          <a:p>
            <a:r>
              <a:rPr lang="cs-CZ" dirty="0" smtClean="0"/>
              <a:t>U obou rovnic převedeme na levou stranu y, všechny ostatní členy na stranu pravou</a:t>
            </a:r>
          </a:p>
          <a:p>
            <a:r>
              <a:rPr lang="cs-CZ" dirty="0" smtClean="0"/>
              <a:t>Získali jsme dvě lineární funkce</a:t>
            </a:r>
          </a:p>
          <a:p>
            <a:r>
              <a:rPr lang="cs-CZ" dirty="0" smtClean="0"/>
              <a:t>U obou funkcí vypíšeme souřadnice průsečíků a spojením získáme grafy funkcí (dvě přímky)</a:t>
            </a:r>
          </a:p>
          <a:p>
            <a:r>
              <a:rPr lang="cs-CZ" dirty="0" smtClean="0"/>
              <a:t>Přímka je vždy hranicí poloroviny, danou polorovinu u každé nerovnice vyznačíme (vyšrafujeme)</a:t>
            </a:r>
          </a:p>
          <a:p>
            <a:r>
              <a:rPr lang="cs-CZ" dirty="0" smtClean="0"/>
              <a:t>Průnik vyšrafovaných polorovin je řešením  soustavy nerovnic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393765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500"/>
                            </p:stCondLst>
                            <p:childTnLst>
                              <p:par>
                                <p:cTn id="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500"/>
                            </p:stCondLst>
                            <p:childTnLst>
                              <p:par>
                                <p:cTn id="3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500"/>
                            </p:stCondLst>
                            <p:childTnLst>
                              <p:par>
                                <p:cTn id="4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6500"/>
                            </p:stCondLst>
                            <p:childTnLst>
                              <p:par>
                                <p:cTn id="4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Rovnoramenný trojúhelník 110"/>
          <p:cNvSpPr/>
          <p:nvPr/>
        </p:nvSpPr>
        <p:spPr>
          <a:xfrm rot="21384848">
            <a:off x="4552527" y="3552454"/>
            <a:ext cx="4275525" cy="2874676"/>
          </a:xfrm>
          <a:prstGeom prst="triangle">
            <a:avLst/>
          </a:prstGeom>
          <a:pattFill prst="pct25">
            <a:fgClr>
              <a:srgbClr val="C00000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Nadpis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7931224" cy="850106"/>
          </a:xfrm>
          <a:pattFill prst="pct20">
            <a:fgClr>
              <a:schemeClr val="accent6">
                <a:lumMod val="75000"/>
              </a:schemeClr>
            </a:fgClr>
            <a:bgClr>
              <a:schemeClr val="bg1"/>
            </a:bgClr>
          </a:pattFill>
          <a:ln w="57150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/>
          <a:lstStyle/>
          <a:p>
            <a:r>
              <a:rPr lang="cs-CZ" dirty="0" smtClean="0"/>
              <a:t>Řešený příklad 1</a:t>
            </a:r>
            <a:endParaRPr lang="cs-CZ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Zástupný symbol pro obsah 4"/>
              <p:cNvSpPr>
                <a:spLocks noGrp="1"/>
              </p:cNvSpPr>
              <p:nvPr>
                <p:ph sz="half" idx="1"/>
              </p:nvPr>
            </p:nvSpPr>
            <p:spPr>
              <a:xfrm>
                <a:off x="457200" y="1628800"/>
                <a:ext cx="3394720" cy="4497363"/>
              </a:xfrm>
            </p:spPr>
            <p:txBody>
              <a:bodyPr>
                <a:normAutofit fontScale="92500" lnSpcReduction="20000"/>
              </a:bodyPr>
              <a:lstStyle/>
              <a:p>
                <a:pPr marL="0" indent="0">
                  <a:buNone/>
                </a:pPr>
                <a:r>
                  <a:rPr lang="cs-CZ" dirty="0" smtClean="0"/>
                  <a:t> I.    3x – y ˃ 5</a:t>
                </a:r>
              </a:p>
              <a:p>
                <a:pPr marL="0" indent="0">
                  <a:buNone/>
                </a:pPr>
                <a:r>
                  <a:rPr lang="cs-CZ" u="sng" dirty="0" smtClean="0"/>
                  <a:t>II.      x + y ˂ 3</a:t>
                </a:r>
              </a:p>
              <a:p>
                <a:pPr marL="0" indent="0">
                  <a:buNone/>
                </a:pPr>
                <a:r>
                  <a:rPr lang="cs-CZ" dirty="0" smtClean="0"/>
                  <a:t>I.     – y ˃ 5 – 3x    /. (-1)</a:t>
                </a:r>
              </a:p>
              <a:p>
                <a:pPr marL="0" indent="0">
                  <a:buNone/>
                </a:pPr>
                <a:r>
                  <a:rPr lang="cs-CZ" u="sng" dirty="0" smtClean="0"/>
                  <a:t>II.       y ˂ 3 – x</a:t>
                </a:r>
              </a:p>
              <a:p>
                <a:pPr marL="0" indent="0">
                  <a:buNone/>
                </a:pPr>
                <a:r>
                  <a:rPr lang="cs-CZ" dirty="0" smtClean="0"/>
                  <a:t> I.      y </a:t>
                </a:r>
                <a:r>
                  <a:rPr lang="cs-CZ" dirty="0"/>
                  <a:t>˂</a:t>
                </a:r>
                <a:r>
                  <a:rPr lang="cs-CZ" dirty="0" smtClean="0"/>
                  <a:t> 3x - 5</a:t>
                </a:r>
              </a:p>
              <a:p>
                <a:pPr marL="0" indent="0">
                  <a:buNone/>
                </a:pPr>
                <a:r>
                  <a:rPr lang="cs-CZ" u="sng" dirty="0" smtClean="0"/>
                  <a:t> II.     y ˂ 3 – x</a:t>
                </a:r>
              </a:p>
              <a:p>
                <a:pPr marL="571500" indent="-571500">
                  <a:buAutoNum type="romanUcPeriod"/>
                </a:pPr>
                <a:r>
                  <a:rPr lang="cs-CZ" dirty="0" smtClean="0"/>
                  <a:t>      y ˂ 3x – 5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cs-CZ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b="0" i="1" smtClean="0">
                            <a:latin typeface="Cambria Math"/>
                          </a:rPr>
                          <m:t>𝑃</m:t>
                        </m:r>
                      </m:e>
                      <m:sub>
                        <m:r>
                          <a:rPr lang="cs-CZ" b="0" i="1" smtClean="0">
                            <a:latin typeface="Cambria Math"/>
                          </a:rPr>
                          <m:t>𝑥</m:t>
                        </m:r>
                      </m:sub>
                    </m:sSub>
                  </m:oMath>
                </a14:m>
                <a:r>
                  <a:rPr lang="cs-CZ" dirty="0" smtClean="0"/>
                  <a:t>= [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smtClean="0">
                            <a:latin typeface="Cambria Math"/>
                          </a:rPr>
                          <m:t>5</m:t>
                        </m:r>
                      </m:num>
                      <m:den>
                        <m:r>
                          <a:rPr lang="cs-CZ" b="0" i="1" smtClean="0">
                            <a:latin typeface="Cambria Math"/>
                          </a:rPr>
                          <m:t>3</m:t>
                        </m:r>
                      </m:den>
                    </m:f>
                  </m:oMath>
                </a14:m>
                <a:r>
                  <a:rPr lang="cs-CZ" dirty="0" smtClean="0"/>
                  <a:t> ; 0]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b="0" i="1" smtClean="0">
                            <a:latin typeface="Cambria Math"/>
                          </a:rPr>
                          <m:t>𝑃</m:t>
                        </m:r>
                      </m:e>
                      <m:sub>
                        <m:r>
                          <a:rPr lang="cs-CZ" b="0" i="1" smtClean="0">
                            <a:latin typeface="Cambria Math"/>
                          </a:rPr>
                          <m:t>𝑦</m:t>
                        </m:r>
                      </m:sub>
                    </m:sSub>
                  </m:oMath>
                </a14:m>
                <a:r>
                  <a:rPr lang="cs-CZ" dirty="0" smtClean="0"/>
                  <a:t>= [0; -5]</a:t>
                </a:r>
              </a:p>
              <a:p>
                <a:pPr marL="0" indent="0">
                  <a:buNone/>
                </a:pPr>
                <a:r>
                  <a:rPr lang="cs-CZ" dirty="0" smtClean="0"/>
                  <a:t>II.          y ˂ 3 - x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cs-CZ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b="0" i="1" smtClean="0">
                            <a:latin typeface="Cambria Math"/>
                          </a:rPr>
                          <m:t>𝑃</m:t>
                        </m:r>
                      </m:e>
                      <m:sub>
                        <m:r>
                          <a:rPr lang="cs-CZ" b="0" i="1" smtClean="0">
                            <a:latin typeface="Cambria Math"/>
                          </a:rPr>
                          <m:t>𝑥</m:t>
                        </m:r>
                      </m:sub>
                    </m:sSub>
                  </m:oMath>
                </a14:m>
                <a:r>
                  <a:rPr lang="cs-CZ" dirty="0" smtClean="0"/>
                  <a:t>= [3; 0]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b="0" i="1" smtClean="0">
                            <a:latin typeface="Cambria Math"/>
                          </a:rPr>
                          <m:t>𝑃</m:t>
                        </m:r>
                      </m:e>
                      <m:sub>
                        <m:r>
                          <a:rPr lang="cs-CZ" b="0" i="1" smtClean="0">
                            <a:latin typeface="Cambria Math"/>
                          </a:rPr>
                          <m:t>𝑦</m:t>
                        </m:r>
                      </m:sub>
                    </m:sSub>
                  </m:oMath>
                </a14:m>
                <a:r>
                  <a:rPr lang="cs-CZ" dirty="0" smtClean="0"/>
                  <a:t>= [0; </a:t>
                </a:r>
                <a:r>
                  <a:rPr lang="cs-CZ" dirty="0"/>
                  <a:t>3</a:t>
                </a:r>
                <a:r>
                  <a:rPr lang="cs-CZ" dirty="0" smtClean="0"/>
                  <a:t>]</a:t>
                </a:r>
              </a:p>
              <a:p>
                <a:pPr marL="571500" indent="-571500">
                  <a:buAutoNum type="romanUcPeriod"/>
                </a:pPr>
                <a:endParaRPr lang="cs-CZ" dirty="0" smtClean="0"/>
              </a:p>
              <a:p>
                <a:pPr marL="571500" indent="-571500">
                  <a:buAutoNum type="romanUcPeriod"/>
                </a:pPr>
                <a:endParaRPr lang="cs-CZ" dirty="0" smtClean="0"/>
              </a:p>
              <a:p>
                <a:pPr marL="0" indent="0">
                  <a:buNone/>
                </a:pPr>
                <a:endParaRPr lang="cs-CZ" dirty="0" smtClean="0"/>
              </a:p>
              <a:p>
                <a:pPr marL="0" indent="0">
                  <a:buNone/>
                </a:pPr>
                <a:endParaRPr lang="cs-CZ" u="sng" dirty="0" smtClean="0"/>
              </a:p>
              <a:p>
                <a:endParaRPr lang="cs-CZ" u="sng" dirty="0" smtClean="0"/>
              </a:p>
              <a:p>
                <a:endParaRPr lang="cs-CZ" u="sng" dirty="0"/>
              </a:p>
            </p:txBody>
          </p:sp>
        </mc:Choice>
        <mc:Fallback xmlns="">
          <p:sp>
            <p:nvSpPr>
              <p:cNvPr id="5" name="Zástupný symbol pro obsah 4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1"/>
              </p:nvPr>
            </p:nvSpPr>
            <p:spPr>
              <a:xfrm>
                <a:off x="457200" y="1628800"/>
                <a:ext cx="3394720" cy="4497363"/>
              </a:xfrm>
              <a:blipFill rotWithShape="1">
                <a:blip r:embed="rId3"/>
                <a:stretch>
                  <a:fillRect l="-3232" t="-2710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8" name="Přímá spojnice 7"/>
          <p:cNvCxnSpPr/>
          <p:nvPr/>
        </p:nvCxnSpPr>
        <p:spPr>
          <a:xfrm>
            <a:off x="4067944" y="3753036"/>
            <a:ext cx="4680520" cy="18002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Přímá spojnice 12"/>
          <p:cNvCxnSpPr/>
          <p:nvPr/>
        </p:nvCxnSpPr>
        <p:spPr>
          <a:xfrm>
            <a:off x="5508104" y="1628800"/>
            <a:ext cx="72008" cy="475252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Přímá spojnice 14"/>
          <p:cNvCxnSpPr/>
          <p:nvPr/>
        </p:nvCxnSpPr>
        <p:spPr>
          <a:xfrm flipV="1">
            <a:off x="4716016" y="1628800"/>
            <a:ext cx="3096344" cy="4824536"/>
          </a:xfrm>
          <a:prstGeom prst="line">
            <a:avLst/>
          </a:prstGeom>
          <a:ln w="76200">
            <a:solidFill>
              <a:schemeClr val="accent3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Přímá spojnice 17"/>
          <p:cNvCxnSpPr/>
          <p:nvPr/>
        </p:nvCxnSpPr>
        <p:spPr>
          <a:xfrm flipH="1" flipV="1">
            <a:off x="4572000" y="1340768"/>
            <a:ext cx="3816424" cy="4248472"/>
          </a:xfrm>
          <a:prstGeom prst="line">
            <a:avLst/>
          </a:prstGeom>
          <a:ln w="76200">
            <a:solidFill>
              <a:srgbClr val="7030A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Přímá spojnice 22"/>
          <p:cNvCxnSpPr/>
          <p:nvPr/>
        </p:nvCxnSpPr>
        <p:spPr>
          <a:xfrm>
            <a:off x="7691536" y="1688289"/>
            <a:ext cx="864096" cy="648072"/>
          </a:xfrm>
          <a:prstGeom prst="line">
            <a:avLst/>
          </a:prstGeom>
          <a:ln w="28575"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Přímá spojnice 23"/>
          <p:cNvCxnSpPr/>
          <p:nvPr/>
        </p:nvCxnSpPr>
        <p:spPr>
          <a:xfrm>
            <a:off x="7570622" y="1990920"/>
            <a:ext cx="985010" cy="761377"/>
          </a:xfrm>
          <a:prstGeom prst="line">
            <a:avLst/>
          </a:prstGeom>
          <a:ln w="28575"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Přímá spojnice 24"/>
          <p:cNvCxnSpPr/>
          <p:nvPr/>
        </p:nvCxnSpPr>
        <p:spPr>
          <a:xfrm>
            <a:off x="6326983" y="4114889"/>
            <a:ext cx="2228649" cy="1568127"/>
          </a:xfrm>
          <a:prstGeom prst="line">
            <a:avLst/>
          </a:prstGeom>
          <a:ln w="28575"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Přímá spojnice 25"/>
          <p:cNvCxnSpPr/>
          <p:nvPr/>
        </p:nvCxnSpPr>
        <p:spPr>
          <a:xfrm>
            <a:off x="6024055" y="4438925"/>
            <a:ext cx="2531577" cy="1637719"/>
          </a:xfrm>
          <a:prstGeom prst="line">
            <a:avLst/>
          </a:prstGeom>
          <a:ln w="28575"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Přímá spojnice 26"/>
          <p:cNvCxnSpPr/>
          <p:nvPr/>
        </p:nvCxnSpPr>
        <p:spPr>
          <a:xfrm>
            <a:off x="5841477" y="4776816"/>
            <a:ext cx="2402931" cy="1598641"/>
          </a:xfrm>
          <a:prstGeom prst="line">
            <a:avLst/>
          </a:prstGeom>
          <a:ln w="28575"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Přímá spojnice 27"/>
          <p:cNvCxnSpPr/>
          <p:nvPr/>
        </p:nvCxnSpPr>
        <p:spPr>
          <a:xfrm>
            <a:off x="5616116" y="5157192"/>
            <a:ext cx="1924981" cy="1296144"/>
          </a:xfrm>
          <a:prstGeom prst="line">
            <a:avLst/>
          </a:prstGeom>
          <a:ln w="28575"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Přímá spojnice 28"/>
          <p:cNvCxnSpPr/>
          <p:nvPr/>
        </p:nvCxnSpPr>
        <p:spPr>
          <a:xfrm>
            <a:off x="5409429" y="5481228"/>
            <a:ext cx="1489313" cy="972108"/>
          </a:xfrm>
          <a:prstGeom prst="line">
            <a:avLst/>
          </a:prstGeom>
          <a:ln w="28575"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Přímá spojnice 29"/>
          <p:cNvCxnSpPr/>
          <p:nvPr/>
        </p:nvCxnSpPr>
        <p:spPr>
          <a:xfrm>
            <a:off x="5148064" y="5805264"/>
            <a:ext cx="864096" cy="648072"/>
          </a:xfrm>
          <a:prstGeom prst="line">
            <a:avLst/>
          </a:prstGeom>
          <a:ln w="28575"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Přímá spojnice 30"/>
          <p:cNvCxnSpPr/>
          <p:nvPr/>
        </p:nvCxnSpPr>
        <p:spPr>
          <a:xfrm>
            <a:off x="7380312" y="2342665"/>
            <a:ext cx="1175320" cy="970919"/>
          </a:xfrm>
          <a:prstGeom prst="line">
            <a:avLst/>
          </a:prstGeom>
          <a:ln w="28575"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Přímá spojnice 31"/>
          <p:cNvCxnSpPr/>
          <p:nvPr/>
        </p:nvCxnSpPr>
        <p:spPr>
          <a:xfrm>
            <a:off x="7109048" y="2752297"/>
            <a:ext cx="1446584" cy="1018741"/>
          </a:xfrm>
          <a:prstGeom prst="line">
            <a:avLst/>
          </a:prstGeom>
          <a:ln w="28575"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Přímá spojnice 32"/>
          <p:cNvCxnSpPr/>
          <p:nvPr/>
        </p:nvCxnSpPr>
        <p:spPr>
          <a:xfrm>
            <a:off x="6872336" y="3104964"/>
            <a:ext cx="1683296" cy="1118383"/>
          </a:xfrm>
          <a:prstGeom prst="line">
            <a:avLst/>
          </a:prstGeom>
          <a:ln w="28575"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Přímá spojnice 33"/>
          <p:cNvCxnSpPr/>
          <p:nvPr/>
        </p:nvCxnSpPr>
        <p:spPr>
          <a:xfrm>
            <a:off x="6705573" y="3447002"/>
            <a:ext cx="1850059" cy="1206770"/>
          </a:xfrm>
          <a:prstGeom prst="line">
            <a:avLst/>
          </a:prstGeom>
          <a:ln w="28575"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Přímá spojnice 34"/>
          <p:cNvCxnSpPr/>
          <p:nvPr/>
        </p:nvCxnSpPr>
        <p:spPr>
          <a:xfrm>
            <a:off x="6480212" y="3753036"/>
            <a:ext cx="2075420" cy="1425485"/>
          </a:xfrm>
          <a:prstGeom prst="line">
            <a:avLst/>
          </a:prstGeom>
          <a:ln w="28575"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Přímá spojnice 36"/>
          <p:cNvCxnSpPr/>
          <p:nvPr/>
        </p:nvCxnSpPr>
        <p:spPr>
          <a:xfrm flipH="1">
            <a:off x="3851920" y="1484784"/>
            <a:ext cx="864096" cy="851577"/>
          </a:xfrm>
          <a:prstGeom prst="line">
            <a:avLst/>
          </a:prstGeom>
          <a:ln w="28575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Přímá spojnice 37"/>
          <p:cNvCxnSpPr/>
          <p:nvPr/>
        </p:nvCxnSpPr>
        <p:spPr>
          <a:xfrm flipH="1">
            <a:off x="3851920" y="1637184"/>
            <a:ext cx="1016496" cy="1001808"/>
          </a:xfrm>
          <a:prstGeom prst="line">
            <a:avLst/>
          </a:prstGeom>
          <a:ln w="28575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Přímá spojnice 38"/>
          <p:cNvCxnSpPr/>
          <p:nvPr/>
        </p:nvCxnSpPr>
        <p:spPr>
          <a:xfrm flipH="1">
            <a:off x="3995936" y="1789584"/>
            <a:ext cx="1024880" cy="1035388"/>
          </a:xfrm>
          <a:prstGeom prst="line">
            <a:avLst/>
          </a:prstGeom>
          <a:ln w="28575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Přímá spojnice 39"/>
          <p:cNvCxnSpPr/>
          <p:nvPr/>
        </p:nvCxnSpPr>
        <p:spPr>
          <a:xfrm flipH="1">
            <a:off x="3851920" y="1941984"/>
            <a:ext cx="1321296" cy="1371600"/>
          </a:xfrm>
          <a:prstGeom prst="line">
            <a:avLst/>
          </a:prstGeom>
          <a:ln w="28575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Přímá spojnice 40"/>
          <p:cNvCxnSpPr/>
          <p:nvPr/>
        </p:nvCxnSpPr>
        <p:spPr>
          <a:xfrm flipH="1">
            <a:off x="3851920" y="2094384"/>
            <a:ext cx="1473696" cy="1524000"/>
          </a:xfrm>
          <a:prstGeom prst="line">
            <a:avLst/>
          </a:prstGeom>
          <a:ln w="28575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Přímá spojnice 41"/>
          <p:cNvCxnSpPr/>
          <p:nvPr/>
        </p:nvCxnSpPr>
        <p:spPr>
          <a:xfrm flipH="1">
            <a:off x="3823622" y="2336361"/>
            <a:ext cx="1626096" cy="1578260"/>
          </a:xfrm>
          <a:prstGeom prst="line">
            <a:avLst/>
          </a:prstGeom>
          <a:ln w="28575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Přímá spojnice 42"/>
          <p:cNvCxnSpPr/>
          <p:nvPr/>
        </p:nvCxnSpPr>
        <p:spPr>
          <a:xfrm flipH="1">
            <a:off x="3826768" y="2475384"/>
            <a:ext cx="1778496" cy="1676400"/>
          </a:xfrm>
          <a:prstGeom prst="line">
            <a:avLst/>
          </a:prstGeom>
          <a:ln w="28575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Přímá spojnice 43"/>
          <p:cNvCxnSpPr/>
          <p:nvPr/>
        </p:nvCxnSpPr>
        <p:spPr>
          <a:xfrm flipH="1">
            <a:off x="3829894" y="2666701"/>
            <a:ext cx="1930896" cy="1849524"/>
          </a:xfrm>
          <a:prstGeom prst="line">
            <a:avLst/>
          </a:prstGeom>
          <a:ln w="28575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Přímá spojnice 45"/>
          <p:cNvCxnSpPr/>
          <p:nvPr/>
        </p:nvCxnSpPr>
        <p:spPr>
          <a:xfrm flipH="1">
            <a:off x="3923928" y="2856384"/>
            <a:ext cx="2091680" cy="1949788"/>
          </a:xfrm>
          <a:prstGeom prst="line">
            <a:avLst/>
          </a:prstGeom>
          <a:ln w="28575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Přímá spojnice 46"/>
          <p:cNvCxnSpPr/>
          <p:nvPr/>
        </p:nvCxnSpPr>
        <p:spPr>
          <a:xfrm flipH="1">
            <a:off x="3898954" y="3076333"/>
            <a:ext cx="2244080" cy="2102188"/>
          </a:xfrm>
          <a:prstGeom prst="line">
            <a:avLst/>
          </a:prstGeom>
          <a:ln w="28575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Přímá spojnice 47"/>
          <p:cNvCxnSpPr/>
          <p:nvPr/>
        </p:nvCxnSpPr>
        <p:spPr>
          <a:xfrm flipH="1">
            <a:off x="3813750" y="3251136"/>
            <a:ext cx="2468488" cy="2375577"/>
          </a:xfrm>
          <a:prstGeom prst="line">
            <a:avLst/>
          </a:prstGeom>
          <a:ln w="28575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Přímá spojnice 48"/>
          <p:cNvCxnSpPr/>
          <p:nvPr/>
        </p:nvCxnSpPr>
        <p:spPr>
          <a:xfrm flipH="1">
            <a:off x="3787316" y="3396267"/>
            <a:ext cx="2692896" cy="2680377"/>
          </a:xfrm>
          <a:prstGeom prst="line">
            <a:avLst/>
          </a:prstGeom>
          <a:ln w="28575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Přímá spojnice 49"/>
          <p:cNvCxnSpPr/>
          <p:nvPr/>
        </p:nvCxnSpPr>
        <p:spPr>
          <a:xfrm flipH="1">
            <a:off x="3754225" y="3604129"/>
            <a:ext cx="2845296" cy="2771328"/>
          </a:xfrm>
          <a:prstGeom prst="line">
            <a:avLst/>
          </a:prstGeom>
          <a:ln w="28575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Přímá spojnice 50"/>
          <p:cNvCxnSpPr/>
          <p:nvPr/>
        </p:nvCxnSpPr>
        <p:spPr>
          <a:xfrm flipH="1">
            <a:off x="3885251" y="3724908"/>
            <a:ext cx="2853680" cy="2834952"/>
          </a:xfrm>
          <a:prstGeom prst="line">
            <a:avLst/>
          </a:prstGeom>
          <a:ln w="28575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Přímá spojnice 51"/>
          <p:cNvCxnSpPr/>
          <p:nvPr/>
        </p:nvCxnSpPr>
        <p:spPr>
          <a:xfrm flipH="1">
            <a:off x="4283968" y="3833607"/>
            <a:ext cx="2628292" cy="2726253"/>
          </a:xfrm>
          <a:prstGeom prst="line">
            <a:avLst/>
          </a:prstGeom>
          <a:ln w="28575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Přímá spojnice 52"/>
          <p:cNvCxnSpPr/>
          <p:nvPr/>
        </p:nvCxnSpPr>
        <p:spPr>
          <a:xfrm flipH="1">
            <a:off x="4716016" y="4039713"/>
            <a:ext cx="2336304" cy="2413623"/>
          </a:xfrm>
          <a:prstGeom prst="line">
            <a:avLst/>
          </a:prstGeom>
          <a:ln w="28575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Přímá spojnice 53"/>
          <p:cNvCxnSpPr/>
          <p:nvPr/>
        </p:nvCxnSpPr>
        <p:spPr>
          <a:xfrm flipH="1">
            <a:off x="5020816" y="4223347"/>
            <a:ext cx="2170264" cy="2336513"/>
          </a:xfrm>
          <a:prstGeom prst="line">
            <a:avLst/>
          </a:prstGeom>
          <a:ln w="28575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Přímá spojnice 55"/>
          <p:cNvCxnSpPr/>
          <p:nvPr/>
        </p:nvCxnSpPr>
        <p:spPr>
          <a:xfrm flipH="1">
            <a:off x="5544108" y="4532784"/>
            <a:ext cx="1803113" cy="1920552"/>
          </a:xfrm>
          <a:prstGeom prst="line">
            <a:avLst/>
          </a:prstGeom>
          <a:ln w="28575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Přímá spojnice 56"/>
          <p:cNvCxnSpPr/>
          <p:nvPr/>
        </p:nvCxnSpPr>
        <p:spPr>
          <a:xfrm flipH="1">
            <a:off x="5884168" y="4653772"/>
            <a:ext cx="1656929" cy="1799564"/>
          </a:xfrm>
          <a:prstGeom prst="line">
            <a:avLst/>
          </a:prstGeom>
          <a:ln w="28575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Přímá spojnice 57"/>
          <p:cNvCxnSpPr/>
          <p:nvPr/>
        </p:nvCxnSpPr>
        <p:spPr>
          <a:xfrm flipH="1">
            <a:off x="6105949" y="4806172"/>
            <a:ext cx="1585587" cy="1753688"/>
          </a:xfrm>
          <a:prstGeom prst="line">
            <a:avLst/>
          </a:prstGeom>
          <a:ln w="28575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Přímá spojnice 58"/>
          <p:cNvCxnSpPr/>
          <p:nvPr/>
        </p:nvCxnSpPr>
        <p:spPr>
          <a:xfrm flipH="1">
            <a:off x="6480212" y="4999099"/>
            <a:ext cx="1332148" cy="1454237"/>
          </a:xfrm>
          <a:prstGeom prst="line">
            <a:avLst/>
          </a:prstGeom>
          <a:ln w="28575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Přímá spojnice 59"/>
          <p:cNvCxnSpPr/>
          <p:nvPr/>
        </p:nvCxnSpPr>
        <p:spPr>
          <a:xfrm flipH="1">
            <a:off x="6759031" y="5169691"/>
            <a:ext cx="1296144" cy="1283645"/>
          </a:xfrm>
          <a:prstGeom prst="line">
            <a:avLst/>
          </a:prstGeom>
          <a:ln w="28575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Přímá spojnice 60"/>
          <p:cNvCxnSpPr/>
          <p:nvPr/>
        </p:nvCxnSpPr>
        <p:spPr>
          <a:xfrm flipH="1">
            <a:off x="7109048" y="5321138"/>
            <a:ext cx="1068261" cy="1132198"/>
          </a:xfrm>
          <a:prstGeom prst="line">
            <a:avLst/>
          </a:prstGeom>
          <a:ln w="28575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Přímá spojnice 61"/>
          <p:cNvCxnSpPr/>
          <p:nvPr/>
        </p:nvCxnSpPr>
        <p:spPr>
          <a:xfrm flipH="1">
            <a:off x="7322425" y="5553554"/>
            <a:ext cx="921983" cy="956096"/>
          </a:xfrm>
          <a:prstGeom prst="line">
            <a:avLst/>
          </a:prstGeom>
          <a:ln w="28575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9" name="TextovéPole 108"/>
          <p:cNvSpPr txBox="1"/>
          <p:nvPr/>
        </p:nvSpPr>
        <p:spPr>
          <a:xfrm>
            <a:off x="7347221" y="4223347"/>
            <a:ext cx="12776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dirty="0">
                <a:solidFill>
                  <a:srgbClr val="7030A0"/>
                </a:solidFill>
              </a:rPr>
              <a:t>y</a:t>
            </a:r>
            <a:r>
              <a:rPr lang="cs-CZ" b="1" dirty="0" smtClean="0">
                <a:solidFill>
                  <a:srgbClr val="7030A0"/>
                </a:solidFill>
              </a:rPr>
              <a:t> = 3 - x</a:t>
            </a:r>
            <a:endParaRPr lang="cs-CZ" b="1" dirty="0">
              <a:solidFill>
                <a:srgbClr val="7030A0"/>
              </a:solidFill>
            </a:endParaRPr>
          </a:p>
        </p:txBody>
      </p:sp>
      <p:sp>
        <p:nvSpPr>
          <p:cNvPr id="110" name="TextovéPole 109"/>
          <p:cNvSpPr txBox="1"/>
          <p:nvPr/>
        </p:nvSpPr>
        <p:spPr>
          <a:xfrm>
            <a:off x="6690289" y="1631308"/>
            <a:ext cx="12776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dirty="0">
                <a:solidFill>
                  <a:schemeClr val="accent3">
                    <a:lumMod val="50000"/>
                  </a:schemeClr>
                </a:solidFill>
              </a:rPr>
              <a:t>y</a:t>
            </a:r>
            <a:r>
              <a:rPr lang="cs-CZ" b="1" dirty="0" smtClean="0">
                <a:solidFill>
                  <a:schemeClr val="accent3">
                    <a:lumMod val="50000"/>
                  </a:schemeClr>
                </a:solidFill>
              </a:rPr>
              <a:t> = 3x - 5</a:t>
            </a:r>
            <a:endParaRPr lang="cs-CZ" b="1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5775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500"/>
                            </p:stCondLst>
                            <p:childTnLst>
                              <p:par>
                                <p:cTn id="6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500"/>
                            </p:stCondLst>
                            <p:childTnLst>
                              <p:par>
                                <p:cTn id="6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7500"/>
                            </p:stCondLst>
                            <p:childTnLst>
                              <p:par>
                                <p:cTn id="7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8500"/>
                            </p:stCondLst>
                            <p:childTnLst>
                              <p:par>
                                <p:cTn id="8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9000"/>
                            </p:stCondLst>
                            <p:childTnLst>
                              <p:par>
                                <p:cTn id="8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9500"/>
                            </p:stCondLst>
                            <p:childTnLst>
                              <p:par>
                                <p:cTn id="9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0000"/>
                            </p:stCondLst>
                            <p:childTnLst>
                              <p:par>
                                <p:cTn id="9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10500"/>
                            </p:stCondLst>
                            <p:childTnLst>
                              <p:par>
                                <p:cTn id="10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1000"/>
                            </p:stCondLst>
                            <p:childTnLst>
                              <p:par>
                                <p:cTn id="10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1500"/>
                            </p:stCondLst>
                            <p:childTnLst>
                              <p:par>
                                <p:cTn id="11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2000"/>
                            </p:stCondLst>
                            <p:childTnLst>
                              <p:par>
                                <p:cTn id="11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2500"/>
                            </p:stCondLst>
                            <p:childTnLst>
                              <p:par>
                                <p:cTn id="1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13500"/>
                            </p:stCondLst>
                            <p:childTnLst>
                              <p:par>
                                <p:cTn id="12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14500"/>
                            </p:stCondLst>
                            <p:childTnLst>
                              <p:par>
                                <p:cTn id="13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15500"/>
                            </p:stCondLst>
                            <p:childTnLst>
                              <p:par>
                                <p:cTn id="14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500"/>
                            </p:stCondLst>
                            <p:childTnLst>
                              <p:par>
                                <p:cTn id="15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1" fill="hold">
                            <p:stCondLst>
                              <p:cond delay="1500"/>
                            </p:stCondLst>
                            <p:childTnLst>
                              <p:par>
                                <p:cTn id="16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10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1" fill="hold">
                            <p:stCondLst>
                              <p:cond delay="2500"/>
                            </p:stCondLst>
                            <p:childTnLst>
                              <p:par>
                                <p:cTn id="17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4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5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7" fill="hold">
                            <p:stCondLst>
                              <p:cond delay="3500"/>
                            </p:stCondLst>
                            <p:childTnLst>
                              <p:par>
                                <p:cTn id="17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0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1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3" fill="hold">
                            <p:stCondLst>
                              <p:cond delay="4500"/>
                            </p:stCondLst>
                            <p:childTnLst>
                              <p:par>
                                <p:cTn id="18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6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7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9" fill="hold">
                            <p:stCondLst>
                              <p:cond delay="5500"/>
                            </p:stCondLst>
                            <p:childTnLst>
                              <p:par>
                                <p:cTn id="19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2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3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5" fill="hold">
                            <p:stCondLst>
                              <p:cond delay="6500"/>
                            </p:stCondLst>
                            <p:childTnLst>
                              <p:par>
                                <p:cTn id="19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8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9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1" fill="hold">
                            <p:stCondLst>
                              <p:cond delay="7500"/>
                            </p:stCondLst>
                            <p:childTnLst>
                              <p:par>
                                <p:cTn id="20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4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5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7" fill="hold">
                            <p:stCondLst>
                              <p:cond delay="8500"/>
                            </p:stCondLst>
                            <p:childTnLst>
                              <p:par>
                                <p:cTn id="20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0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1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3" fill="hold">
                            <p:stCondLst>
                              <p:cond delay="9500"/>
                            </p:stCondLst>
                            <p:childTnLst>
                              <p:par>
                                <p:cTn id="2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6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7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9" fill="hold">
                            <p:stCondLst>
                              <p:cond delay="10500"/>
                            </p:stCondLst>
                            <p:childTnLst>
                              <p:par>
                                <p:cTn id="22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2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3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5" fill="hold">
                            <p:stCondLst>
                              <p:cond delay="13500"/>
                            </p:stCondLst>
                            <p:childTnLst>
                              <p:par>
                                <p:cTn id="22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0" fill="hold">
                            <p:stCondLst>
                              <p:cond delay="14000"/>
                            </p:stCondLst>
                            <p:childTnLst>
                              <p:par>
                                <p:cTn id="23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5" fill="hold">
                            <p:stCondLst>
                              <p:cond delay="14500"/>
                            </p:stCondLst>
                            <p:childTnLst>
                              <p:par>
                                <p:cTn id="23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0" fill="hold">
                            <p:stCondLst>
                              <p:cond delay="15000"/>
                            </p:stCondLst>
                            <p:childTnLst>
                              <p:par>
                                <p:cTn id="24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5" fill="hold">
                            <p:stCondLst>
                              <p:cond delay="15500"/>
                            </p:stCondLst>
                            <p:childTnLst>
                              <p:par>
                                <p:cTn id="24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0" fill="hold">
                            <p:stCondLst>
                              <p:cond delay="16000"/>
                            </p:stCondLst>
                            <p:childTnLst>
                              <p:par>
                                <p:cTn id="25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5" fill="hold">
                            <p:stCondLst>
                              <p:cond delay="16500"/>
                            </p:stCondLst>
                            <p:childTnLst>
                              <p:par>
                                <p:cTn id="25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0" fill="hold">
                            <p:stCondLst>
                              <p:cond delay="17000"/>
                            </p:stCondLst>
                            <p:childTnLst>
                              <p:par>
                                <p:cTn id="26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5" fill="hold">
                            <p:stCondLst>
                              <p:cond delay="17500"/>
                            </p:stCondLst>
                            <p:childTnLst>
                              <p:par>
                                <p:cTn id="26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0" fill="hold">
                            <p:stCondLst>
                              <p:cond delay="18000"/>
                            </p:stCondLst>
                            <p:childTnLst>
                              <p:par>
                                <p:cTn id="27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5" fill="hold">
                            <p:stCondLst>
                              <p:cond delay="18500"/>
                            </p:stCondLst>
                            <p:childTnLst>
                              <p:par>
                                <p:cTn id="27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0" fill="hold">
                            <p:stCondLst>
                              <p:cond delay="19000"/>
                            </p:stCondLst>
                            <p:childTnLst>
                              <p:par>
                                <p:cTn id="28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5" fill="hold">
                            <p:stCondLst>
                              <p:cond delay="19500"/>
                            </p:stCondLst>
                            <p:childTnLst>
                              <p:par>
                                <p:cTn id="28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0" fill="hold">
                      <p:stCondLst>
                        <p:cond delay="indefinite"/>
                      </p:stCondLst>
                      <p:childTnLst>
                        <p:par>
                          <p:cTn id="291" fill="hold">
                            <p:stCondLst>
                              <p:cond delay="0"/>
                            </p:stCondLst>
                            <p:childTnLst>
                              <p:par>
                                <p:cTn id="29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4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5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6" fill="hold">
                            <p:stCondLst>
                              <p:cond delay="500"/>
                            </p:stCondLst>
                            <p:childTnLst>
                              <p:par>
                                <p:cTn id="297" presetID="45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9" dur="20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0" dur="2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1" dur="2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" grpId="0" animBg="1"/>
      <p:bldP spid="111" grpId="1" animBg="1"/>
      <p:bldP spid="4" grpId="0" animBg="1"/>
      <p:bldP spid="5" grpId="0" build="p"/>
      <p:bldP spid="109" grpId="0"/>
      <p:bldP spid="1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Rovnoramenný trojúhelník 92"/>
          <p:cNvSpPr/>
          <p:nvPr/>
        </p:nvSpPr>
        <p:spPr>
          <a:xfrm rot="10800000">
            <a:off x="4779016" y="617657"/>
            <a:ext cx="2889328" cy="1587207"/>
          </a:xfrm>
          <a:prstGeom prst="triangle">
            <a:avLst/>
          </a:prstGeom>
          <a:pattFill prst="pct60">
            <a:fgClr>
              <a:srgbClr val="C00000"/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graphicFrame>
        <p:nvGraphicFramePr>
          <p:cNvPr id="16" name="Zástupný symbol pro obsah 15"/>
          <p:cNvGraphicFramePr>
            <a:graphicFrameLocks noGrp="1"/>
          </p:cNvGraphicFramePr>
          <p:nvPr>
            <p:ph sz="quarter" idx="4"/>
            <p:extLst>
              <p:ext uri="{D42A27DB-BD31-4B8C-83A1-F6EECF244321}">
                <p14:modId xmlns:p14="http://schemas.microsoft.com/office/powerpoint/2010/main" val="1054835926"/>
              </p:ext>
            </p:extLst>
          </p:nvPr>
        </p:nvGraphicFramePr>
        <p:xfrm>
          <a:off x="4499421" y="404664"/>
          <a:ext cx="4465637" cy="6299200"/>
        </p:xfrm>
        <a:graphic>
          <a:graphicData uri="http://schemas.openxmlformats.org/drawingml/2006/table">
            <a:tbl>
              <a:tblPr firstRow="1">
                <a:tableStyleId>{BDBED569-4797-4DF1-A0F4-6AAB3CD982D8}</a:tableStyleId>
              </a:tblPr>
              <a:tblGrid>
                <a:gridCol w="405967"/>
                <a:gridCol w="405967"/>
                <a:gridCol w="405967"/>
                <a:gridCol w="405967"/>
                <a:gridCol w="405967"/>
                <a:gridCol w="405967"/>
                <a:gridCol w="405967"/>
                <a:gridCol w="405967"/>
                <a:gridCol w="405967"/>
                <a:gridCol w="405967"/>
                <a:gridCol w="405967"/>
              </a:tblGrid>
              <a:tr h="298832"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</a:tr>
            </a:tbl>
          </a:graphicData>
        </a:graphic>
      </p:graphicFrame>
      <p:cxnSp>
        <p:nvCxnSpPr>
          <p:cNvPr id="29" name="Přímá spojnice 28"/>
          <p:cNvCxnSpPr/>
          <p:nvPr/>
        </p:nvCxnSpPr>
        <p:spPr>
          <a:xfrm flipH="1" flipV="1">
            <a:off x="7066059" y="548680"/>
            <a:ext cx="242245" cy="308357"/>
          </a:xfrm>
          <a:prstGeom prst="line">
            <a:avLst/>
          </a:prstGeom>
          <a:ln w="28575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Přímá spojnice 33"/>
          <p:cNvCxnSpPr/>
          <p:nvPr/>
        </p:nvCxnSpPr>
        <p:spPr>
          <a:xfrm flipH="1" flipV="1">
            <a:off x="5040052" y="548680"/>
            <a:ext cx="1332148" cy="1439467"/>
          </a:xfrm>
          <a:prstGeom prst="line">
            <a:avLst/>
          </a:prstGeom>
          <a:ln w="28575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Přímá spojnice 34"/>
          <p:cNvCxnSpPr/>
          <p:nvPr/>
        </p:nvCxnSpPr>
        <p:spPr>
          <a:xfrm flipH="1" flipV="1">
            <a:off x="5652120" y="548680"/>
            <a:ext cx="972108" cy="1151436"/>
          </a:xfrm>
          <a:prstGeom prst="line">
            <a:avLst/>
          </a:prstGeom>
          <a:ln w="28575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Přímá spojnice 35"/>
          <p:cNvCxnSpPr/>
          <p:nvPr/>
        </p:nvCxnSpPr>
        <p:spPr>
          <a:xfrm flipH="1" flipV="1">
            <a:off x="6228184" y="650502"/>
            <a:ext cx="684076" cy="864065"/>
          </a:xfrm>
          <a:prstGeom prst="line">
            <a:avLst/>
          </a:prstGeom>
          <a:ln w="28575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Přímá spojnice 36"/>
          <p:cNvCxnSpPr/>
          <p:nvPr/>
        </p:nvCxnSpPr>
        <p:spPr>
          <a:xfrm flipH="1" flipV="1">
            <a:off x="6570222" y="548680"/>
            <a:ext cx="603849" cy="616714"/>
          </a:xfrm>
          <a:prstGeom prst="line">
            <a:avLst/>
          </a:prstGeom>
          <a:ln w="28575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Přímá spojnice 23"/>
          <p:cNvCxnSpPr/>
          <p:nvPr/>
        </p:nvCxnSpPr>
        <p:spPr>
          <a:xfrm>
            <a:off x="4860032" y="836712"/>
            <a:ext cx="3944625" cy="4032448"/>
          </a:xfrm>
          <a:prstGeom prst="line">
            <a:avLst/>
          </a:prstGeom>
          <a:ln w="76200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Přímá spojnice 62"/>
          <p:cNvCxnSpPr/>
          <p:nvPr/>
        </p:nvCxnSpPr>
        <p:spPr>
          <a:xfrm flipV="1">
            <a:off x="5846618" y="632661"/>
            <a:ext cx="1256877" cy="1154575"/>
          </a:xfrm>
          <a:prstGeom prst="line">
            <a:avLst/>
          </a:prstGeom>
          <a:ln w="28575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512" y="292375"/>
            <a:ext cx="4114800" cy="562074"/>
          </a:xfrm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normAutofit fontScale="90000"/>
          </a:bodyPr>
          <a:lstStyle/>
          <a:p>
            <a:r>
              <a:rPr lang="cs-CZ" dirty="0" smtClean="0"/>
              <a:t>Řešený příklad 2</a:t>
            </a:r>
            <a:endParaRPr lang="cs-CZ" dirty="0"/>
          </a:p>
        </p:txBody>
      </p:sp>
      <p:sp>
        <p:nvSpPr>
          <p:cNvPr id="6" name="Zástupný symbol pro text 5"/>
          <p:cNvSpPr>
            <a:spLocks noGrp="1"/>
          </p:cNvSpPr>
          <p:nvPr>
            <p:ph type="body" idx="1"/>
          </p:nvPr>
        </p:nvSpPr>
        <p:spPr>
          <a:xfrm>
            <a:off x="440368" y="908721"/>
            <a:ext cx="3339544" cy="864095"/>
          </a:xfr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normAutofit lnSpcReduction="10000"/>
          </a:bodyPr>
          <a:lstStyle/>
          <a:p>
            <a:r>
              <a:rPr lang="cs-CZ" dirty="0" smtClean="0"/>
              <a:t> I.    x </a:t>
            </a:r>
            <a:r>
              <a:rPr lang="cs-CZ" dirty="0"/>
              <a:t>+</a:t>
            </a:r>
            <a:r>
              <a:rPr lang="cs-CZ" dirty="0" smtClean="0"/>
              <a:t> y ≥ </a:t>
            </a:r>
            <a:r>
              <a:rPr lang="cs-CZ" dirty="0"/>
              <a:t>2</a:t>
            </a:r>
            <a:endParaRPr lang="cs-CZ" dirty="0" smtClean="0"/>
          </a:p>
          <a:p>
            <a:pPr marL="514350" indent="-514350">
              <a:buAutoNum type="romanUcPeriod" startAt="2"/>
            </a:pPr>
            <a:r>
              <a:rPr lang="cs-CZ" u="sng" dirty="0" smtClean="0"/>
              <a:t>4x - 3y ˂ - 12</a:t>
            </a:r>
            <a:endParaRPr lang="cs-CZ" dirty="0" smtClean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Zástupný symbol pro obsah 6"/>
              <p:cNvSpPr>
                <a:spLocks noGrp="1"/>
              </p:cNvSpPr>
              <p:nvPr>
                <p:ph sz="half" idx="2"/>
              </p:nvPr>
            </p:nvSpPr>
            <p:spPr>
              <a:xfrm>
                <a:off x="457200" y="1772816"/>
                <a:ext cx="3610744" cy="4896544"/>
              </a:xfrm>
            </p:spPr>
            <p:txBody>
              <a:bodyPr/>
              <a:lstStyle/>
              <a:p>
                <a:pPr marL="0" indent="0">
                  <a:buNone/>
                </a:pPr>
                <a:r>
                  <a:rPr lang="cs-CZ" dirty="0" smtClean="0"/>
                  <a:t> I.     y ≥ 2 - x</a:t>
                </a:r>
              </a:p>
              <a:p>
                <a:pPr marL="514350" indent="-514350">
                  <a:buAutoNum type="romanUcPeriod" startAt="2"/>
                </a:pPr>
                <a:r>
                  <a:rPr lang="cs-CZ" u="sng" dirty="0" smtClean="0"/>
                  <a:t> - 3y ˂ - 12 – 4x</a:t>
                </a:r>
              </a:p>
              <a:p>
                <a:pPr marL="0" indent="0">
                  <a:buNone/>
                </a:pPr>
                <a:r>
                  <a:rPr lang="cs-CZ" dirty="0" smtClean="0"/>
                  <a:t> I.     y ≥ 2 - x</a:t>
                </a:r>
              </a:p>
              <a:p>
                <a:pPr marL="514350" indent="-514350">
                  <a:buAutoNum type="romanUcPeriod" startAt="2"/>
                </a:pPr>
                <a:r>
                  <a:rPr lang="cs-CZ" dirty="0" smtClean="0"/>
                  <a:t>y ˃ 4 +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smtClean="0">
                            <a:latin typeface="Cambria Math"/>
                          </a:rPr>
                          <m:t>4</m:t>
                        </m:r>
                      </m:num>
                      <m:den>
                        <m:r>
                          <a:rPr lang="cs-CZ" b="0" i="1" smtClean="0">
                            <a:latin typeface="Cambria Math"/>
                          </a:rPr>
                          <m:t>3</m:t>
                        </m:r>
                      </m:den>
                    </m:f>
                  </m:oMath>
                </a14:m>
                <a:r>
                  <a:rPr lang="cs-CZ" dirty="0" smtClean="0"/>
                  <a:t> x</a:t>
                </a:r>
              </a:p>
              <a:p>
                <a:pPr marL="514350" indent="-514350">
                  <a:buAutoNum type="romanUcPeriod" startAt="2"/>
                </a:pPr>
                <a:endParaRPr lang="cs-CZ" dirty="0"/>
              </a:p>
              <a:p>
                <a:pPr marL="514350" indent="-514350">
                  <a:buAutoNum type="romanUcPeriod"/>
                </a:pPr>
                <a:r>
                  <a:rPr lang="cs-CZ" dirty="0" smtClean="0"/>
                  <a:t>y ≥ 2 – x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cs-CZ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b="0" i="1" smtClean="0">
                            <a:latin typeface="Cambria Math"/>
                          </a:rPr>
                          <m:t>𝑃</m:t>
                        </m:r>
                      </m:e>
                      <m:sub>
                        <m:r>
                          <a:rPr lang="cs-CZ" b="0" i="1" smtClean="0">
                            <a:latin typeface="Cambria Math"/>
                          </a:rPr>
                          <m:t>𝑥</m:t>
                        </m:r>
                      </m:sub>
                    </m:sSub>
                  </m:oMath>
                </a14:m>
                <a:r>
                  <a:rPr lang="cs-CZ" dirty="0" smtClean="0"/>
                  <a:t>= [2; 0]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b="0" i="1" smtClean="0">
                            <a:latin typeface="Cambria Math"/>
                          </a:rPr>
                          <m:t>𝑃</m:t>
                        </m:r>
                      </m:e>
                      <m:sub>
                        <m:r>
                          <a:rPr lang="cs-CZ" b="0" i="1" smtClean="0">
                            <a:latin typeface="Cambria Math"/>
                          </a:rPr>
                          <m:t>𝑦</m:t>
                        </m:r>
                      </m:sub>
                    </m:sSub>
                  </m:oMath>
                </a14:m>
                <a:r>
                  <a:rPr lang="cs-CZ" dirty="0" smtClean="0"/>
                  <a:t>= [0; </a:t>
                </a:r>
                <a:r>
                  <a:rPr lang="cs-CZ" dirty="0"/>
                  <a:t>2</a:t>
                </a:r>
                <a:r>
                  <a:rPr lang="cs-CZ" dirty="0" smtClean="0"/>
                  <a:t>]</a:t>
                </a:r>
              </a:p>
              <a:p>
                <a:pPr marL="0" indent="0">
                  <a:buNone/>
                </a:pPr>
                <a:r>
                  <a:rPr lang="cs-CZ" dirty="0" smtClean="0"/>
                  <a:t>II.       y ˃  4 +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smtClean="0">
                            <a:latin typeface="Cambria Math"/>
                          </a:rPr>
                          <m:t>4</m:t>
                        </m:r>
                      </m:num>
                      <m:den>
                        <m:r>
                          <a:rPr lang="cs-CZ" b="0" i="1" smtClean="0">
                            <a:latin typeface="Cambria Math"/>
                          </a:rPr>
                          <m:t>3</m:t>
                        </m:r>
                      </m:den>
                    </m:f>
                  </m:oMath>
                </a14:m>
                <a:r>
                  <a:rPr lang="cs-CZ" dirty="0" smtClean="0"/>
                  <a:t> x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cs-CZ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b="0" i="1" smtClean="0">
                            <a:latin typeface="Cambria Math"/>
                          </a:rPr>
                          <m:t>𝑃</m:t>
                        </m:r>
                      </m:e>
                      <m:sub>
                        <m:r>
                          <a:rPr lang="cs-CZ" b="0" i="1" smtClean="0">
                            <a:latin typeface="Cambria Math"/>
                          </a:rPr>
                          <m:t>𝑥</m:t>
                        </m:r>
                      </m:sub>
                    </m:sSub>
                  </m:oMath>
                </a14:m>
                <a:r>
                  <a:rPr lang="cs-CZ" dirty="0" smtClean="0"/>
                  <a:t>= [-3; 0]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b="0" i="1" smtClean="0">
                            <a:latin typeface="Cambria Math"/>
                          </a:rPr>
                          <m:t>𝑃</m:t>
                        </m:r>
                      </m:e>
                      <m:sub>
                        <m:r>
                          <a:rPr lang="cs-CZ" b="0" i="1" smtClean="0">
                            <a:latin typeface="Cambria Math"/>
                          </a:rPr>
                          <m:t>𝑦</m:t>
                        </m:r>
                      </m:sub>
                    </m:sSub>
                  </m:oMath>
                </a14:m>
                <a:r>
                  <a:rPr lang="cs-CZ" dirty="0" smtClean="0"/>
                  <a:t>= [0; </a:t>
                </a:r>
                <a:r>
                  <a:rPr lang="cs-CZ" dirty="0"/>
                  <a:t>4</a:t>
                </a:r>
                <a:r>
                  <a:rPr lang="cs-CZ" dirty="0" smtClean="0"/>
                  <a:t>]</a:t>
                </a:r>
              </a:p>
              <a:p>
                <a:pPr marL="571500" indent="-571500">
                  <a:buAutoNum type="romanUcPeriod"/>
                </a:pPr>
                <a:endParaRPr lang="cs-CZ" dirty="0" smtClean="0"/>
              </a:p>
              <a:p>
                <a:pPr marL="514350" indent="-514350">
                  <a:buAutoNum type="romanUcPeriod"/>
                </a:pPr>
                <a:endParaRPr lang="cs-CZ" dirty="0" smtClean="0"/>
              </a:p>
              <a:p>
                <a:pPr marL="514350" indent="-514350">
                  <a:buAutoNum type="romanUcPeriod" startAt="2"/>
                </a:pPr>
                <a:endParaRPr lang="cs-CZ" dirty="0" smtClean="0"/>
              </a:p>
              <a:p>
                <a:pPr marL="514350" indent="-514350">
                  <a:buAutoNum type="romanUcPeriod" startAt="2"/>
                </a:pPr>
                <a:endParaRPr lang="cs-CZ" dirty="0" smtClean="0"/>
              </a:p>
              <a:p>
                <a:endParaRPr lang="cs-CZ" dirty="0"/>
              </a:p>
            </p:txBody>
          </p:sp>
        </mc:Choice>
        <mc:Fallback xmlns="">
          <p:sp>
            <p:nvSpPr>
              <p:cNvPr id="7" name="Zástupný symbol pro obsah 6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2"/>
              </p:nvPr>
            </p:nvSpPr>
            <p:spPr>
              <a:xfrm>
                <a:off x="457200" y="1772816"/>
                <a:ext cx="3610744" cy="4896544"/>
              </a:xfrm>
              <a:blipFill rotWithShape="1">
                <a:blip r:embed="rId2"/>
                <a:stretch>
                  <a:fillRect l="-2534" t="-996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1" name="Přímá spojnice 10"/>
          <p:cNvCxnSpPr/>
          <p:nvPr/>
        </p:nvCxnSpPr>
        <p:spPr>
          <a:xfrm>
            <a:off x="4788024" y="3356992"/>
            <a:ext cx="388843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Přímá spojnice 12"/>
          <p:cNvCxnSpPr/>
          <p:nvPr/>
        </p:nvCxnSpPr>
        <p:spPr>
          <a:xfrm>
            <a:off x="6516216" y="836712"/>
            <a:ext cx="54006" cy="590465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5" name="TextovéPole 24"/>
              <p:cNvSpPr txBox="1"/>
              <p:nvPr/>
            </p:nvSpPr>
            <p:spPr>
              <a:xfrm>
                <a:off x="4550474" y="4172140"/>
                <a:ext cx="1296144" cy="49173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cs-CZ" b="1" dirty="0" smtClean="0">
                    <a:solidFill>
                      <a:srgbClr val="7030A0"/>
                    </a:solidFill>
                  </a:rPr>
                  <a:t> y ˃  4 +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b="1" i="1" smtClean="0">
                            <a:solidFill>
                              <a:srgbClr val="7030A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cs-CZ" b="1" i="1" smtClean="0">
                            <a:solidFill>
                              <a:srgbClr val="7030A0"/>
                            </a:solidFill>
                            <a:latin typeface="Cambria Math"/>
                          </a:rPr>
                          <m:t>𝟒</m:t>
                        </m:r>
                      </m:num>
                      <m:den>
                        <m:r>
                          <a:rPr lang="cs-CZ" b="1" i="1" smtClean="0">
                            <a:solidFill>
                              <a:srgbClr val="7030A0"/>
                            </a:solidFill>
                            <a:latin typeface="Cambria Math"/>
                          </a:rPr>
                          <m:t>𝟑</m:t>
                        </m:r>
                      </m:den>
                    </m:f>
                  </m:oMath>
                </a14:m>
                <a:r>
                  <a:rPr lang="cs-CZ" b="1" dirty="0" smtClean="0">
                    <a:solidFill>
                      <a:srgbClr val="7030A0"/>
                    </a:solidFill>
                  </a:rPr>
                  <a:t> x</a:t>
                </a:r>
              </a:p>
            </p:txBody>
          </p:sp>
        </mc:Choice>
        <mc:Fallback xmlns="">
          <p:sp>
            <p:nvSpPr>
              <p:cNvPr id="25" name="TextovéPole 2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50474" y="4172140"/>
                <a:ext cx="1296144" cy="491738"/>
              </a:xfrm>
              <a:prstGeom prst="rect">
                <a:avLst/>
              </a:prstGeom>
              <a:blipFill rotWithShape="1">
                <a:blip r:embed="rId3"/>
                <a:stretch>
                  <a:fillRect b="-7407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6" name="TextovéPole 25"/>
          <p:cNvSpPr txBox="1"/>
          <p:nvPr/>
        </p:nvSpPr>
        <p:spPr>
          <a:xfrm>
            <a:off x="7187181" y="4524592"/>
            <a:ext cx="10081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dirty="0" smtClean="0">
                <a:solidFill>
                  <a:schemeClr val="accent6">
                    <a:lumMod val="50000"/>
                  </a:schemeClr>
                </a:solidFill>
              </a:rPr>
              <a:t>y ≥ 2 – x</a:t>
            </a:r>
          </a:p>
        </p:txBody>
      </p:sp>
      <p:cxnSp>
        <p:nvCxnSpPr>
          <p:cNvPr id="28" name="Přímá spojnice 27"/>
          <p:cNvCxnSpPr/>
          <p:nvPr/>
        </p:nvCxnSpPr>
        <p:spPr>
          <a:xfrm flipH="1" flipV="1">
            <a:off x="7308304" y="404664"/>
            <a:ext cx="216024" cy="288032"/>
          </a:xfrm>
          <a:prstGeom prst="line">
            <a:avLst/>
          </a:prstGeom>
          <a:ln w="28575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Přímá spojnice 29"/>
          <p:cNvCxnSpPr/>
          <p:nvPr/>
        </p:nvCxnSpPr>
        <p:spPr>
          <a:xfrm flipH="1" flipV="1">
            <a:off x="4644008" y="2304550"/>
            <a:ext cx="792088" cy="836418"/>
          </a:xfrm>
          <a:prstGeom prst="line">
            <a:avLst/>
          </a:prstGeom>
          <a:ln w="28575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Přímá spojnice 30"/>
          <p:cNvCxnSpPr/>
          <p:nvPr/>
        </p:nvCxnSpPr>
        <p:spPr>
          <a:xfrm flipH="1" flipV="1">
            <a:off x="4644008" y="1844131"/>
            <a:ext cx="1008112" cy="1008806"/>
          </a:xfrm>
          <a:prstGeom prst="line">
            <a:avLst/>
          </a:prstGeom>
          <a:ln w="28575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Přímá spojnice 31"/>
          <p:cNvCxnSpPr/>
          <p:nvPr/>
        </p:nvCxnSpPr>
        <p:spPr>
          <a:xfrm flipH="1" flipV="1">
            <a:off x="4572000" y="1226597"/>
            <a:ext cx="1296144" cy="1365985"/>
          </a:xfrm>
          <a:prstGeom prst="line">
            <a:avLst/>
          </a:prstGeom>
          <a:ln w="28575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Přímá spojnice 32"/>
          <p:cNvCxnSpPr/>
          <p:nvPr/>
        </p:nvCxnSpPr>
        <p:spPr>
          <a:xfrm flipH="1" flipV="1">
            <a:off x="4572000" y="692696"/>
            <a:ext cx="1502448" cy="1611854"/>
          </a:xfrm>
          <a:prstGeom prst="line">
            <a:avLst/>
          </a:prstGeom>
          <a:ln w="28575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Přímá spojnice 37"/>
          <p:cNvCxnSpPr/>
          <p:nvPr/>
        </p:nvCxnSpPr>
        <p:spPr>
          <a:xfrm flipH="1" flipV="1">
            <a:off x="4644008" y="3356992"/>
            <a:ext cx="360040" cy="376808"/>
          </a:xfrm>
          <a:prstGeom prst="line">
            <a:avLst/>
          </a:prstGeom>
          <a:ln w="28575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Přímá spojnice 38"/>
          <p:cNvCxnSpPr/>
          <p:nvPr/>
        </p:nvCxnSpPr>
        <p:spPr>
          <a:xfrm flipH="1" flipV="1">
            <a:off x="4644008" y="2852936"/>
            <a:ext cx="597857" cy="592832"/>
          </a:xfrm>
          <a:prstGeom prst="line">
            <a:avLst/>
          </a:prstGeom>
          <a:ln w="28575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Přímá spojnice 57"/>
          <p:cNvCxnSpPr/>
          <p:nvPr/>
        </p:nvCxnSpPr>
        <p:spPr>
          <a:xfrm flipV="1">
            <a:off x="5148064" y="548680"/>
            <a:ext cx="558062" cy="533854"/>
          </a:xfrm>
          <a:prstGeom prst="line">
            <a:avLst/>
          </a:prstGeom>
          <a:ln w="28575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Přímá spojnice 58"/>
          <p:cNvCxnSpPr/>
          <p:nvPr/>
        </p:nvCxnSpPr>
        <p:spPr>
          <a:xfrm flipV="1">
            <a:off x="7187181" y="1577607"/>
            <a:ext cx="1617476" cy="1571134"/>
          </a:xfrm>
          <a:prstGeom prst="line">
            <a:avLst/>
          </a:prstGeom>
          <a:ln w="28575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Přímá spojnice 59"/>
          <p:cNvCxnSpPr/>
          <p:nvPr/>
        </p:nvCxnSpPr>
        <p:spPr>
          <a:xfrm flipV="1">
            <a:off x="5373089" y="548680"/>
            <a:ext cx="765085" cy="750025"/>
          </a:xfrm>
          <a:prstGeom prst="line">
            <a:avLst/>
          </a:prstGeom>
          <a:ln w="28575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Přímá spojnice 60"/>
          <p:cNvCxnSpPr/>
          <p:nvPr/>
        </p:nvCxnSpPr>
        <p:spPr>
          <a:xfrm flipV="1">
            <a:off x="5589113" y="632660"/>
            <a:ext cx="954106" cy="944947"/>
          </a:xfrm>
          <a:prstGeom prst="line">
            <a:avLst/>
          </a:prstGeom>
          <a:ln w="28575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Přímá spojnice 61"/>
          <p:cNvCxnSpPr/>
          <p:nvPr/>
        </p:nvCxnSpPr>
        <p:spPr>
          <a:xfrm flipV="1">
            <a:off x="7432141" y="2008233"/>
            <a:ext cx="1372516" cy="1400455"/>
          </a:xfrm>
          <a:prstGeom prst="line">
            <a:avLst/>
          </a:prstGeom>
          <a:ln w="28575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Přímá spojnice 63"/>
          <p:cNvCxnSpPr/>
          <p:nvPr/>
        </p:nvCxnSpPr>
        <p:spPr>
          <a:xfrm flipV="1">
            <a:off x="6062464" y="404664"/>
            <a:ext cx="1682779" cy="1683347"/>
          </a:xfrm>
          <a:prstGeom prst="line">
            <a:avLst/>
          </a:prstGeom>
          <a:ln w="28575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Přímá spojnice 64"/>
          <p:cNvCxnSpPr/>
          <p:nvPr/>
        </p:nvCxnSpPr>
        <p:spPr>
          <a:xfrm flipV="1">
            <a:off x="7691237" y="2569244"/>
            <a:ext cx="1113420" cy="1076882"/>
          </a:xfrm>
          <a:prstGeom prst="line">
            <a:avLst/>
          </a:prstGeom>
          <a:ln w="28575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Přímá spojnice 65"/>
          <p:cNvCxnSpPr/>
          <p:nvPr/>
        </p:nvCxnSpPr>
        <p:spPr>
          <a:xfrm flipV="1">
            <a:off x="6367264" y="548680"/>
            <a:ext cx="1721539" cy="1753054"/>
          </a:xfrm>
          <a:prstGeom prst="line">
            <a:avLst/>
          </a:prstGeom>
          <a:ln w="28575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Přímá spojnice 66"/>
          <p:cNvCxnSpPr/>
          <p:nvPr/>
        </p:nvCxnSpPr>
        <p:spPr>
          <a:xfrm flipV="1">
            <a:off x="6519664" y="548680"/>
            <a:ext cx="1970977" cy="1943328"/>
          </a:xfrm>
          <a:prstGeom prst="line">
            <a:avLst/>
          </a:prstGeom>
          <a:ln w="28575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Přímá spojnice 67"/>
          <p:cNvCxnSpPr/>
          <p:nvPr/>
        </p:nvCxnSpPr>
        <p:spPr>
          <a:xfrm flipV="1">
            <a:off x="7812601" y="2911334"/>
            <a:ext cx="992056" cy="1001719"/>
          </a:xfrm>
          <a:prstGeom prst="line">
            <a:avLst/>
          </a:prstGeom>
          <a:ln w="28575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Přímá spojnice 68"/>
          <p:cNvCxnSpPr/>
          <p:nvPr/>
        </p:nvCxnSpPr>
        <p:spPr>
          <a:xfrm flipV="1">
            <a:off x="6750242" y="702858"/>
            <a:ext cx="2054415" cy="2012701"/>
          </a:xfrm>
          <a:prstGeom prst="line">
            <a:avLst/>
          </a:prstGeom>
          <a:ln w="28575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Přímá spojnice 69"/>
          <p:cNvCxnSpPr/>
          <p:nvPr/>
        </p:nvCxnSpPr>
        <p:spPr>
          <a:xfrm flipV="1">
            <a:off x="6976864" y="1105133"/>
            <a:ext cx="1827793" cy="1806201"/>
          </a:xfrm>
          <a:prstGeom prst="line">
            <a:avLst/>
          </a:prstGeom>
          <a:ln w="28575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Přímá spojnice 85"/>
          <p:cNvCxnSpPr/>
          <p:nvPr/>
        </p:nvCxnSpPr>
        <p:spPr>
          <a:xfrm flipV="1">
            <a:off x="8369429" y="3700569"/>
            <a:ext cx="595059" cy="647284"/>
          </a:xfrm>
          <a:prstGeom prst="line">
            <a:avLst/>
          </a:prstGeom>
          <a:ln w="28575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Přímá spojnice 86"/>
          <p:cNvCxnSpPr/>
          <p:nvPr/>
        </p:nvCxnSpPr>
        <p:spPr>
          <a:xfrm flipV="1">
            <a:off x="8088803" y="3284984"/>
            <a:ext cx="803677" cy="831170"/>
          </a:xfrm>
          <a:prstGeom prst="line">
            <a:avLst/>
          </a:prstGeom>
          <a:ln w="28575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Přímá spojnice 18"/>
          <p:cNvCxnSpPr/>
          <p:nvPr/>
        </p:nvCxnSpPr>
        <p:spPr>
          <a:xfrm flipH="1">
            <a:off x="4644008" y="400269"/>
            <a:ext cx="3168352" cy="3744416"/>
          </a:xfrm>
          <a:prstGeom prst="line">
            <a:avLst/>
          </a:prstGeom>
          <a:ln w="76200">
            <a:solidFill>
              <a:srgbClr val="7030A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48040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3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3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3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3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7000"/>
                            </p:stCondLst>
                            <p:childTnLst>
                              <p:par>
                                <p:cTn id="3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3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3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0"/>
                            </p:stCondLst>
                            <p:childTnLst>
                              <p:par>
                                <p:cTn id="4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3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3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3000"/>
                            </p:stCondLst>
                            <p:childTnLst>
                              <p:par>
                                <p:cTn id="4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30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30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30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6000"/>
                            </p:stCondLst>
                            <p:childTnLst>
                              <p:par>
                                <p:cTn id="5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30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30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0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9000"/>
                            </p:stCondLst>
                            <p:childTnLst>
                              <p:par>
                                <p:cTn id="6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300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30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0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2000"/>
                            </p:stCondLst>
                            <p:childTnLst>
                              <p:par>
                                <p:cTn id="6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3000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3000" fill="hold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3000" fill="hold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25000"/>
                            </p:stCondLst>
                            <p:childTnLst>
                              <p:par>
                                <p:cTn id="73" presetID="2" presetClass="entr" presetSubtype="4" fill="hold" nodeType="after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27250"/>
                            </p:stCondLst>
                            <p:childTnLst>
                              <p:par>
                                <p:cTn id="7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27750"/>
                            </p:stCondLst>
                            <p:childTnLst>
                              <p:par>
                                <p:cTn id="8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28250"/>
                            </p:stCondLst>
                            <p:childTnLst>
                              <p:par>
                                <p:cTn id="8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28750"/>
                            </p:stCondLst>
                            <p:childTnLst>
                              <p:par>
                                <p:cTn id="97" presetID="2" presetClass="entr" presetSubtype="4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75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75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31500"/>
                            </p:stCondLst>
                            <p:childTnLst>
                              <p:par>
                                <p:cTn id="102" presetID="2" presetClass="entr" presetSubtype="4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75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75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34250"/>
                            </p:stCondLst>
                            <p:childTnLst>
                              <p:par>
                                <p:cTn id="107" presetID="2" presetClass="entr" presetSubtype="4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7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7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37000"/>
                            </p:stCondLst>
                            <p:childTnLst>
                              <p:par>
                                <p:cTn id="116" presetID="2" presetClass="entr" presetSubtype="4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7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7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39750"/>
                            </p:stCondLst>
                            <p:childTnLst>
                              <p:par>
                                <p:cTn id="121" presetID="2" presetClass="entr" presetSubtype="4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7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7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42500"/>
                            </p:stCondLst>
                            <p:childTnLst>
                              <p:par>
                                <p:cTn id="126" presetID="2" presetClass="entr" presetSubtype="4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" dur="7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9" dur="7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45250"/>
                            </p:stCondLst>
                            <p:childTnLst>
                              <p:par>
                                <p:cTn id="131" presetID="2" presetClass="entr" presetSubtype="4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7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7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48000"/>
                            </p:stCondLst>
                            <p:childTnLst>
                              <p:par>
                                <p:cTn id="136" presetID="2" presetClass="entr" presetSubtype="4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8" dur="7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9" dur="7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50750"/>
                            </p:stCondLst>
                            <p:childTnLst>
                              <p:par>
                                <p:cTn id="141" presetID="2" presetClass="entr" presetSubtype="4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3" dur="7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4" dur="7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53500"/>
                            </p:stCondLst>
                            <p:childTnLst>
                              <p:par>
                                <p:cTn id="146" presetID="2" presetClass="entr" presetSubtype="4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8" dur="7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9" dur="7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56250"/>
                            </p:stCondLst>
                            <p:childTnLst>
                              <p:par>
                                <p:cTn id="151" presetID="2" presetClass="entr" presetSubtype="4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3" dur="7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4" dur="7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59000"/>
                            </p:stCondLst>
                            <p:childTnLst>
                              <p:par>
                                <p:cTn id="15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9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59500"/>
                            </p:stCondLst>
                            <p:childTnLst>
                              <p:par>
                                <p:cTn id="161" presetID="2" presetClass="entr" presetSubtype="4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3" dur="7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4" dur="7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5" fill="hold">
                            <p:stCondLst>
                              <p:cond delay="62250"/>
                            </p:stCondLst>
                            <p:childTnLst>
                              <p:par>
                                <p:cTn id="166" presetID="2" presetClass="entr" presetSubtype="4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8" dur="7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9" dur="7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6" fill="hold">
                            <p:stCondLst>
                              <p:cond delay="500"/>
                            </p:stCondLst>
                            <p:childTnLst>
                              <p:par>
                                <p:cTn id="18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1" fill="hold">
                            <p:stCondLst>
                              <p:cond delay="1000"/>
                            </p:stCondLst>
                            <p:childTnLst>
                              <p:par>
                                <p:cTn id="19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6" fill="hold">
                            <p:stCondLst>
                              <p:cond delay="1500"/>
                            </p:stCondLst>
                            <p:childTnLst>
                              <p:par>
                                <p:cTn id="19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1" fill="hold">
                            <p:stCondLst>
                              <p:cond delay="2000"/>
                            </p:stCondLst>
                            <p:childTnLst>
                              <p:par>
                                <p:cTn id="20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6" fill="hold">
                            <p:stCondLst>
                              <p:cond delay="2500"/>
                            </p:stCondLst>
                            <p:childTnLst>
                              <p:par>
                                <p:cTn id="20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1" fill="hold">
                            <p:stCondLst>
                              <p:cond delay="3000"/>
                            </p:stCondLst>
                            <p:childTnLst>
                              <p:par>
                                <p:cTn id="21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6" fill="hold">
                            <p:stCondLst>
                              <p:cond delay="3500"/>
                            </p:stCondLst>
                            <p:childTnLst>
                              <p:par>
                                <p:cTn id="21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1" fill="hold">
                            <p:stCondLst>
                              <p:cond delay="4000"/>
                            </p:stCondLst>
                            <p:childTnLst>
                              <p:par>
                                <p:cTn id="22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6" fill="hold">
                            <p:stCondLst>
                              <p:cond delay="4500"/>
                            </p:stCondLst>
                            <p:childTnLst>
                              <p:par>
                                <p:cTn id="22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9" fill="hold">
                      <p:stCondLst>
                        <p:cond delay="indefinite"/>
                      </p:stCondLst>
                      <p:childTnLst>
                        <p:par>
                          <p:cTn id="240" fill="hold">
                            <p:stCondLst>
                              <p:cond delay="0"/>
                            </p:stCondLst>
                            <p:childTnLst>
                              <p:par>
                                <p:cTn id="2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3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4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5" fill="hold">
                            <p:stCondLst>
                              <p:cond delay="500"/>
                            </p:stCondLst>
                            <p:childTnLst>
                              <p:par>
                                <p:cTn id="246" presetID="21" presetClass="entr" presetSubtype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8" dur="2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" grpId="0" animBg="1"/>
      <p:bldP spid="93" grpId="1" animBg="1"/>
      <p:bldP spid="2" grpId="0" animBg="1"/>
      <p:bldP spid="6" grpId="0" build="p" animBg="1"/>
      <p:bldP spid="7" grpId="0" build="p"/>
      <p:bldP spid="25" grpId="0"/>
      <p:bldP spid="2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Nadpis 6"/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/>
          <a:lstStyle/>
          <a:p>
            <a:r>
              <a:rPr lang="cs-CZ" dirty="0" smtClean="0"/>
              <a:t>Příklady na procvičení</a:t>
            </a:r>
            <a:endParaRPr lang="cs-CZ" dirty="0"/>
          </a:p>
        </p:txBody>
      </p:sp>
      <p:sp>
        <p:nvSpPr>
          <p:cNvPr id="8" name="Zástupný symbol pro obsah 7"/>
          <p:cNvSpPr>
            <a:spLocks noGrp="1"/>
          </p:cNvSpPr>
          <p:nvPr>
            <p:ph sz="half" idx="1"/>
          </p:nvPr>
        </p:nvSpPr>
        <p:spPr>
          <a:ln>
            <a:solidFill>
              <a:schemeClr val="accent6">
                <a:lumMod val="60000"/>
                <a:lumOff val="40000"/>
              </a:schemeClr>
            </a:solidFill>
          </a:ln>
          <a:effectLst>
            <a:glow rad="139700">
              <a:schemeClr val="accent6">
                <a:satMod val="175000"/>
                <a:alpha val="40000"/>
              </a:schemeClr>
            </a:glow>
          </a:effectLst>
        </p:spPr>
        <p:txBody>
          <a:bodyPr/>
          <a:lstStyle/>
          <a:p>
            <a:pPr marL="0" indent="0" algn="ctr">
              <a:buNone/>
            </a:pPr>
            <a:r>
              <a:rPr lang="cs-CZ" dirty="0" smtClean="0"/>
              <a:t>Řešte soustavu nerovnic</a:t>
            </a:r>
          </a:p>
          <a:p>
            <a:pPr marL="0" indent="0" algn="ctr">
              <a:buNone/>
            </a:pPr>
            <a:endParaRPr lang="cs-CZ" dirty="0" smtClean="0"/>
          </a:p>
          <a:p>
            <a:pPr marL="0" indent="0" algn="ctr">
              <a:buNone/>
            </a:pPr>
            <a:r>
              <a:rPr lang="cs-CZ" dirty="0" smtClean="0"/>
              <a:t>6x </a:t>
            </a:r>
            <a:r>
              <a:rPr lang="cs-CZ" dirty="0"/>
              <a:t>+ 3y ˂ 18</a:t>
            </a:r>
          </a:p>
          <a:p>
            <a:pPr marL="0" indent="0" algn="ctr">
              <a:buNone/>
            </a:pPr>
            <a:r>
              <a:rPr lang="cs-CZ" dirty="0"/>
              <a:t>y – 3x ≥ 2</a:t>
            </a:r>
          </a:p>
          <a:p>
            <a:endParaRPr lang="cs-CZ" dirty="0"/>
          </a:p>
        </p:txBody>
      </p:sp>
      <p:sp>
        <p:nvSpPr>
          <p:cNvPr id="9" name="Zástupný symbol pro obsah 8"/>
          <p:cNvSpPr>
            <a:spLocks noGrp="1"/>
          </p:cNvSpPr>
          <p:nvPr>
            <p:ph sz="half" idx="2"/>
          </p:nvPr>
        </p:nvSpPr>
        <p:spPr>
          <a:ln>
            <a:solidFill>
              <a:schemeClr val="accent6">
                <a:lumMod val="60000"/>
                <a:lumOff val="40000"/>
              </a:schemeClr>
            </a:solidFill>
          </a:ln>
          <a:effectLst>
            <a:glow rad="139700">
              <a:schemeClr val="accent6">
                <a:satMod val="175000"/>
                <a:alpha val="40000"/>
              </a:schemeClr>
            </a:glow>
          </a:effectLst>
        </p:spPr>
        <p:txBody>
          <a:bodyPr/>
          <a:lstStyle/>
          <a:p>
            <a:pPr marL="0" indent="0">
              <a:buNone/>
            </a:pPr>
            <a:r>
              <a:rPr lang="cs-CZ" dirty="0" smtClean="0"/>
              <a:t>Řešte soustavu nerovnic</a:t>
            </a:r>
          </a:p>
          <a:p>
            <a:pPr marL="0" indent="0">
              <a:buNone/>
            </a:pPr>
            <a:endParaRPr lang="cs-CZ" dirty="0"/>
          </a:p>
          <a:p>
            <a:pPr marL="0" indent="0" algn="ctr">
              <a:buNone/>
            </a:pPr>
            <a:r>
              <a:rPr lang="cs-CZ" dirty="0"/>
              <a:t>2x -y ≤ 5</a:t>
            </a:r>
          </a:p>
          <a:p>
            <a:pPr marL="0" indent="0" algn="ctr">
              <a:buNone/>
            </a:pPr>
            <a:r>
              <a:rPr lang="cs-CZ" dirty="0"/>
              <a:t>3y + x ≥ 6</a:t>
            </a:r>
          </a:p>
          <a:p>
            <a:pPr marL="0" indent="0">
              <a:buNone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91298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600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7000"/>
                            </p:stCondLst>
                            <p:childTnLst>
                              <p:par>
                                <p:cTn id="3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8000"/>
                            </p:stCondLst>
                            <p:childTnLst>
                              <p:par>
                                <p:cTn id="4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9000"/>
                            </p:stCondLst>
                            <p:childTnLst>
                              <p:par>
                                <p:cTn id="5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build="p" animBg="1"/>
      <p:bldP spid="9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Rovnoramenný trojúhelník 66"/>
          <p:cNvSpPr/>
          <p:nvPr/>
        </p:nvSpPr>
        <p:spPr>
          <a:xfrm rot="9801810">
            <a:off x="5916944" y="2242530"/>
            <a:ext cx="2224093" cy="1561852"/>
          </a:xfrm>
          <a:prstGeom prst="triangle">
            <a:avLst/>
          </a:prstGeom>
          <a:pattFill prst="pct40">
            <a:fgClr>
              <a:srgbClr val="C00000"/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56592" y="188640"/>
            <a:ext cx="4800824" cy="1008112"/>
          </a:xfr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normAutofit fontScale="90000"/>
          </a:bodyPr>
          <a:lstStyle/>
          <a:p>
            <a:r>
              <a:rPr lang="cs-CZ" dirty="0" smtClean="0"/>
              <a:t>Příklady na </a:t>
            </a:r>
            <a:r>
              <a:rPr lang="cs-CZ" dirty="0" err="1" smtClean="0"/>
              <a:t>procvičení-řešení</a:t>
            </a:r>
            <a:endParaRPr lang="cs-CZ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251520" y="620688"/>
            <a:ext cx="2016224" cy="648072"/>
          </a:xfr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normAutofit fontScale="85000" lnSpcReduction="20000"/>
          </a:bodyPr>
          <a:lstStyle/>
          <a:p>
            <a:pPr algn="ctr"/>
            <a:r>
              <a:rPr lang="cs-CZ" dirty="0" smtClean="0"/>
              <a:t>6x + 3y ˂ 18</a:t>
            </a:r>
          </a:p>
          <a:p>
            <a:pPr algn="ctr"/>
            <a:r>
              <a:rPr lang="cs-CZ" dirty="0"/>
              <a:t>y</a:t>
            </a:r>
            <a:r>
              <a:rPr lang="cs-CZ" dirty="0" smtClean="0"/>
              <a:t> – 3x ≥ 2</a:t>
            </a:r>
            <a:endParaRPr lang="cs-CZ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Zástupný symbol pro obsah 3"/>
              <p:cNvSpPr>
                <a:spLocks noGrp="1"/>
              </p:cNvSpPr>
              <p:nvPr>
                <p:ph sz="half" idx="2"/>
              </p:nvPr>
            </p:nvSpPr>
            <p:spPr>
              <a:xfrm>
                <a:off x="395536" y="1268760"/>
                <a:ext cx="4176464" cy="5472607"/>
              </a:xfrm>
            </p:spPr>
            <p:txBody>
              <a:bodyPr/>
              <a:lstStyle/>
              <a:p>
                <a:pPr marL="0" indent="0">
                  <a:buNone/>
                </a:pPr>
                <a:r>
                  <a:rPr lang="cs-CZ" sz="1600" dirty="0" smtClean="0"/>
                  <a:t>y ˂ 6 – 2x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sz="160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sz="1600" b="0" i="1" smtClean="0">
                            <a:latin typeface="Cambria Math"/>
                          </a:rPr>
                          <m:t>𝑃</m:t>
                        </m:r>
                      </m:e>
                      <m:sub>
                        <m:r>
                          <a:rPr lang="cs-CZ" sz="1600" b="0" i="1" smtClean="0">
                            <a:latin typeface="Cambria Math"/>
                          </a:rPr>
                          <m:t>𝑥</m:t>
                        </m:r>
                      </m:sub>
                    </m:sSub>
                  </m:oMath>
                </a14:m>
                <a:r>
                  <a:rPr lang="cs-CZ" sz="1600" dirty="0" smtClean="0"/>
                  <a:t>= [3; 0]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sz="160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sz="1600" b="0" i="1" smtClean="0">
                            <a:latin typeface="Cambria Math"/>
                          </a:rPr>
                          <m:t>𝑃</m:t>
                        </m:r>
                      </m:e>
                      <m:sub>
                        <m:r>
                          <a:rPr lang="cs-CZ" sz="1600" b="0" i="1" smtClean="0">
                            <a:latin typeface="Cambria Math"/>
                          </a:rPr>
                          <m:t>𝑦</m:t>
                        </m:r>
                      </m:sub>
                    </m:sSub>
                  </m:oMath>
                </a14:m>
                <a:r>
                  <a:rPr lang="cs-CZ" sz="1600" dirty="0" smtClean="0"/>
                  <a:t>= [0; </a:t>
                </a:r>
                <a:r>
                  <a:rPr lang="cs-CZ" sz="1600" dirty="0"/>
                  <a:t>6</a:t>
                </a:r>
                <a:r>
                  <a:rPr lang="cs-CZ" sz="1600" dirty="0" smtClean="0"/>
                  <a:t>]</a:t>
                </a:r>
              </a:p>
              <a:p>
                <a:pPr marL="0" indent="0">
                  <a:buNone/>
                </a:pPr>
                <a:r>
                  <a:rPr lang="cs-CZ" sz="1600" dirty="0" smtClean="0"/>
                  <a:t>y  ≥ 2 + 3x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sz="160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sz="1600" b="0" i="1" smtClean="0">
                            <a:latin typeface="Cambria Math"/>
                          </a:rPr>
                          <m:t>𝑃</m:t>
                        </m:r>
                      </m:e>
                      <m:sub>
                        <m:r>
                          <a:rPr lang="cs-CZ" sz="1600" b="0" i="1" smtClean="0">
                            <a:latin typeface="Cambria Math"/>
                          </a:rPr>
                          <m:t>𝑥</m:t>
                        </m:r>
                      </m:sub>
                    </m:sSub>
                  </m:oMath>
                </a14:m>
                <a:r>
                  <a:rPr lang="cs-CZ" sz="1600" dirty="0" smtClean="0"/>
                  <a:t>= [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sz="1600" i="1" dirty="0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sz="1600" b="0" i="1" dirty="0" smtClean="0">
                            <a:latin typeface="Cambria Math"/>
                          </a:rPr>
                          <m:t>−2</m:t>
                        </m:r>
                      </m:num>
                      <m:den>
                        <m:r>
                          <a:rPr lang="cs-CZ" sz="1600" b="0" i="1" dirty="0" smtClean="0">
                            <a:latin typeface="Cambria Math"/>
                          </a:rPr>
                          <m:t>3</m:t>
                        </m:r>
                      </m:den>
                    </m:f>
                  </m:oMath>
                </a14:m>
                <a:r>
                  <a:rPr lang="cs-CZ" sz="1600" dirty="0" smtClean="0"/>
                  <a:t>; 0]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sz="160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sz="1600" b="0" i="1" smtClean="0">
                            <a:latin typeface="Cambria Math"/>
                          </a:rPr>
                          <m:t>𝑃</m:t>
                        </m:r>
                      </m:e>
                      <m:sub>
                        <m:r>
                          <a:rPr lang="cs-CZ" sz="1600" b="0" i="1" smtClean="0">
                            <a:latin typeface="Cambria Math"/>
                          </a:rPr>
                          <m:t>𝑦</m:t>
                        </m:r>
                      </m:sub>
                    </m:sSub>
                  </m:oMath>
                </a14:m>
                <a:r>
                  <a:rPr lang="cs-CZ" sz="1600" dirty="0" smtClean="0"/>
                  <a:t>= [0; </a:t>
                </a:r>
                <a:r>
                  <a:rPr lang="cs-CZ" sz="1600" dirty="0"/>
                  <a:t>2</a:t>
                </a:r>
                <a:r>
                  <a:rPr lang="cs-CZ" sz="1600" dirty="0" smtClean="0"/>
                  <a:t>]</a:t>
                </a:r>
              </a:p>
              <a:p>
                <a:pPr marL="0" indent="0">
                  <a:buNone/>
                </a:pPr>
                <a:endParaRPr lang="cs-CZ" dirty="0" smtClean="0"/>
              </a:p>
              <a:p>
                <a:endParaRPr lang="cs-CZ" dirty="0"/>
              </a:p>
            </p:txBody>
          </p:sp>
        </mc:Choice>
        <mc:Fallback xmlns="">
          <p:sp>
            <p:nvSpPr>
              <p:cNvPr id="4" name="Zástupný symbol pro obsah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2"/>
              </p:nvPr>
            </p:nvSpPr>
            <p:spPr>
              <a:xfrm>
                <a:off x="395536" y="1268760"/>
                <a:ext cx="4176464" cy="5472607"/>
              </a:xfrm>
              <a:blipFill rotWithShape="1">
                <a:blip r:embed="rId2"/>
                <a:stretch>
                  <a:fillRect l="-876" t="-223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6354657" y="620688"/>
            <a:ext cx="2376264" cy="648072"/>
          </a:xfr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normAutofit fontScale="85000" lnSpcReduction="20000"/>
          </a:bodyPr>
          <a:lstStyle/>
          <a:p>
            <a:pPr algn="ctr"/>
            <a:r>
              <a:rPr lang="cs-CZ" dirty="0"/>
              <a:t>2</a:t>
            </a:r>
            <a:r>
              <a:rPr lang="cs-CZ" dirty="0" smtClean="0"/>
              <a:t>x -y ≤ 5</a:t>
            </a:r>
          </a:p>
          <a:p>
            <a:pPr algn="ctr"/>
            <a:r>
              <a:rPr lang="cs-CZ" dirty="0" smtClean="0"/>
              <a:t>3y + x ≥ 6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Zástupný symbol pro obsah 5"/>
              <p:cNvSpPr>
                <a:spLocks noGrp="1"/>
              </p:cNvSpPr>
              <p:nvPr>
                <p:ph sz="quarter" idx="4"/>
              </p:nvPr>
            </p:nvSpPr>
            <p:spPr>
              <a:xfrm>
                <a:off x="4445910" y="1412776"/>
                <a:ext cx="4240891" cy="5184576"/>
              </a:xfrm>
            </p:spPr>
            <p:txBody>
              <a:bodyPr/>
              <a:lstStyle/>
              <a:p>
                <a:pPr marL="0" indent="0">
                  <a:buNone/>
                </a:pPr>
                <a:r>
                  <a:rPr lang="cs-CZ" sz="1600" dirty="0" smtClean="0"/>
                  <a:t>y ˃ 2x - 5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sz="160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sz="1600" b="0" i="1" smtClean="0">
                            <a:latin typeface="Cambria Math"/>
                          </a:rPr>
                          <m:t>𝑃</m:t>
                        </m:r>
                      </m:e>
                      <m:sub>
                        <m:r>
                          <a:rPr lang="cs-CZ" sz="1600" b="0" i="1" smtClean="0">
                            <a:latin typeface="Cambria Math"/>
                          </a:rPr>
                          <m:t>𝑥</m:t>
                        </m:r>
                      </m:sub>
                    </m:sSub>
                  </m:oMath>
                </a14:m>
                <a:r>
                  <a:rPr lang="cs-CZ" sz="1600" dirty="0" smtClean="0"/>
                  <a:t>= [2,5; 0]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sz="160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sz="1600" b="0" i="1" smtClean="0">
                            <a:latin typeface="Cambria Math"/>
                          </a:rPr>
                          <m:t>𝑃</m:t>
                        </m:r>
                      </m:e>
                      <m:sub>
                        <m:r>
                          <a:rPr lang="cs-CZ" sz="1600" b="0" i="1" smtClean="0">
                            <a:latin typeface="Cambria Math"/>
                          </a:rPr>
                          <m:t>𝑦</m:t>
                        </m:r>
                      </m:sub>
                    </m:sSub>
                  </m:oMath>
                </a14:m>
                <a:r>
                  <a:rPr lang="cs-CZ" sz="1600" dirty="0" smtClean="0"/>
                  <a:t>= [0; -5]</a:t>
                </a:r>
              </a:p>
              <a:p>
                <a:pPr marL="0" indent="0">
                  <a:buNone/>
                </a:pPr>
                <a:r>
                  <a:rPr lang="cs-CZ" sz="1600" dirty="0" smtClean="0"/>
                  <a:t>y  ≥ 2 -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sz="160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sz="1600" b="0" i="1" smtClean="0">
                            <a:latin typeface="Cambria Math"/>
                          </a:rPr>
                          <m:t>𝑥</m:t>
                        </m:r>
                      </m:num>
                      <m:den>
                        <m:r>
                          <a:rPr lang="cs-CZ" sz="1600" b="0" i="1" smtClean="0">
                            <a:latin typeface="Cambria Math"/>
                          </a:rPr>
                          <m:t>3</m:t>
                        </m:r>
                      </m:den>
                    </m:f>
                  </m:oMath>
                </a14:m>
                <a:r>
                  <a:rPr lang="cs-CZ" sz="1600" dirty="0" smtClean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sz="160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sz="1600" b="0" i="1" smtClean="0">
                            <a:latin typeface="Cambria Math"/>
                          </a:rPr>
                          <m:t>      </m:t>
                        </m:r>
                        <m:r>
                          <a:rPr lang="cs-CZ" sz="1600" b="0" i="1" smtClean="0">
                            <a:latin typeface="Cambria Math"/>
                          </a:rPr>
                          <m:t>𝑃</m:t>
                        </m:r>
                      </m:e>
                      <m:sub>
                        <m:r>
                          <a:rPr lang="cs-CZ" sz="1600" b="0" i="1" smtClean="0">
                            <a:latin typeface="Cambria Math"/>
                          </a:rPr>
                          <m:t>𝑥</m:t>
                        </m:r>
                      </m:sub>
                    </m:sSub>
                  </m:oMath>
                </a14:m>
                <a:r>
                  <a:rPr lang="cs-CZ" sz="1600" dirty="0" smtClean="0"/>
                  <a:t>= [6; 0]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sz="160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sz="1600" b="0" i="1" smtClean="0">
                            <a:latin typeface="Cambria Math"/>
                          </a:rPr>
                          <m:t>𝑃</m:t>
                        </m:r>
                      </m:e>
                      <m:sub>
                        <m:r>
                          <a:rPr lang="cs-CZ" sz="1600" b="0" i="1" smtClean="0">
                            <a:latin typeface="Cambria Math"/>
                          </a:rPr>
                          <m:t>𝑦</m:t>
                        </m:r>
                      </m:sub>
                    </m:sSub>
                  </m:oMath>
                </a14:m>
                <a:r>
                  <a:rPr lang="cs-CZ" sz="1600" dirty="0" smtClean="0"/>
                  <a:t>= [0; </a:t>
                </a:r>
                <a:r>
                  <a:rPr lang="cs-CZ" sz="1600" dirty="0"/>
                  <a:t>2</a:t>
                </a:r>
                <a:r>
                  <a:rPr lang="cs-CZ" sz="1600" dirty="0" smtClean="0"/>
                  <a:t>]</a:t>
                </a:r>
              </a:p>
              <a:p>
                <a:endParaRPr lang="cs-CZ" dirty="0"/>
              </a:p>
            </p:txBody>
          </p:sp>
        </mc:Choice>
        <mc:Fallback xmlns="">
          <p:sp>
            <p:nvSpPr>
              <p:cNvPr id="6" name="Zástupný symbol pro obsah 5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4"/>
              </p:nvPr>
            </p:nvSpPr>
            <p:spPr>
              <a:xfrm>
                <a:off x="4445910" y="1412776"/>
                <a:ext cx="4240891" cy="5184576"/>
              </a:xfrm>
              <a:blipFill rotWithShape="1">
                <a:blip r:embed="rId3"/>
                <a:stretch>
                  <a:fillRect l="-718" t="-235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9" name="Přímá spojnice 8"/>
          <p:cNvCxnSpPr/>
          <p:nvPr/>
        </p:nvCxnSpPr>
        <p:spPr>
          <a:xfrm>
            <a:off x="2267744" y="2204864"/>
            <a:ext cx="72008" cy="417646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Přímá spojnice 10"/>
          <p:cNvCxnSpPr/>
          <p:nvPr/>
        </p:nvCxnSpPr>
        <p:spPr>
          <a:xfrm>
            <a:off x="467544" y="4149080"/>
            <a:ext cx="367240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Přímá spojnice 12"/>
          <p:cNvCxnSpPr/>
          <p:nvPr/>
        </p:nvCxnSpPr>
        <p:spPr>
          <a:xfrm flipH="1" flipV="1">
            <a:off x="1979712" y="2204864"/>
            <a:ext cx="1800200" cy="3960440"/>
          </a:xfrm>
          <a:prstGeom prst="line">
            <a:avLst/>
          </a:prstGeom>
          <a:ln w="76200">
            <a:solidFill>
              <a:schemeClr val="accent6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H="1">
            <a:off x="1223628" y="2204864"/>
            <a:ext cx="1656184" cy="4183124"/>
          </a:xfrm>
          <a:prstGeom prst="line">
            <a:avLst/>
          </a:prstGeom>
          <a:ln w="762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Přímá spojnice 18"/>
          <p:cNvCxnSpPr/>
          <p:nvPr/>
        </p:nvCxnSpPr>
        <p:spPr>
          <a:xfrm flipH="1">
            <a:off x="467544" y="2348880"/>
            <a:ext cx="1512168" cy="864096"/>
          </a:xfrm>
          <a:prstGeom prst="line">
            <a:avLst/>
          </a:prstGeom>
          <a:ln w="2857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Přímá spojnice 19"/>
          <p:cNvCxnSpPr/>
          <p:nvPr/>
        </p:nvCxnSpPr>
        <p:spPr>
          <a:xfrm flipH="1">
            <a:off x="663022" y="2708920"/>
            <a:ext cx="1512168" cy="864096"/>
          </a:xfrm>
          <a:prstGeom prst="line">
            <a:avLst/>
          </a:prstGeom>
          <a:ln w="2857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Přímá spojnice 20"/>
          <p:cNvCxnSpPr/>
          <p:nvPr/>
        </p:nvCxnSpPr>
        <p:spPr>
          <a:xfrm flipH="1">
            <a:off x="827584" y="3070595"/>
            <a:ext cx="1512168" cy="864096"/>
          </a:xfrm>
          <a:prstGeom prst="line">
            <a:avLst/>
          </a:prstGeom>
          <a:ln w="2857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Přímá spojnice 21"/>
          <p:cNvCxnSpPr/>
          <p:nvPr/>
        </p:nvCxnSpPr>
        <p:spPr>
          <a:xfrm flipH="1">
            <a:off x="1023000" y="3486231"/>
            <a:ext cx="1512168" cy="864096"/>
          </a:xfrm>
          <a:prstGeom prst="line">
            <a:avLst/>
          </a:prstGeom>
          <a:ln w="2857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Přímá spojnice 22"/>
          <p:cNvCxnSpPr/>
          <p:nvPr/>
        </p:nvCxnSpPr>
        <p:spPr>
          <a:xfrm flipH="1">
            <a:off x="1223628" y="3821297"/>
            <a:ext cx="1512168" cy="864096"/>
          </a:xfrm>
          <a:prstGeom prst="line">
            <a:avLst/>
          </a:prstGeom>
          <a:ln w="2857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Přímá spojnice 23"/>
          <p:cNvCxnSpPr/>
          <p:nvPr/>
        </p:nvCxnSpPr>
        <p:spPr>
          <a:xfrm flipH="1">
            <a:off x="1367644" y="4268033"/>
            <a:ext cx="1512168" cy="864096"/>
          </a:xfrm>
          <a:prstGeom prst="line">
            <a:avLst/>
          </a:prstGeom>
          <a:ln w="2857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Přímá spojnice 24"/>
          <p:cNvCxnSpPr/>
          <p:nvPr/>
        </p:nvCxnSpPr>
        <p:spPr>
          <a:xfrm flipH="1">
            <a:off x="1568504" y="4700081"/>
            <a:ext cx="1512168" cy="864096"/>
          </a:xfrm>
          <a:prstGeom prst="line">
            <a:avLst/>
          </a:prstGeom>
          <a:ln w="2857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Přímá spojnice 25"/>
          <p:cNvCxnSpPr/>
          <p:nvPr/>
        </p:nvCxnSpPr>
        <p:spPr>
          <a:xfrm flipH="1">
            <a:off x="1789998" y="5091844"/>
            <a:ext cx="1512168" cy="864096"/>
          </a:xfrm>
          <a:prstGeom prst="line">
            <a:avLst/>
          </a:prstGeom>
          <a:ln w="2857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Přímá spojnice 26"/>
          <p:cNvCxnSpPr/>
          <p:nvPr/>
        </p:nvCxnSpPr>
        <p:spPr>
          <a:xfrm flipH="1">
            <a:off x="1979712" y="5523892"/>
            <a:ext cx="1512168" cy="864096"/>
          </a:xfrm>
          <a:prstGeom prst="line">
            <a:avLst/>
          </a:prstGeom>
          <a:ln w="381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Přímá spojnice 28"/>
          <p:cNvCxnSpPr/>
          <p:nvPr/>
        </p:nvCxnSpPr>
        <p:spPr>
          <a:xfrm flipH="1" flipV="1">
            <a:off x="2267744" y="2042846"/>
            <a:ext cx="608702" cy="26646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Přímá spojnice 30"/>
          <p:cNvCxnSpPr/>
          <p:nvPr/>
        </p:nvCxnSpPr>
        <p:spPr>
          <a:xfrm flipH="1" flipV="1">
            <a:off x="1212714" y="2042846"/>
            <a:ext cx="1523082" cy="612068"/>
          </a:xfrm>
          <a:prstGeom prst="line">
            <a:avLst/>
          </a:prstGeom>
          <a:ln w="28575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Přímá spojnice 33"/>
          <p:cNvCxnSpPr/>
          <p:nvPr/>
        </p:nvCxnSpPr>
        <p:spPr>
          <a:xfrm flipH="1" flipV="1">
            <a:off x="995077" y="2818656"/>
            <a:ext cx="1523082" cy="612068"/>
          </a:xfrm>
          <a:prstGeom prst="line">
            <a:avLst/>
          </a:prstGeom>
          <a:ln w="28575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Přímá spojnice 34"/>
          <p:cNvCxnSpPr/>
          <p:nvPr/>
        </p:nvCxnSpPr>
        <p:spPr>
          <a:xfrm flipH="1" flipV="1">
            <a:off x="744662" y="3180197"/>
            <a:ext cx="1523082" cy="612068"/>
          </a:xfrm>
          <a:prstGeom prst="line">
            <a:avLst/>
          </a:prstGeom>
          <a:ln w="28575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Přímá spojnice 35"/>
          <p:cNvCxnSpPr/>
          <p:nvPr/>
        </p:nvCxnSpPr>
        <p:spPr>
          <a:xfrm flipH="1" flipV="1">
            <a:off x="606103" y="3610566"/>
            <a:ext cx="1523082" cy="612068"/>
          </a:xfrm>
          <a:prstGeom prst="line">
            <a:avLst/>
          </a:prstGeom>
          <a:ln w="28575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Přímá spojnice 36"/>
          <p:cNvCxnSpPr/>
          <p:nvPr/>
        </p:nvCxnSpPr>
        <p:spPr>
          <a:xfrm flipH="1" flipV="1">
            <a:off x="413859" y="3916600"/>
            <a:ext cx="1523082" cy="612068"/>
          </a:xfrm>
          <a:prstGeom prst="line">
            <a:avLst/>
          </a:prstGeom>
          <a:ln w="28575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Přímá spojnice 37"/>
          <p:cNvCxnSpPr/>
          <p:nvPr/>
        </p:nvCxnSpPr>
        <p:spPr>
          <a:xfrm flipH="1" flipV="1">
            <a:off x="266916" y="4268033"/>
            <a:ext cx="1523082" cy="612068"/>
          </a:xfrm>
          <a:prstGeom prst="line">
            <a:avLst/>
          </a:prstGeom>
          <a:ln w="28575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Přímá spojnice 38"/>
          <p:cNvCxnSpPr/>
          <p:nvPr/>
        </p:nvCxnSpPr>
        <p:spPr>
          <a:xfrm flipH="1" flipV="1">
            <a:off x="104520" y="4749271"/>
            <a:ext cx="1523082" cy="612068"/>
          </a:xfrm>
          <a:prstGeom prst="line">
            <a:avLst/>
          </a:prstGeom>
          <a:ln w="28575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Přímá spojnice 39"/>
          <p:cNvCxnSpPr/>
          <p:nvPr/>
        </p:nvCxnSpPr>
        <p:spPr>
          <a:xfrm flipH="1" flipV="1">
            <a:off x="1100060" y="2348880"/>
            <a:ext cx="1523082" cy="612068"/>
          </a:xfrm>
          <a:prstGeom prst="line">
            <a:avLst/>
          </a:prstGeom>
          <a:ln w="28575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Přímá spojnice 40"/>
          <p:cNvCxnSpPr/>
          <p:nvPr/>
        </p:nvCxnSpPr>
        <p:spPr>
          <a:xfrm flipH="1" flipV="1">
            <a:off x="-65781" y="5121188"/>
            <a:ext cx="1523082" cy="612068"/>
          </a:xfrm>
          <a:prstGeom prst="line">
            <a:avLst/>
          </a:prstGeom>
          <a:ln w="28575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ovéPole 49"/>
          <p:cNvSpPr txBox="1"/>
          <p:nvPr/>
        </p:nvSpPr>
        <p:spPr>
          <a:xfrm>
            <a:off x="3302166" y="5980638"/>
            <a:ext cx="11437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dirty="0" smtClean="0">
                <a:solidFill>
                  <a:schemeClr val="accent6">
                    <a:lumMod val="50000"/>
                  </a:schemeClr>
                </a:solidFill>
              </a:rPr>
              <a:t>y ˂ 6 – 2x </a:t>
            </a:r>
            <a:endParaRPr lang="cs-CZ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cxnSp>
        <p:nvCxnSpPr>
          <p:cNvPr id="52" name="Přímá spojnice 51"/>
          <p:cNvCxnSpPr/>
          <p:nvPr/>
        </p:nvCxnSpPr>
        <p:spPr>
          <a:xfrm flipH="1">
            <a:off x="2175190" y="2818656"/>
            <a:ext cx="92554" cy="1099623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Přímá spojnice 52"/>
          <p:cNvCxnSpPr/>
          <p:nvPr/>
        </p:nvCxnSpPr>
        <p:spPr>
          <a:xfrm flipH="1">
            <a:off x="1974255" y="2591156"/>
            <a:ext cx="170019" cy="170194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Přímá spojnice 53"/>
          <p:cNvCxnSpPr/>
          <p:nvPr/>
        </p:nvCxnSpPr>
        <p:spPr>
          <a:xfrm flipH="1">
            <a:off x="1632600" y="2322983"/>
            <a:ext cx="321555" cy="2809146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Přímá spojnice 54"/>
          <p:cNvCxnSpPr/>
          <p:nvPr/>
        </p:nvCxnSpPr>
        <p:spPr>
          <a:xfrm flipH="1">
            <a:off x="1175400" y="2042846"/>
            <a:ext cx="549754" cy="4307124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Přímá spojnice 55"/>
          <p:cNvCxnSpPr/>
          <p:nvPr/>
        </p:nvCxnSpPr>
        <p:spPr>
          <a:xfrm flipH="1">
            <a:off x="866061" y="2025067"/>
            <a:ext cx="523994" cy="4140237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Přímá spojnice 56"/>
          <p:cNvCxnSpPr/>
          <p:nvPr/>
        </p:nvCxnSpPr>
        <p:spPr>
          <a:xfrm flipH="1">
            <a:off x="467544" y="2042845"/>
            <a:ext cx="624827" cy="4122459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Přímá spojnice 57"/>
          <p:cNvCxnSpPr/>
          <p:nvPr/>
        </p:nvCxnSpPr>
        <p:spPr>
          <a:xfrm flipH="1">
            <a:off x="104520" y="2057101"/>
            <a:ext cx="544964" cy="4108203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Přímá spojnice 72"/>
          <p:cNvCxnSpPr/>
          <p:nvPr/>
        </p:nvCxnSpPr>
        <p:spPr>
          <a:xfrm>
            <a:off x="6930721" y="2204864"/>
            <a:ext cx="72008" cy="417646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Přímá spojnice 73"/>
          <p:cNvCxnSpPr/>
          <p:nvPr/>
        </p:nvCxnSpPr>
        <p:spPr>
          <a:xfrm>
            <a:off x="5130521" y="4149080"/>
            <a:ext cx="367240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Přímá spojnice 74"/>
          <p:cNvCxnSpPr/>
          <p:nvPr/>
        </p:nvCxnSpPr>
        <p:spPr>
          <a:xfrm flipH="1" flipV="1">
            <a:off x="5325999" y="2309308"/>
            <a:ext cx="3566482" cy="2782536"/>
          </a:xfrm>
          <a:prstGeom prst="line">
            <a:avLst/>
          </a:prstGeom>
          <a:ln w="76200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Přímá spojnice 75"/>
          <p:cNvCxnSpPr/>
          <p:nvPr/>
        </p:nvCxnSpPr>
        <p:spPr>
          <a:xfrm flipH="1">
            <a:off x="6489443" y="2057101"/>
            <a:ext cx="1428297" cy="4230869"/>
          </a:xfrm>
          <a:prstGeom prst="line">
            <a:avLst/>
          </a:prstGeom>
          <a:ln w="76200">
            <a:solidFill>
              <a:srgbClr val="7030A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Přímá spojnice 76"/>
          <p:cNvCxnSpPr/>
          <p:nvPr/>
        </p:nvCxnSpPr>
        <p:spPr>
          <a:xfrm flipH="1">
            <a:off x="6017841" y="2309308"/>
            <a:ext cx="619391" cy="509348"/>
          </a:xfrm>
          <a:prstGeom prst="line">
            <a:avLst/>
          </a:prstGeom>
          <a:ln w="2857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Přímá spojnice 77"/>
          <p:cNvCxnSpPr/>
          <p:nvPr/>
        </p:nvCxnSpPr>
        <p:spPr>
          <a:xfrm flipH="1">
            <a:off x="6353156" y="2176077"/>
            <a:ext cx="1045617" cy="927087"/>
          </a:xfrm>
          <a:prstGeom prst="line">
            <a:avLst/>
          </a:prstGeom>
          <a:ln w="2857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Přímá spojnice 78"/>
          <p:cNvCxnSpPr/>
          <p:nvPr/>
        </p:nvCxnSpPr>
        <p:spPr>
          <a:xfrm flipH="1">
            <a:off x="6722241" y="2057101"/>
            <a:ext cx="1583159" cy="1373623"/>
          </a:xfrm>
          <a:prstGeom prst="line">
            <a:avLst/>
          </a:prstGeom>
          <a:ln w="2857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Přímá spojnice 79"/>
          <p:cNvCxnSpPr/>
          <p:nvPr/>
        </p:nvCxnSpPr>
        <p:spPr>
          <a:xfrm flipH="1">
            <a:off x="7080618" y="2204864"/>
            <a:ext cx="1811863" cy="1477888"/>
          </a:xfrm>
          <a:prstGeom prst="line">
            <a:avLst/>
          </a:prstGeom>
          <a:ln w="2857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Přímá spojnice 80"/>
          <p:cNvCxnSpPr/>
          <p:nvPr/>
        </p:nvCxnSpPr>
        <p:spPr>
          <a:xfrm flipH="1">
            <a:off x="7398773" y="2708920"/>
            <a:ext cx="1493708" cy="1207680"/>
          </a:xfrm>
          <a:prstGeom prst="line">
            <a:avLst/>
          </a:prstGeom>
          <a:ln w="2857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Přímá spojnice 81"/>
          <p:cNvCxnSpPr/>
          <p:nvPr/>
        </p:nvCxnSpPr>
        <p:spPr>
          <a:xfrm flipH="1">
            <a:off x="8007050" y="3573016"/>
            <a:ext cx="965123" cy="836387"/>
          </a:xfrm>
          <a:prstGeom prst="line">
            <a:avLst/>
          </a:prstGeom>
          <a:ln w="2857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Přímá spojnice 82"/>
          <p:cNvCxnSpPr/>
          <p:nvPr/>
        </p:nvCxnSpPr>
        <p:spPr>
          <a:xfrm flipH="1">
            <a:off x="8305400" y="3934691"/>
            <a:ext cx="756084" cy="682441"/>
          </a:xfrm>
          <a:prstGeom prst="line">
            <a:avLst/>
          </a:prstGeom>
          <a:ln w="2857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Přímá spojnice 83"/>
          <p:cNvCxnSpPr/>
          <p:nvPr/>
        </p:nvCxnSpPr>
        <p:spPr>
          <a:xfrm flipH="1">
            <a:off x="7743649" y="3140968"/>
            <a:ext cx="1148832" cy="991656"/>
          </a:xfrm>
          <a:prstGeom prst="line">
            <a:avLst/>
          </a:prstGeom>
          <a:ln w="2857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Přímá spojnice 84"/>
          <p:cNvCxnSpPr/>
          <p:nvPr/>
        </p:nvCxnSpPr>
        <p:spPr>
          <a:xfrm flipH="1">
            <a:off x="8557843" y="4448053"/>
            <a:ext cx="503641" cy="432048"/>
          </a:xfrm>
          <a:prstGeom prst="line">
            <a:avLst/>
          </a:prstGeom>
          <a:ln w="381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Přímá spojnice 85"/>
          <p:cNvCxnSpPr/>
          <p:nvPr/>
        </p:nvCxnSpPr>
        <p:spPr>
          <a:xfrm flipH="1" flipV="1">
            <a:off x="4767497" y="3610566"/>
            <a:ext cx="2313122" cy="806670"/>
          </a:xfrm>
          <a:prstGeom prst="line">
            <a:avLst/>
          </a:prstGeom>
          <a:ln w="28575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Přímá spojnice 86"/>
          <p:cNvCxnSpPr/>
          <p:nvPr/>
        </p:nvCxnSpPr>
        <p:spPr>
          <a:xfrm flipH="1" flipV="1">
            <a:off x="4767497" y="4041068"/>
            <a:ext cx="2163224" cy="720081"/>
          </a:xfrm>
          <a:prstGeom prst="line">
            <a:avLst/>
          </a:prstGeom>
          <a:ln w="28575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Přímá spojnice 87"/>
          <p:cNvCxnSpPr/>
          <p:nvPr/>
        </p:nvCxnSpPr>
        <p:spPr>
          <a:xfrm flipH="1" flipV="1">
            <a:off x="4767497" y="4401108"/>
            <a:ext cx="2039754" cy="739629"/>
          </a:xfrm>
          <a:prstGeom prst="line">
            <a:avLst/>
          </a:prstGeom>
          <a:ln w="28575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Přímá spojnice 88"/>
          <p:cNvCxnSpPr/>
          <p:nvPr/>
        </p:nvCxnSpPr>
        <p:spPr>
          <a:xfrm flipH="1" flipV="1">
            <a:off x="4767497" y="4770922"/>
            <a:ext cx="1983068" cy="667241"/>
          </a:xfrm>
          <a:prstGeom prst="line">
            <a:avLst/>
          </a:prstGeom>
          <a:ln w="28575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Přímá spojnice 89"/>
          <p:cNvCxnSpPr/>
          <p:nvPr/>
        </p:nvCxnSpPr>
        <p:spPr>
          <a:xfrm flipH="1" flipV="1">
            <a:off x="4767497" y="5140737"/>
            <a:ext cx="1869736" cy="650139"/>
          </a:xfrm>
          <a:prstGeom prst="line">
            <a:avLst/>
          </a:prstGeom>
          <a:ln w="28575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Přímá spojnice 90"/>
          <p:cNvCxnSpPr/>
          <p:nvPr/>
        </p:nvCxnSpPr>
        <p:spPr>
          <a:xfrm flipH="1" flipV="1">
            <a:off x="4893437" y="5649906"/>
            <a:ext cx="1596006" cy="515398"/>
          </a:xfrm>
          <a:prstGeom prst="line">
            <a:avLst/>
          </a:prstGeom>
          <a:ln w="28575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Přímá spojnice 91"/>
          <p:cNvCxnSpPr/>
          <p:nvPr/>
        </p:nvCxnSpPr>
        <p:spPr>
          <a:xfrm flipH="1" flipV="1">
            <a:off x="4767497" y="3124690"/>
            <a:ext cx="2436094" cy="916378"/>
          </a:xfrm>
          <a:prstGeom prst="line">
            <a:avLst/>
          </a:prstGeom>
          <a:ln w="28575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93" name="TextovéPole 92"/>
              <p:cNvSpPr txBox="1"/>
              <p:nvPr/>
            </p:nvSpPr>
            <p:spPr>
              <a:xfrm>
                <a:off x="7828429" y="5265846"/>
                <a:ext cx="1143744" cy="46288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cs-CZ" b="1" dirty="0">
                    <a:solidFill>
                      <a:schemeClr val="accent6">
                        <a:lumMod val="50000"/>
                      </a:schemeClr>
                    </a:solidFill>
                  </a:rPr>
                  <a:t>y</a:t>
                </a:r>
                <a:r>
                  <a:rPr lang="cs-CZ" b="1" dirty="0" smtClean="0">
                    <a:solidFill>
                      <a:schemeClr val="accent6">
                        <a:lumMod val="50000"/>
                      </a:schemeClr>
                    </a:solidFill>
                  </a:rPr>
                  <a:t> </a:t>
                </a:r>
                <a:r>
                  <a:rPr lang="cs-CZ" b="1" dirty="0">
                    <a:solidFill>
                      <a:schemeClr val="accent6">
                        <a:lumMod val="50000"/>
                      </a:schemeClr>
                    </a:solidFill>
                  </a:rPr>
                  <a:t>≥ 2 -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b="1" i="1">
                            <a:solidFill>
                              <a:schemeClr val="accent6">
                                <a:lumMod val="50000"/>
                              </a:schemeClr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cs-CZ" b="1" i="1">
                            <a:solidFill>
                              <a:schemeClr val="accent6">
                                <a:lumMod val="50000"/>
                              </a:schemeClr>
                            </a:solidFill>
                            <a:latin typeface="Cambria Math"/>
                          </a:rPr>
                          <m:t>𝒙</m:t>
                        </m:r>
                      </m:num>
                      <m:den>
                        <m:r>
                          <a:rPr lang="cs-CZ" b="1" i="1">
                            <a:solidFill>
                              <a:schemeClr val="accent6">
                                <a:lumMod val="50000"/>
                              </a:schemeClr>
                            </a:solidFill>
                            <a:latin typeface="Cambria Math"/>
                          </a:rPr>
                          <m:t>𝟑</m:t>
                        </m:r>
                      </m:den>
                    </m:f>
                  </m:oMath>
                </a14:m>
                <a:r>
                  <a:rPr lang="cs-CZ" b="1" dirty="0" smtClean="0">
                    <a:solidFill>
                      <a:schemeClr val="accent6">
                        <a:lumMod val="50000"/>
                      </a:schemeClr>
                    </a:solidFill>
                  </a:rPr>
                  <a:t> </a:t>
                </a:r>
                <a:endParaRPr lang="cs-CZ" b="1" dirty="0">
                  <a:solidFill>
                    <a:schemeClr val="accent6">
                      <a:lumMod val="50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93" name="TextovéPole 9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28429" y="5265846"/>
                <a:ext cx="1143744" cy="462884"/>
              </a:xfrm>
              <a:prstGeom prst="rect">
                <a:avLst/>
              </a:prstGeom>
              <a:blipFill rotWithShape="1">
                <a:blip r:embed="rId4"/>
                <a:stretch>
                  <a:fillRect l="-4255" b="-7895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98" name="Přímá spojnice 97"/>
          <p:cNvCxnSpPr/>
          <p:nvPr/>
        </p:nvCxnSpPr>
        <p:spPr>
          <a:xfrm flipH="1">
            <a:off x="5779837" y="2204864"/>
            <a:ext cx="510742" cy="421613"/>
          </a:xfrm>
          <a:prstGeom prst="line">
            <a:avLst/>
          </a:prstGeom>
          <a:ln w="2857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Přímá spojnice 98"/>
          <p:cNvCxnSpPr/>
          <p:nvPr/>
        </p:nvCxnSpPr>
        <p:spPr>
          <a:xfrm flipH="1" flipV="1">
            <a:off x="6508012" y="2117233"/>
            <a:ext cx="1284297" cy="472890"/>
          </a:xfrm>
          <a:prstGeom prst="line">
            <a:avLst/>
          </a:prstGeom>
          <a:ln w="28575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Přímá spojnice 99"/>
          <p:cNvCxnSpPr/>
          <p:nvPr/>
        </p:nvCxnSpPr>
        <p:spPr>
          <a:xfrm flipH="1" flipV="1">
            <a:off x="5352935" y="2117233"/>
            <a:ext cx="2310154" cy="828092"/>
          </a:xfrm>
          <a:prstGeom prst="line">
            <a:avLst/>
          </a:prstGeom>
          <a:ln w="28575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Přímá spojnice 100"/>
          <p:cNvCxnSpPr/>
          <p:nvPr/>
        </p:nvCxnSpPr>
        <p:spPr>
          <a:xfrm flipH="1" flipV="1">
            <a:off x="4767497" y="2353678"/>
            <a:ext cx="2699776" cy="962740"/>
          </a:xfrm>
          <a:prstGeom prst="line">
            <a:avLst/>
          </a:prstGeom>
          <a:ln w="28575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Přímá spojnice 101"/>
          <p:cNvCxnSpPr/>
          <p:nvPr/>
        </p:nvCxnSpPr>
        <p:spPr>
          <a:xfrm flipH="1" flipV="1">
            <a:off x="4767497" y="2743912"/>
            <a:ext cx="2602794" cy="956664"/>
          </a:xfrm>
          <a:prstGeom prst="line">
            <a:avLst/>
          </a:prstGeom>
          <a:ln w="28575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7" name="TextovéPole 106"/>
          <p:cNvSpPr txBox="1"/>
          <p:nvPr/>
        </p:nvSpPr>
        <p:spPr>
          <a:xfrm>
            <a:off x="5413672" y="6180277"/>
            <a:ext cx="11437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dirty="0" smtClean="0">
                <a:solidFill>
                  <a:srgbClr val="7030A0"/>
                </a:solidFill>
              </a:rPr>
              <a:t>y˃2x - 5</a:t>
            </a:r>
            <a:endParaRPr lang="cs-CZ" b="1" dirty="0">
              <a:solidFill>
                <a:srgbClr val="7030A0"/>
              </a:solidFill>
            </a:endParaRPr>
          </a:p>
        </p:txBody>
      </p:sp>
      <p:sp>
        <p:nvSpPr>
          <p:cNvPr id="108" name="TextovéPole 107"/>
          <p:cNvSpPr txBox="1"/>
          <p:nvPr/>
        </p:nvSpPr>
        <p:spPr>
          <a:xfrm>
            <a:off x="2750254" y="2374580"/>
            <a:ext cx="11437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dirty="0" smtClean="0">
                <a:solidFill>
                  <a:srgbClr val="7030A0"/>
                </a:solidFill>
              </a:rPr>
              <a:t>y ≥ 2 + 3x</a:t>
            </a:r>
            <a:endParaRPr lang="cs-CZ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6741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500"/>
                            </p:stCondLst>
                            <p:childTnLst>
                              <p:par>
                                <p:cTn id="14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1000"/>
                            </p:stCondLst>
                            <p:childTnLst>
                              <p:par>
                                <p:cTn id="14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1500"/>
                            </p:stCondLst>
                            <p:childTnLst>
                              <p:par>
                                <p:cTn id="15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2500"/>
                            </p:stCondLst>
                            <p:childTnLst>
                              <p:par>
                                <p:cTn id="16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3000"/>
                            </p:stCondLst>
                            <p:childTnLst>
                              <p:par>
                                <p:cTn id="16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3500"/>
                            </p:stCondLst>
                            <p:childTnLst>
                              <p:par>
                                <p:cTn id="17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4" fill="hold">
                            <p:stCondLst>
                              <p:cond delay="4000"/>
                            </p:stCondLst>
                            <p:childTnLst>
                              <p:par>
                                <p:cTn id="17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3" fill="hold">
                            <p:stCondLst>
                              <p:cond delay="4500"/>
                            </p:stCondLst>
                            <p:childTnLst>
                              <p:par>
                                <p:cTn id="18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2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3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7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8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2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3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7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8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2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3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7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8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2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3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5" fill="hold">
                      <p:stCondLst>
                        <p:cond delay="indefinite"/>
                      </p:stCondLst>
                      <p:childTnLst>
                        <p:par>
                          <p:cTn id="226" fill="hold">
                            <p:stCondLst>
                              <p:cond delay="0"/>
                            </p:stCondLst>
                            <p:childTnLst>
                              <p:par>
                                <p:cTn id="22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9" dur="2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0" fill="hold">
                      <p:stCondLst>
                        <p:cond delay="indefinite"/>
                      </p:stCondLst>
                      <p:childTnLst>
                        <p:par>
                          <p:cTn id="231" fill="hold">
                            <p:stCondLst>
                              <p:cond delay="0"/>
                            </p:stCondLst>
                            <p:childTnLst>
                              <p:par>
                                <p:cTn id="23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4" dur="2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5" fill="hold">
                      <p:stCondLst>
                        <p:cond delay="indefinite"/>
                      </p:stCondLst>
                      <p:childTnLst>
                        <p:par>
                          <p:cTn id="236" fill="hold">
                            <p:stCondLst>
                              <p:cond delay="0"/>
                            </p:stCondLst>
                            <p:childTnLst>
                              <p:par>
                                <p:cTn id="23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9" dur="2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0" fill="hold">
                      <p:stCondLst>
                        <p:cond delay="indefinite"/>
                      </p:stCondLst>
                      <p:childTnLst>
                        <p:par>
                          <p:cTn id="241" fill="hold">
                            <p:stCondLst>
                              <p:cond delay="0"/>
                            </p:stCondLst>
                            <p:childTnLst>
                              <p:par>
                                <p:cTn id="24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4" dur="2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5" fill="hold">
                      <p:stCondLst>
                        <p:cond delay="indefinite"/>
                      </p:stCondLst>
                      <p:childTnLst>
                        <p:par>
                          <p:cTn id="246" fill="hold">
                            <p:stCondLst>
                              <p:cond delay="0"/>
                            </p:stCondLst>
                            <p:childTnLst>
                              <p:par>
                                <p:cTn id="24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9" dur="2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0" fill="hold">
                      <p:stCondLst>
                        <p:cond delay="indefinite"/>
                      </p:stCondLst>
                      <p:childTnLst>
                        <p:par>
                          <p:cTn id="251" fill="hold">
                            <p:stCondLst>
                              <p:cond delay="0"/>
                            </p:stCondLst>
                            <p:childTnLst>
                              <p:par>
                                <p:cTn id="25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4" dur="2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5" fill="hold">
                      <p:stCondLst>
                        <p:cond delay="indefinite"/>
                      </p:stCondLst>
                      <p:childTnLst>
                        <p:par>
                          <p:cTn id="256" fill="hold">
                            <p:stCondLst>
                              <p:cond delay="0"/>
                            </p:stCondLst>
                            <p:childTnLst>
                              <p:par>
                                <p:cTn id="25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9" dur="2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0" fill="hold">
                      <p:stCondLst>
                        <p:cond delay="indefinite"/>
                      </p:stCondLst>
                      <p:childTnLst>
                        <p:par>
                          <p:cTn id="261" fill="hold">
                            <p:stCondLst>
                              <p:cond delay="0"/>
                            </p:stCondLst>
                            <p:childTnLst>
                              <p:par>
                                <p:cTn id="26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4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5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6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7" fill="hold">
                      <p:stCondLst>
                        <p:cond delay="indefinite"/>
                      </p:stCondLst>
                      <p:childTnLst>
                        <p:par>
                          <p:cTn id="268" fill="hold">
                            <p:stCondLst>
                              <p:cond delay="0"/>
                            </p:stCondLst>
                            <p:childTnLst>
                              <p:par>
                                <p:cTn id="26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1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2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4" fill="hold">
                      <p:stCondLst>
                        <p:cond delay="indefinite"/>
                      </p:stCondLst>
                      <p:childTnLst>
                        <p:par>
                          <p:cTn id="275" fill="hold">
                            <p:stCondLst>
                              <p:cond delay="0"/>
                            </p:stCondLst>
                            <p:childTnLst>
                              <p:par>
                                <p:cTn id="27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9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0" fill="hold">
                      <p:stCondLst>
                        <p:cond delay="indefinite"/>
                      </p:stCondLst>
                      <p:childTnLst>
                        <p:par>
                          <p:cTn id="281" fill="hold">
                            <p:stCondLst>
                              <p:cond delay="0"/>
                            </p:stCondLst>
                            <p:childTnLst>
                              <p:par>
                                <p:cTn id="28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4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5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6" fill="hold">
                      <p:stCondLst>
                        <p:cond delay="indefinite"/>
                      </p:stCondLst>
                      <p:childTnLst>
                        <p:par>
                          <p:cTn id="287" fill="hold">
                            <p:stCondLst>
                              <p:cond delay="0"/>
                            </p:stCondLst>
                            <p:childTnLst>
                              <p:par>
                                <p:cTn id="28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0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1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4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5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6" fill="hold">
                      <p:stCondLst>
                        <p:cond delay="indefinite"/>
                      </p:stCondLst>
                      <p:childTnLst>
                        <p:par>
                          <p:cTn id="297" fill="hold">
                            <p:stCondLst>
                              <p:cond delay="0"/>
                            </p:stCondLst>
                            <p:childTnLst>
                              <p:par>
                                <p:cTn id="29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0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1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2" fill="hold">
                      <p:stCondLst>
                        <p:cond delay="indefinite"/>
                      </p:stCondLst>
                      <p:childTnLst>
                        <p:par>
                          <p:cTn id="303" fill="hold">
                            <p:stCondLst>
                              <p:cond delay="0"/>
                            </p:stCondLst>
                            <p:childTnLst>
                              <p:par>
                                <p:cTn id="30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6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7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8" fill="hold">
                      <p:stCondLst>
                        <p:cond delay="indefinite"/>
                      </p:stCondLst>
                      <p:childTnLst>
                        <p:par>
                          <p:cTn id="309" fill="hold">
                            <p:stCondLst>
                              <p:cond delay="0"/>
                            </p:stCondLst>
                            <p:childTnLst>
                              <p:par>
                                <p:cTn id="3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2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3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4" fill="hold">
                      <p:stCondLst>
                        <p:cond delay="indefinite"/>
                      </p:stCondLst>
                      <p:childTnLst>
                        <p:par>
                          <p:cTn id="315" fill="hold">
                            <p:stCondLst>
                              <p:cond delay="0"/>
                            </p:stCondLst>
                            <p:childTnLst>
                              <p:par>
                                <p:cTn id="3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8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9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0" fill="hold">
                      <p:stCondLst>
                        <p:cond delay="indefinite"/>
                      </p:stCondLst>
                      <p:childTnLst>
                        <p:par>
                          <p:cTn id="321" fill="hold">
                            <p:stCondLst>
                              <p:cond delay="0"/>
                            </p:stCondLst>
                            <p:childTnLst>
                              <p:par>
                                <p:cTn id="3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4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5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6" fill="hold">
                      <p:stCondLst>
                        <p:cond delay="indefinite"/>
                      </p:stCondLst>
                      <p:childTnLst>
                        <p:par>
                          <p:cTn id="327" fill="hold">
                            <p:stCondLst>
                              <p:cond delay="0"/>
                            </p:stCondLst>
                            <p:childTnLst>
                              <p:par>
                                <p:cTn id="3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0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1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2" fill="hold">
                      <p:stCondLst>
                        <p:cond delay="indefinite"/>
                      </p:stCondLst>
                      <p:childTnLst>
                        <p:par>
                          <p:cTn id="333" fill="hold">
                            <p:stCondLst>
                              <p:cond delay="0"/>
                            </p:stCondLst>
                            <p:childTnLst>
                              <p:par>
                                <p:cTn id="3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6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7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8" fill="hold">
                      <p:stCondLst>
                        <p:cond delay="indefinite"/>
                      </p:stCondLst>
                      <p:childTnLst>
                        <p:par>
                          <p:cTn id="339" fill="hold">
                            <p:stCondLst>
                              <p:cond delay="0"/>
                            </p:stCondLst>
                            <p:childTnLst>
                              <p:par>
                                <p:cTn id="3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2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3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4" fill="hold">
                      <p:stCondLst>
                        <p:cond delay="indefinite"/>
                      </p:stCondLst>
                      <p:childTnLst>
                        <p:par>
                          <p:cTn id="345" fill="hold">
                            <p:stCondLst>
                              <p:cond delay="0"/>
                            </p:stCondLst>
                            <p:childTnLst>
                              <p:par>
                                <p:cTn id="34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8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9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0" fill="hold">
                      <p:stCondLst>
                        <p:cond delay="indefinite"/>
                      </p:stCondLst>
                      <p:childTnLst>
                        <p:par>
                          <p:cTn id="351" fill="hold">
                            <p:stCondLst>
                              <p:cond delay="0"/>
                            </p:stCondLst>
                            <p:childTnLst>
                              <p:par>
                                <p:cTn id="35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4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5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6" fill="hold">
                            <p:stCondLst>
                              <p:cond delay="500"/>
                            </p:stCondLst>
                            <p:childTnLst>
                              <p:par>
                                <p:cTn id="35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9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0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1" fill="hold">
                            <p:stCondLst>
                              <p:cond delay="1000"/>
                            </p:stCondLst>
                            <p:childTnLst>
                              <p:par>
                                <p:cTn id="36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4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5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6" fill="hold">
                            <p:stCondLst>
                              <p:cond delay="1500"/>
                            </p:stCondLst>
                            <p:childTnLst>
                              <p:par>
                                <p:cTn id="36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9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0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1" fill="hold">
                            <p:stCondLst>
                              <p:cond delay="2000"/>
                            </p:stCondLst>
                            <p:childTnLst>
                              <p:par>
                                <p:cTn id="37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4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5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9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0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1" fill="hold">
                            <p:stCondLst>
                              <p:cond delay="3000"/>
                            </p:stCondLst>
                            <p:childTnLst>
                              <p:par>
                                <p:cTn id="38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4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5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8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9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0" fill="hold">
                      <p:stCondLst>
                        <p:cond delay="indefinite"/>
                      </p:stCondLst>
                      <p:childTnLst>
                        <p:par>
                          <p:cTn id="391" fill="hold">
                            <p:stCondLst>
                              <p:cond delay="0"/>
                            </p:stCondLst>
                            <p:childTnLst>
                              <p:par>
                                <p:cTn id="39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4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5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8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9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2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3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6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7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0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1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2" fill="hold">
                      <p:stCondLst>
                        <p:cond delay="indefinite"/>
                      </p:stCondLst>
                      <p:childTnLst>
                        <p:par>
                          <p:cTn id="413" fill="hold">
                            <p:stCondLst>
                              <p:cond delay="0"/>
                            </p:stCondLst>
                            <p:childTnLst>
                              <p:par>
                                <p:cTn id="4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6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0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1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4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5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 animBg="1"/>
      <p:bldP spid="2" grpId="0" animBg="1"/>
      <p:bldP spid="3" grpId="0" build="p" animBg="1"/>
      <p:bldP spid="4" grpId="0" uiExpand="1" build="p"/>
      <p:bldP spid="5" grpId="0" build="p" animBg="1"/>
      <p:bldP spid="50" grpId="0"/>
      <p:bldP spid="93" grpId="0"/>
      <p:bldP spid="107" grpId="0"/>
      <p:bldP spid="108" grpId="0"/>
    </p:bldLst>
  </p:timing>
</p:sld>
</file>

<file path=ppt/theme/theme1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</TotalTime>
  <Words>590</Words>
  <Application>Microsoft Office PowerPoint</Application>
  <PresentationFormat>Předvádění na obrazovce (4:3)</PresentationFormat>
  <Paragraphs>85</Paragraphs>
  <Slides>7</Slides>
  <Notes>1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7</vt:i4>
      </vt:variant>
    </vt:vector>
  </HeadingPairs>
  <TitlesOfParts>
    <vt:vector size="8" baseType="lpstr">
      <vt:lpstr>Motiv systému Office</vt:lpstr>
      <vt:lpstr>Prezentace aplikace PowerPoint</vt:lpstr>
      <vt:lpstr>Soustava dvou nerovnic o dvou neznámých</vt:lpstr>
      <vt:lpstr>postup</vt:lpstr>
      <vt:lpstr>Řešený příklad 1</vt:lpstr>
      <vt:lpstr>Řešený příklad 2</vt:lpstr>
      <vt:lpstr>Příklady na procvičení</vt:lpstr>
      <vt:lpstr>Příklady na procvičení-řešení</vt:lpstr>
    </vt:vector>
  </TitlesOfParts>
  <Company>SŠT Most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Soustava dvou nerovnic o dvou neznámých</dc:title>
  <dc:creator>Jiřina Rychtářová</dc:creator>
  <cp:lastModifiedBy>Admin</cp:lastModifiedBy>
  <cp:revision>23</cp:revision>
  <dcterms:created xsi:type="dcterms:W3CDTF">2014-01-04T23:01:05Z</dcterms:created>
  <dcterms:modified xsi:type="dcterms:W3CDTF">2014-05-28T23:16:49Z</dcterms:modified>
</cp:coreProperties>
</file>