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4" r:id="rId2"/>
  </p:sldMasterIdLst>
  <p:notesMasterIdLst>
    <p:notesMasterId r:id="rId11"/>
  </p:notesMasterIdLst>
  <p:sldIdLst>
    <p:sldId id="256" r:id="rId3"/>
    <p:sldId id="258" r:id="rId4"/>
    <p:sldId id="260" r:id="rId5"/>
    <p:sldId id="261" r:id="rId6"/>
    <p:sldId id="262" r:id="rId7"/>
    <p:sldId id="263" r:id="rId8"/>
    <p:sldId id="264" r:id="rId9"/>
    <p:sldId id="259"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Světlý styl 2 – zvýraznění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Světlý styl 2 – zvýraznění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Světlý styl 3 – zvýraznění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74C1A8A3-306A-4EB7-A6B1-4F7E0EB9C5D6}" styleName="Střední styl 3 – zvýraznění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599" autoAdjust="0"/>
  </p:normalViewPr>
  <p:slideViewPr>
    <p:cSldViewPr>
      <p:cViewPr varScale="1">
        <p:scale>
          <a:sx n="81" d="100"/>
          <a:sy n="81" d="100"/>
        </p:scale>
        <p:origin x="-1013"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A7A704-9F1C-4FD3-85D1-57AF2D7FD0E8}" type="datetimeFigureOut">
              <a:rPr lang="en-US" smtClean="0"/>
              <a:pPr/>
              <a:t>10/25/2014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EBFB8C-BBFF-4397-A51C-1E92596422A9}" type="slidenum">
              <a:rPr lang="en-US" smtClean="0"/>
              <a:pPr/>
              <a:t>‹#›</a:t>
            </a:fld>
            <a:endParaRPr lang="en-US" dirty="0"/>
          </a:p>
        </p:txBody>
      </p:sp>
    </p:spTree>
    <p:extLst>
      <p:ext uri="{BB962C8B-B14F-4D97-AF65-F5344CB8AC3E}">
        <p14:creationId xmlns:p14="http://schemas.microsoft.com/office/powerpoint/2010/main" val="186193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pPr/>
              <a:t>2</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14" name="Title 13"/>
          <p:cNvSpPr>
            <a:spLocks noGrp="1"/>
          </p:cNvSpPr>
          <p:nvPr>
            <p:ph type="ctrTitle"/>
          </p:nvPr>
        </p:nvSpPr>
        <p:spPr>
          <a:xfrm>
            <a:off x="1435608" y="435936"/>
            <a:ext cx="7406640" cy="1472184"/>
          </a:xfrm>
        </p:spPr>
        <p:txBody>
          <a:bodyPr anchor="b"/>
          <a:lstStyle>
            <a:lvl1pPr algn="l">
              <a:defRPr/>
            </a:lvl1pPr>
            <a:extLst/>
          </a:lstStyle>
          <a:p>
            <a:r>
              <a:rPr lang="cs-CZ" noProof="1" smtClean="0"/>
              <a:t>Kliknutím lze upravit styl.</a:t>
            </a:r>
            <a:endParaRPr lang="en-US" dirty="0"/>
          </a:p>
        </p:txBody>
      </p:sp>
      <p:sp>
        <p:nvSpPr>
          <p:cNvPr id="22" name="Subtitle 21"/>
          <p:cNvSpPr>
            <a:spLocks noGrp="1"/>
          </p:cNvSpPr>
          <p:nvPr>
            <p:ph type="subTitle" idx="1"/>
          </p:nvPr>
        </p:nvSpPr>
        <p:spPr>
          <a:xfrm>
            <a:off x="1432560" y="1850064"/>
            <a:ext cx="7406640" cy="1752600"/>
          </a:xfrm>
        </p:spPr>
        <p:txBody>
          <a:bodyPr/>
          <a:lstStyle>
            <a:lvl1pPr marL="7315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cs-CZ" noProof="1" smtClean="0"/>
              <a:t>Kliknutím lze upravit styl předlohy.</a:t>
            </a:r>
            <a:endParaRPr lang="en-US" dirty="0"/>
          </a:p>
        </p:txBody>
      </p:sp>
      <p:sp>
        <p:nvSpPr>
          <p:cNvPr id="7" name="Date Placeholder 6"/>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20" name="Footer Placeholder 19"/>
          <p:cNvSpPr>
            <a:spLocks noGrp="1"/>
          </p:cNvSpPr>
          <p:nvPr>
            <p:ph type="ftr" sz="quarter" idx="11"/>
          </p:nvPr>
        </p:nvSpPr>
        <p:spPr/>
        <p:txBody>
          <a:bodyPr/>
          <a:lstStyle>
            <a:extLst/>
          </a:lstStyle>
          <a:p>
            <a:endParaRPr lang="en-US" dirty="0"/>
          </a:p>
        </p:txBody>
      </p:sp>
      <p:sp>
        <p:nvSpPr>
          <p:cNvPr id="10" name="Slide Number Placeholder 9"/>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50000" t="50000" r="100000" b="1250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cs-CZ" smtClean="0"/>
              <a:t>Kliknutím lze upravit styl.</a:t>
            </a:r>
            <a:endParaRPr lang="en-US"/>
          </a:p>
        </p:txBody>
      </p:sp>
      <p:sp>
        <p:nvSpPr>
          <p:cNvPr id="3" name="Vertical Text Placeholder 2"/>
          <p:cNvSpPr>
            <a:spLocks noGrp="1"/>
          </p:cNvSpPr>
          <p:nvPr>
            <p:ph type="body" orient="vert" idx="1"/>
          </p:nvPr>
        </p:nvSpPr>
        <p:spPr/>
        <p:txBody>
          <a:bodyPr vert="eaVert"/>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lang="cs-CZ" smtClean="0"/>
              <a:t>Kliknutím lze upravit styl.</a:t>
            </a:r>
            <a:endParaRPr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cs-CZ" smtClean="0"/>
              <a:t>Kliknutím lze upravit styl.</a:t>
            </a:r>
            <a:endParaRPr lang="en-US"/>
          </a:p>
        </p:txBody>
      </p:sp>
      <p:sp>
        <p:nvSpPr>
          <p:cNvPr id="3" name="Content Placeholder 2"/>
          <p:cNvSpPr>
            <a:spLocks noGrp="1"/>
          </p:cNvSpPr>
          <p:nvPr>
            <p:ph idx="1"/>
          </p:nvPr>
        </p:nvSpPr>
        <p:spPr/>
        <p:txBody>
          <a:bodyPr/>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cs-CZ" smtClean="0"/>
              <a:t>Kliknutím lze upravit styl.</a:t>
            </a:r>
            <a:endParaRPr lang="en-US" dirty="0"/>
          </a:p>
        </p:txBody>
      </p:sp>
      <p:sp>
        <p:nvSpPr>
          <p:cNvPr id="3" name="Text Placeholder 2"/>
          <p:cNvSpPr>
            <a:spLocks noGrp="1"/>
          </p:cNvSpPr>
          <p:nvPr>
            <p:ph type="body" idx="1"/>
          </p:nvPr>
        </p:nvSpPr>
        <p:spPr>
          <a:xfrm>
            <a:off x="2578392" y="1100138"/>
            <a:ext cx="6400800" cy="1509712"/>
          </a:xfrm>
        </p:spPr>
        <p:txBody>
          <a:bodyPr anchor="b"/>
          <a:lstStyle>
            <a:lvl1pPr marL="27432"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cs-CZ" smtClean="0"/>
              <a:t>Kliknutím lze upravit styly předlohy textu.</a:t>
            </a:r>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50000" t="50000" r="100000" b="1250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va obsahy">
    <p:spTree>
      <p:nvGrpSpPr>
        <p:cNvPr id="1" name=""/>
        <p:cNvGrpSpPr/>
        <p:nvPr/>
      </p:nvGrpSpPr>
      <p:grpSpPr>
        <a:xfrm>
          <a:off x="0" y="0"/>
          <a:ext cx="0" cy="0"/>
          <a:chOff x="0" y="0"/>
          <a:chExt cx="0" cy="0"/>
        </a:xfrm>
      </p:grpSpPr>
      <p:sp>
        <p:nvSpPr>
          <p:cNvPr id="9" name="Pie 8"/>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0" name="Oval 9"/>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85000" t="100000" r="1000000" b="30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2" name="Rectangle 11"/>
          <p:cNvSpPr/>
          <p:nvPr/>
        </p:nvSpPr>
        <p:spPr>
          <a:xfrm>
            <a:off x="1033974" y="-54"/>
            <a:ext cx="8131127"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 name="Title 1"/>
          <p:cNvSpPr>
            <a:spLocks noGrp="1"/>
          </p:cNvSpPr>
          <p:nvPr>
            <p:ph type="title"/>
          </p:nvPr>
        </p:nvSpPr>
        <p:spPr>
          <a:xfrm>
            <a:off x="1435608" y="274320"/>
            <a:ext cx="7498080" cy="1143000"/>
          </a:xfrm>
        </p:spPr>
        <p:txBody>
          <a:bodyPr/>
          <a:lstStyle>
            <a:extLst/>
          </a:lstStyle>
          <a:p>
            <a:r>
              <a:rPr lang="cs-CZ" smtClean="0"/>
              <a:t>Kliknutím lze upravit styl.</a:t>
            </a:r>
            <a:endParaRPr lang="en-US" dirty="0"/>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lang="cs-CZ" smtClean="0"/>
              <a:t>Kliknutím lze upravit styl.</a:t>
            </a:r>
            <a:endParaRPr lang="en-US" dirty="0"/>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283464"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cs-CZ" smtClean="0"/>
              <a:t>Kliknutím lze upravit styly předlohy textu.</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283464"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cs-CZ" smtClean="0"/>
              <a:t>Kliknutím lze upravit styly předlohy textu.</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7" name="Date Placeholder 6"/>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lang="cs-CZ" smtClean="0"/>
              <a:t>Kliknutím lze upravit styl.</a:t>
            </a:r>
            <a:endParaRPr lang="en-US" dirty="0"/>
          </a:p>
        </p:txBody>
      </p:sp>
      <p:sp>
        <p:nvSpPr>
          <p:cNvPr id="3" name="Date Placeholder 2"/>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 name="Date Placeholder 1"/>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810000" cy="1162050"/>
          </a:xfrm>
          <a:ln>
            <a:noFill/>
          </a:ln>
        </p:spPr>
        <p:txBody>
          <a:bodyPr anchor="b"/>
          <a:lstStyle>
            <a:lvl1pPr algn="l">
              <a:lnSpc>
                <a:spcPts val="2000"/>
              </a:lnSpc>
              <a:buNone/>
              <a:defRPr sz="2200" b="1" cap="all" baseline="0"/>
            </a:lvl1pPr>
            <a:extLst/>
          </a:lstStyle>
          <a:p>
            <a:r>
              <a:rPr lang="cs-CZ" smtClean="0"/>
              <a:t>Kliknutím lze upravit styl.</a:t>
            </a:r>
            <a:endParaRPr lang="en-US" dirty="0"/>
          </a:p>
        </p:txBody>
      </p:sp>
      <p:sp>
        <p:nvSpPr>
          <p:cNvPr id="3" name="Text Placeholder 2"/>
          <p:cNvSpPr>
            <a:spLocks noGrp="1"/>
          </p:cNvSpPr>
          <p:nvPr>
            <p:ph type="body" idx="2"/>
          </p:nvPr>
        </p:nvSpPr>
        <p:spPr>
          <a:xfrm>
            <a:off x="457200" y="1435100"/>
            <a:ext cx="3810000" cy="698500"/>
          </a:xfrm>
        </p:spPr>
        <p:txBody>
          <a:bodyPr/>
          <a:lstStyle>
            <a:lvl1pPr marL="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cs-CZ" smtClean="0"/>
              <a:t>Kliknutím lze upravit styly předlohy textu.</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cs-CZ" smtClean="0"/>
              <a:t>Kliknutím lze upravit styl.</a:t>
            </a:r>
            <a:endParaRPr lang="en-US" dirty="0"/>
          </a:p>
        </p:txBody>
      </p:sp>
      <p:sp>
        <p:nvSpPr>
          <p:cNvPr id="5" name="Date Placeholder 4"/>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0">
            <a:bevelT w="25400" h="19050"/>
            <a:contourClr>
              <a:srgbClr val="969696"/>
            </a:contourClr>
          </a:sp3d>
        </p:spPr>
        <p:txBody>
          <a:bodyPr lIns="91440" tIns="274320" rtlCol="0" anchor="t">
            <a:normAutofit/>
          </a:bodyPr>
          <a:lstStyle>
            <a:extLst/>
          </a:lstStyle>
          <a:p>
            <a:pPr marL="0" indent="-283464" algn="l" rtl="0" latinLnBrk="0">
              <a:lnSpc>
                <a:spcPts val="3000"/>
              </a:lnSpc>
              <a:spcBef>
                <a:spcPts val="600"/>
              </a:spcBef>
              <a:buClr>
                <a:schemeClr val="accent1"/>
              </a:buClr>
              <a:buSzPct val="80000"/>
              <a:buFont typeface="Wingdings 2"/>
              <a:buNone/>
            </a:pPr>
            <a:endParaRPr lang="en-US" sz="3200" kern="1200" dirty="0">
              <a:solidFill>
                <a:schemeClr val="tx1"/>
              </a:solidFill>
              <a:latin typeface="+mn-lt"/>
              <a:ea typeface="+mn-ea"/>
              <a:cs typeface="+mn-cs"/>
            </a:endParaRPr>
          </a:p>
        </p:txBody>
      </p:sp>
      <p:sp>
        <p:nvSpPr>
          <p:cNvPr id="3" name="Shape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a:r>
              <a:rPr lang="cs-CZ" dirty="0" smtClean="0"/>
              <a:t>Kliknutím na ikonu přidáte obrázek.</a:t>
            </a:r>
            <a:endParaRPr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4" name="Text Placeholder 3"/>
          <p:cNvSpPr>
            <a:spLocks noGrp="1"/>
          </p:cNvSpPr>
          <p:nvPr>
            <p:ph type="body" sz="half" idx="2"/>
          </p:nvPr>
        </p:nvSpPr>
        <p:spPr>
          <a:xfrm>
            <a:off x="838200" y="4800600"/>
            <a:ext cx="4419600" cy="762000"/>
          </a:xfrm>
        </p:spPr>
        <p:txBody>
          <a:bodyP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cs-CZ" smtClean="0"/>
              <a:t>Kliknutím lze upravit styly předlohy textu.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85000" t="100000" r="1000000" b="30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lang="cs-CZ" noProof="1" smtClean="0"/>
              <a:t>Kliknutím lze upravit styl.</a:t>
            </a:r>
            <a:endParaRPr lang="en-US" dirty="0"/>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a:r>
              <a:rPr lang="cs-CZ" noProof="1" smtClean="0"/>
              <a:t>Kliknutím lze upravit styly předlohy textu.</a:t>
            </a:r>
          </a:p>
          <a:p>
            <a:pPr lvl="1"/>
            <a:r>
              <a:rPr lang="cs-CZ" noProof="1" smtClean="0"/>
              <a:t>Druhá úroveň</a:t>
            </a:r>
          </a:p>
          <a:p>
            <a:pPr lvl="2"/>
            <a:r>
              <a:rPr lang="cs-CZ" noProof="1" smtClean="0"/>
              <a:t>Třetí úroveň</a:t>
            </a:r>
          </a:p>
          <a:p>
            <a:pPr lvl="3"/>
            <a:r>
              <a:rPr lang="cs-CZ" noProof="1" smtClean="0"/>
              <a:t>Čtvrtá úroveň</a:t>
            </a:r>
          </a:p>
          <a:p>
            <a:pPr lvl="4"/>
            <a:r>
              <a:rPr lang="cs-CZ" noProof="1" smtClean="0"/>
              <a:t>Pátá úroveň</a:t>
            </a:r>
            <a:endParaRPr lang="en-US" dirty="0"/>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a:defRPr sz="1200">
                <a:solidFill>
                  <a:schemeClr val="bg2">
                    <a:shade val="50000"/>
                    <a:satMod val="200000"/>
                  </a:schemeClr>
                </a:solidFill>
              </a:defRPr>
            </a:lvl1pPr>
            <a:extLst/>
          </a:lstStyle>
          <a:p>
            <a:pPr algn="r"/>
            <a:fld id="{D80A4771-C6EF-4B99-81F4-D30BE4E017A0}" type="datetimeFigureOut">
              <a:rPr lang="en-US" smtClean="0"/>
              <a:pPr algn="r"/>
              <a:t>10/25/2014</a:t>
            </a:fld>
            <a:endParaRPr lang="en-US" sz="1200" dirty="0">
              <a:solidFill>
                <a:schemeClr val="bg2">
                  <a:shade val="50000"/>
                </a:scheme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a:defRPr sz="1200">
                <a:solidFill>
                  <a:schemeClr val="bg2">
                    <a:shade val="50000"/>
                    <a:satMod val="200000"/>
                  </a:schemeClr>
                </a:solidFill>
                <a:effectLst/>
              </a:defRPr>
            </a:lvl1pPr>
            <a:extLst/>
          </a:lstStyle>
          <a:p>
            <a:endParaRPr lang="en-US" sz="1200" dirty="0">
              <a:solidFill>
                <a:schemeClr val="bg2">
                  <a:shade val="50000"/>
                </a:schemeClr>
              </a:solidFill>
              <a:effectLst/>
            </a:endParaRP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a:defRPr sz="1200">
                <a:solidFill>
                  <a:schemeClr val="bg2">
                    <a:shade val="50000"/>
                    <a:satMod val="200000"/>
                  </a:schemeClr>
                </a:solidFill>
                <a:effectLst/>
              </a:defRPr>
            </a:lvl1pPr>
            <a:extLst/>
          </a:lstStyle>
          <a:p>
            <a:pPr algn="ctr"/>
            <a:fld id="{990B41CA-569D-40E7-8E58-026C0338B2C8}" type="slidenum">
              <a:rPr lang="en-US" smtClean="0"/>
              <a:pPr algn="ctr"/>
              <a:t>‹#›</a:t>
            </a:fld>
            <a:endParaRPr lang="en-US" sz="1200" dirty="0">
              <a:solidFill>
                <a:schemeClr val="bg2">
                  <a:shade val="50000"/>
                </a:schemeClr>
              </a:solidFill>
              <a:effectLst/>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sz="44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ts val="3000"/>
        </a:lnSpc>
        <a:spcBef>
          <a:spcPts val="600"/>
        </a:spcBef>
        <a:buClr>
          <a:schemeClr val="accent1"/>
        </a:buClr>
        <a:buSzPct val="80000"/>
        <a:buFont typeface="Wingdings 2"/>
        <a:buChar char=""/>
        <a:defRPr sz="3200" kern="1200">
          <a:solidFill>
            <a:schemeClr val="tx1"/>
          </a:solidFill>
          <a:latin typeface="+mn-lt"/>
          <a:ea typeface="+mn-ea"/>
          <a:cs typeface="+mn-cs"/>
        </a:defRPr>
      </a:lvl1pPr>
      <a:lvl2pPr marL="640080" indent="-237744" algn="l" rtl="0" eaLnBrk="1" latinLnBrk="0" hangingPunct="1">
        <a:lnSpc>
          <a:spcPts val="3000"/>
        </a:lnSpc>
        <a:spcBef>
          <a:spcPts val="550"/>
        </a:spcBef>
        <a:buClr>
          <a:schemeClr val="accent1"/>
        </a:buClr>
        <a:buFont typeface="Verdana"/>
        <a:buChar char="◦"/>
        <a:defRPr sz="2800" kern="1200">
          <a:solidFill>
            <a:schemeClr val="tx1"/>
          </a:solidFill>
          <a:latin typeface="+mn-lt"/>
          <a:ea typeface="+mn-ea"/>
          <a:cs typeface="+mn-cs"/>
        </a:defRPr>
      </a:lvl2pPr>
      <a:lvl3pPr marL="886968" indent="-228600" algn="l" rtl="0" eaLnBrk="1" latinLnBrk="0" hangingPunct="1">
        <a:lnSpc>
          <a:spcPts val="2800"/>
        </a:lnSpc>
        <a:spcBef>
          <a:spcPct val="20000"/>
        </a:spcBef>
        <a:buClr>
          <a:schemeClr val="accent2"/>
        </a:buClr>
        <a:buFont typeface="Wingdings 2"/>
        <a:buChar char=""/>
        <a:defRPr sz="2400" kern="1200">
          <a:solidFill>
            <a:schemeClr val="tx1"/>
          </a:solidFill>
          <a:latin typeface="+mn-lt"/>
          <a:ea typeface="+mn-ea"/>
          <a:cs typeface="+mn-cs"/>
        </a:defRPr>
      </a:lvl3pPr>
      <a:lvl4pPr marL="1097280" indent="-173736" algn="l" rtl="0" eaLnBrk="1" latinLnBrk="0" hangingPunct="1">
        <a:spcBef>
          <a:spcPct val="20000"/>
        </a:spcBef>
        <a:buClr>
          <a:schemeClr val="accent3"/>
        </a:buClr>
        <a:buFont typeface="Wingdings 2"/>
        <a:buChar char=""/>
        <a:defRPr sz="2000" kern="1200">
          <a:solidFill>
            <a:schemeClr val="tx1"/>
          </a:solidFill>
          <a:latin typeface="+mn-lt"/>
          <a:ea typeface="+mn-ea"/>
          <a:cs typeface="+mn-cs"/>
        </a:defRPr>
      </a:lvl4pPr>
      <a:lvl5pPr marL="1298448" indent="-182880" algn="l" rtl="0" eaLnBrk="1" latinLnBrk="0" hangingPunct="1">
        <a:spcBef>
          <a:spcPct val="20000"/>
        </a:spcBef>
        <a:buClr>
          <a:schemeClr val="accent4"/>
        </a:buClr>
        <a:buFont typeface="Wingdings 2"/>
        <a:buChar char=""/>
        <a:defRPr sz="2000" kern="1200">
          <a:solidFill>
            <a:schemeClr val="tx1"/>
          </a:solidFill>
          <a:latin typeface="+mn-lt"/>
          <a:ea typeface="+mn-ea"/>
          <a:cs typeface="+mn-cs"/>
        </a:defRPr>
      </a:lvl5pPr>
      <a:lvl6pPr marL="1508760" indent="-182880" algn="l" rtl="0" eaLnBrk="1" latinLnBrk="0" hangingPunct="1">
        <a:spcBef>
          <a:spcPct val="20000"/>
        </a:spcBef>
        <a:buClr>
          <a:schemeClr val="accent5"/>
        </a:buClr>
        <a:buFont typeface="Wingdings 2"/>
        <a:buChar char=""/>
        <a:defRPr sz="2000" kern="1200">
          <a:solidFill>
            <a:schemeClr val="tx1"/>
          </a:solidFill>
          <a:latin typeface="+mn-lt"/>
          <a:ea typeface="+mn-ea"/>
          <a:cs typeface="+mn-cs"/>
        </a:defRPr>
      </a:lvl6pPr>
      <a:lvl7pPr marL="1719072"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7pPr>
      <a:lvl8pPr marL="1920240"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8pPr>
      <a:lvl9pPr marL="2130552"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9pPr>
      <a:extLst/>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1640" y="1484784"/>
            <a:ext cx="7406640" cy="1040136"/>
          </a:xfrm>
        </p:spPr>
        <p:txBody>
          <a:bodyPr>
            <a:normAutofit/>
          </a:bodyPr>
          <a:lstStyle/>
          <a:p>
            <a:pPr algn="ctr"/>
            <a:r>
              <a:rPr lang="cs-CZ" sz="4800" dirty="0"/>
              <a:t>Z</a:t>
            </a:r>
            <a:r>
              <a:rPr lang="cs-CZ" sz="4800" dirty="0" smtClean="0"/>
              <a:t>abezpečení počítače</a:t>
            </a:r>
            <a:endParaRPr lang="cs-CZ" sz="4800" dirty="0"/>
          </a:p>
        </p:txBody>
      </p:sp>
      <p:graphicFrame>
        <p:nvGraphicFramePr>
          <p:cNvPr id="6" name="Tabulka 5"/>
          <p:cNvGraphicFramePr>
            <a:graphicFrameLocks noGrp="1"/>
          </p:cNvGraphicFramePr>
          <p:nvPr>
            <p:extLst>
              <p:ext uri="{D42A27DB-BD31-4B8C-83A1-F6EECF244321}">
                <p14:modId xmlns:p14="http://schemas.microsoft.com/office/powerpoint/2010/main" val="2702766644"/>
              </p:ext>
            </p:extLst>
          </p:nvPr>
        </p:nvGraphicFramePr>
        <p:xfrm>
          <a:off x="1547664" y="2852936"/>
          <a:ext cx="6984776" cy="3708400"/>
        </p:xfrm>
        <a:graphic>
          <a:graphicData uri="http://schemas.openxmlformats.org/drawingml/2006/table">
            <a:tbl>
              <a:tblPr bandRow="1"/>
              <a:tblGrid>
                <a:gridCol w="1872208"/>
                <a:gridCol w="5112568"/>
              </a:tblGrid>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b="1" dirty="0" smtClean="0"/>
                        <a:t>Název školy</a:t>
                      </a:r>
                      <a:endParaRPr lang="cs-CZ" sz="1600" b="1"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b="1" dirty="0" smtClean="0"/>
                        <a:t>Soukromé střední odborné učiliště</a:t>
                      </a:r>
                      <a:r>
                        <a:rPr lang="cs-CZ" sz="1600" b="1" baseline="0" dirty="0" smtClean="0"/>
                        <a:t> LIVA s.r.o.</a:t>
                      </a:r>
                      <a:endParaRPr lang="cs-CZ" sz="1600" b="1"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Projekt</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CZ.1.07/1.5.00/34.1035 Elektronické studijní zdroje</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Název materiálu</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VY_32_INOVACE_1310 Z</a:t>
                      </a:r>
                      <a:r>
                        <a:rPr lang="cs-CZ" sz="1600" baseline="0" dirty="0" smtClean="0"/>
                        <a:t>abezpečení počítače</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Tematická oblast</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Základy ICT</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Ročník</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1. ročník</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Autor</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Jan Hlavatý</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Datum vzniku</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1.2.2013</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Anotace</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Seznámení se základním zabezpečením počítače</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Metodika</a:t>
                      </a:r>
                      <a:endParaRPr lang="cs-CZ" sz="1600" dirty="0"/>
                    </a:p>
                  </a:txBody>
                  <a:tcPr anchor="ctr">
                    <a:lnL w="12700" cmpd="sng">
                      <a:solidFill>
                        <a:srgbClr val="9BBB59"/>
                      </a:solidFill>
                    </a:lnL>
                    <a:lnR w="12700" cmpd="sng">
                      <a:solidFill>
                        <a:srgbClr val="9BBB59"/>
                      </a:solidFill>
                    </a:lnR>
                    <a:lnT w="12700" cmpd="sng">
                      <a:solidFill>
                        <a:srgbClr val="9BBB59"/>
                      </a:solidFill>
                    </a:lnT>
                    <a:lnB w="12700" cap="flat" cmpd="sng" algn="ctr">
                      <a:solidFill>
                        <a:srgbClr val="9BBB59"/>
                      </a:solidFill>
                      <a:prstDash val="solid"/>
                      <a:round/>
                      <a:headEnd type="none" w="med" len="med"/>
                      <a:tailEnd type="none" w="med" len="med"/>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Prezentace prostřednictvím projektoru, samostudium</a:t>
                      </a:r>
                    </a:p>
                  </a:txBody>
                  <a:tcPr anchor="ctr">
                    <a:lnL w="12700" cmpd="sng">
                      <a:solidFill>
                        <a:srgbClr val="9BBB59"/>
                      </a:solidFill>
                    </a:lnL>
                    <a:lnR w="12700" cmpd="sng">
                      <a:solidFill>
                        <a:srgbClr val="9BBB59"/>
                      </a:solidFill>
                    </a:lnR>
                    <a:lnT w="12700" cmpd="sng">
                      <a:solidFill>
                        <a:srgbClr val="9BBB59"/>
                      </a:solidFill>
                    </a:lnT>
                    <a:lnB w="12700" cap="flat" cmpd="sng" algn="ctr">
                      <a:solidFill>
                        <a:srgbClr val="9BBB59"/>
                      </a:solidFill>
                      <a:prstDash val="solid"/>
                      <a:round/>
                      <a:headEnd type="none" w="med" len="med"/>
                      <a:tailEnd type="none" w="med" len="med"/>
                    </a:lnB>
                    <a:lnTlToBr w="12700" cmpd="sng">
                      <a:noFill/>
                      <a:prstDash val="solid"/>
                    </a:lnTlToBr>
                    <a:lnBlToTr w="12700" cmpd="sng">
                      <a:noFill/>
                      <a:prstDash val="solid"/>
                    </a:lnBlToTr>
                    <a:solidFill>
                      <a:srgbClr val="9BBB59">
                        <a:alpha val="20000"/>
                      </a:srgbClr>
                    </a:solidFill>
                  </a:tcPr>
                </a:tc>
              </a:tr>
              <a:tr h="37084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smtClean="0">
                          <a:ln>
                            <a:noFill/>
                          </a:ln>
                          <a:solidFill>
                            <a:prstClr val="black"/>
                          </a:solidFill>
                          <a:effectLst/>
                          <a:uLnTx/>
                          <a:uFillTx/>
                          <a:latin typeface="+mn-lt"/>
                          <a:ea typeface="+mn-ea"/>
                          <a:cs typeface="+mn-cs"/>
                        </a:rPr>
                        <a:t>Publikované materiály, pokud není uvedeno jinak,  pochází ze zdrojů autora.</a:t>
                      </a:r>
                    </a:p>
                  </a:txBody>
                  <a:tcPr anchor="ctr">
                    <a:lnL w="12700" cmpd="sng">
                      <a:solidFill>
                        <a:srgbClr val="9BBB59"/>
                      </a:solidFill>
                    </a:lnL>
                    <a:lnR w="12700" cap="flat" cmpd="sng" algn="ctr">
                      <a:solidFill>
                        <a:srgbClr val="9BBB59"/>
                      </a:solidFill>
                      <a:prstDash val="solid"/>
                      <a:round/>
                      <a:headEnd type="none" w="med" len="med"/>
                      <a:tailEnd type="none" w="med" len="med"/>
                    </a:lnR>
                    <a:lnT w="12700" cmpd="sng">
                      <a:solidFill>
                        <a:srgbClr val="9BBB59"/>
                      </a:solidFill>
                    </a:lnT>
                    <a:lnB w="12700" cap="flat" cmpd="sng" algn="ctr">
                      <a:solidFill>
                        <a:srgbClr val="9BBB59"/>
                      </a:solidFill>
                      <a:prstDash val="solid"/>
                      <a:round/>
                      <a:headEnd type="none" w="med" len="med"/>
                      <a:tailEnd type="none" w="med" len="med"/>
                    </a:lnB>
                    <a:lnTlToBr w="12700" cmpd="sng">
                      <a:noFill/>
                      <a:prstDash val="solid"/>
                    </a:lnTlToBr>
                    <a:lnBlToTr w="12700" cmpd="sng">
                      <a:noFill/>
                      <a:prstDash val="solid"/>
                    </a:lnBlToTr>
                    <a:solidFill>
                      <a:srgbClr val="9BBB59">
                        <a:alpha val="20000"/>
                      </a:srgbClr>
                    </a:solidFill>
                  </a:tcPr>
                </a:tc>
                <a:tc hMerge="1">
                  <a:txBody>
                    <a:bodyPr/>
                    <a:lstStyle/>
                    <a:p>
                      <a:pPr algn="l"/>
                      <a:endParaRPr lang="cs-CZ" sz="1600" dirty="0" smtClean="0"/>
                    </a:p>
                  </a:txBody>
                  <a:tcPr anchor="ctr">
                    <a:lnL w="12700" cap="flat" cmpd="sng" algn="ctr">
                      <a:solidFill>
                        <a:srgbClr val="9BBB59"/>
                      </a:solidFill>
                      <a:prstDash val="solid"/>
                      <a:round/>
                      <a:headEnd type="none" w="med" len="med"/>
                      <a:tailEnd type="none" w="med" len="med"/>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bl>
          </a:graphicData>
        </a:graphic>
      </p:graphicFrame>
      <p:pic>
        <p:nvPicPr>
          <p:cNvPr id="3" name="Obráze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332656"/>
            <a:ext cx="5760720" cy="125882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cs-CZ" sz="3600" dirty="0" smtClean="0"/>
              <a:t>Bezpečný počítač znamená mít</a:t>
            </a:r>
            <a:endParaRPr lang="cs-CZ" sz="3600" dirty="0"/>
          </a:p>
        </p:txBody>
      </p:sp>
      <p:sp>
        <p:nvSpPr>
          <p:cNvPr id="3" name="Content Placeholder 2"/>
          <p:cNvSpPr>
            <a:spLocks noGrp="1"/>
          </p:cNvSpPr>
          <p:nvPr>
            <p:ph idx="1"/>
          </p:nvPr>
        </p:nvSpPr>
        <p:spPr>
          <a:xfrm>
            <a:off x="1403648" y="1844824"/>
            <a:ext cx="7498080" cy="4320480"/>
          </a:xfrm>
        </p:spPr>
        <p:txBody>
          <a:bodyPr>
            <a:normAutofit/>
          </a:bodyPr>
          <a:lstStyle/>
          <a:p>
            <a:pPr marL="539496" indent="-457200">
              <a:buFont typeface="+mj-lt"/>
              <a:buAutoNum type="arabicParenR"/>
            </a:pPr>
            <a:r>
              <a:rPr lang="cs-CZ" sz="2400" i="1" dirty="0" smtClean="0"/>
              <a:t>aktualizovaný operační systém</a:t>
            </a:r>
          </a:p>
          <a:p>
            <a:pPr marL="539496" indent="-457200">
              <a:buFont typeface="+mj-lt"/>
              <a:buAutoNum type="arabicParenR"/>
            </a:pPr>
            <a:r>
              <a:rPr lang="cs-CZ" sz="2400" i="1" dirty="0" smtClean="0"/>
              <a:t>spuštěný firewall</a:t>
            </a:r>
          </a:p>
          <a:p>
            <a:pPr marL="539496" indent="-457200">
              <a:buFont typeface="+mj-lt"/>
              <a:buAutoNum type="arabicParenR"/>
            </a:pPr>
            <a:r>
              <a:rPr lang="cs-CZ" sz="2400" i="1" dirty="0" smtClean="0"/>
              <a:t>antivirový program</a:t>
            </a:r>
          </a:p>
          <a:p>
            <a:pPr marL="539496" indent="-457200">
              <a:buFont typeface="+mj-lt"/>
              <a:buAutoNum type="arabicParenR"/>
            </a:pPr>
            <a:r>
              <a:rPr lang="cs-CZ" sz="2400" i="1" dirty="0" smtClean="0"/>
              <a:t>nastavené heslo</a:t>
            </a:r>
          </a:p>
          <a:p>
            <a:pPr marL="539496" indent="-457200">
              <a:buFont typeface="+mj-lt"/>
              <a:buAutoNum type="arabicParenR"/>
            </a:pPr>
            <a:endParaRPr lang="cs-CZ" sz="2400" i="1" dirty="0"/>
          </a:p>
          <a:p>
            <a:pPr marL="539496" indent="-457200">
              <a:buFont typeface="+mj-lt"/>
              <a:buAutoNum type="arabicParenR"/>
            </a:pPr>
            <a:endParaRPr lang="cs-CZ" sz="2400" i="1" dirty="0" smtClean="0"/>
          </a:p>
          <a:p>
            <a:pPr marL="539496" indent="-457200">
              <a:buFont typeface="+mj-lt"/>
              <a:buAutoNum type="arabicParenR"/>
            </a:pPr>
            <a:endParaRPr lang="cs-CZ" sz="2400" i="1" dirty="0" smtClean="0"/>
          </a:p>
        </p:txBody>
      </p:sp>
      <p:sp>
        <p:nvSpPr>
          <p:cNvPr id="4" name="Zaoblený obdélník 3"/>
          <p:cNvSpPr/>
          <p:nvPr/>
        </p:nvSpPr>
        <p:spPr>
          <a:xfrm>
            <a:off x="1691680" y="4293096"/>
            <a:ext cx="6696744" cy="1872208"/>
          </a:xfrm>
          <a:prstGeom prst="roundRect">
            <a:avLst/>
          </a:prstGeom>
          <a:solidFill>
            <a:srgbClr val="FFFF99"/>
          </a:solidFill>
        </p:spPr>
        <p:style>
          <a:lnRef idx="2">
            <a:schemeClr val="accent5"/>
          </a:lnRef>
          <a:fillRef idx="1">
            <a:schemeClr val="lt1"/>
          </a:fillRef>
          <a:effectRef idx="0">
            <a:schemeClr val="accent5"/>
          </a:effectRef>
          <a:fontRef idx="minor">
            <a:schemeClr val="dk1"/>
          </a:fontRef>
        </p:style>
        <p:txBody>
          <a:bodyPr rtlCol="0" anchor="ctr"/>
          <a:lstStyle/>
          <a:p>
            <a:pPr marL="82296" indent="0" algn="ctr">
              <a:buNone/>
            </a:pPr>
            <a:r>
              <a:rPr lang="cs-CZ" sz="2400" i="1" dirty="0"/>
              <a:t>Nutnost mít zabezpečený počítač si člověk obvykle </a:t>
            </a:r>
          </a:p>
          <a:p>
            <a:pPr marL="82296" indent="0" algn="ctr">
              <a:buNone/>
            </a:pPr>
            <a:r>
              <a:rPr lang="cs-CZ" sz="2400" i="1" dirty="0"/>
              <a:t>uvědomí až v okamžiku, kdy o svá data přijde</a:t>
            </a:r>
            <a:r>
              <a:rPr lang="cs-CZ" i="1" dirty="0"/>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p:cNvSpPr/>
          <p:nvPr/>
        </p:nvSpPr>
        <p:spPr>
          <a:xfrm>
            <a:off x="1007222" y="404664"/>
            <a:ext cx="6846426"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cs-CZ" sz="5400" b="1" dirty="0" smtClean="0">
                <a:ln/>
                <a:solidFill>
                  <a:schemeClr val="accent3"/>
                </a:solidFill>
              </a:rPr>
              <a:t>Aktualizace systému</a:t>
            </a:r>
            <a:endParaRPr lang="cs-CZ" sz="5400" b="1" dirty="0">
              <a:ln/>
              <a:solidFill>
                <a:schemeClr val="accent3"/>
              </a:solidFill>
            </a:endParaRPr>
          </a:p>
        </p:txBody>
      </p:sp>
      <p:sp>
        <p:nvSpPr>
          <p:cNvPr id="7" name="TextovéPole 6"/>
          <p:cNvSpPr txBox="1"/>
          <p:nvPr/>
        </p:nvSpPr>
        <p:spPr>
          <a:xfrm>
            <a:off x="1259632" y="1988840"/>
            <a:ext cx="7560840" cy="1631216"/>
          </a:xfrm>
          <a:prstGeom prst="rect">
            <a:avLst/>
          </a:prstGeom>
          <a:noFill/>
        </p:spPr>
        <p:txBody>
          <a:bodyPr wrap="square" rtlCol="0">
            <a:spAutoFit/>
          </a:bodyPr>
          <a:lstStyle/>
          <a:p>
            <a:r>
              <a:rPr lang="cs-CZ" sz="2000" dirty="0" smtClean="0"/>
              <a:t>S ukončení podpory Windows XP vznikl u řady počítačů s tímto systémem problém se zabezpečením.  Pravidelné aktualizace neobsahují pouze opravy a vylepšení, ale i bezpečnostní záplaty.  Operační systém je poměrně složitý a vždy se časem objeví nějaká bezpečnostní chyba „díra“ v systému.</a:t>
            </a:r>
            <a:endParaRPr lang="cs-CZ" sz="2000" dirty="0"/>
          </a:p>
        </p:txBody>
      </p:sp>
      <p:pic>
        <p:nvPicPr>
          <p:cNvPr id="1030" name="Picture 6" descr="C:\Users\Admin\AppData\Local\Microsoft\Windows\Temporary Internet Files\Content.IE5\SMS9FIAK\MC900442134[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3339" y="4365104"/>
            <a:ext cx="2102438"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4357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p:cNvSpPr/>
          <p:nvPr/>
        </p:nvSpPr>
        <p:spPr>
          <a:xfrm>
            <a:off x="3059832" y="404664"/>
            <a:ext cx="2741200"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cs-CZ" sz="5400" b="1" dirty="0" smtClean="0">
                <a:ln/>
                <a:solidFill>
                  <a:schemeClr val="accent3"/>
                </a:solidFill>
              </a:rPr>
              <a:t>Firewall</a:t>
            </a:r>
            <a:endParaRPr lang="cs-CZ" sz="5400" b="1" dirty="0">
              <a:ln/>
              <a:solidFill>
                <a:schemeClr val="accent3"/>
              </a:solidFill>
            </a:endParaRPr>
          </a:p>
        </p:txBody>
      </p:sp>
      <p:pic>
        <p:nvPicPr>
          <p:cNvPr id="1029" name="Picture 5" descr="C:\Users\Admin\AppData\Local\Microsoft\Windows\Temporary Internet Files\Content.IE5\5Q1HA0OJ\MC900431622[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3933056"/>
            <a:ext cx="2153394" cy="2153394"/>
          </a:xfrm>
          <a:prstGeom prst="rect">
            <a:avLst/>
          </a:prstGeom>
          <a:noFill/>
          <a:extLst>
            <a:ext uri="{909E8E84-426E-40DD-AFC4-6F175D3DCCD1}">
              <a14:hiddenFill xmlns:a14="http://schemas.microsoft.com/office/drawing/2010/main">
                <a:solidFill>
                  <a:srgbClr val="FFFFFF"/>
                </a:solidFill>
              </a14:hiddenFill>
            </a:ext>
          </a:extLst>
        </p:spPr>
      </p:pic>
      <p:sp>
        <p:nvSpPr>
          <p:cNvPr id="7" name="TextovéPole 6"/>
          <p:cNvSpPr txBox="1"/>
          <p:nvPr/>
        </p:nvSpPr>
        <p:spPr>
          <a:xfrm>
            <a:off x="1259632" y="1988840"/>
            <a:ext cx="7560840" cy="1323439"/>
          </a:xfrm>
          <a:prstGeom prst="rect">
            <a:avLst/>
          </a:prstGeom>
          <a:noFill/>
        </p:spPr>
        <p:txBody>
          <a:bodyPr wrap="square" rtlCol="0">
            <a:spAutoFit/>
          </a:bodyPr>
          <a:lstStyle/>
          <a:p>
            <a:r>
              <a:rPr lang="cs-CZ" sz="2000" dirty="0" smtClean="0"/>
              <a:t>Služby běžící v PC využívají ke komunikaci jednotlivé porty (např. web port 80),  což jsou jakési vstupní brány do každého počítače. Firewall je program, který hlídá aktivitu na jednotlivých portech.  Osobní firewall je obvykle nedílnou součástí dnešních operačních systémů.  </a:t>
            </a:r>
            <a:endParaRPr lang="cs-CZ" sz="2000" dirty="0"/>
          </a:p>
        </p:txBody>
      </p:sp>
    </p:spTree>
    <p:extLst>
      <p:ext uri="{BB962C8B-B14F-4D97-AF65-F5344CB8AC3E}">
        <p14:creationId xmlns:p14="http://schemas.microsoft.com/office/powerpoint/2010/main" val="2103334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p:cNvSpPr/>
          <p:nvPr/>
        </p:nvSpPr>
        <p:spPr>
          <a:xfrm>
            <a:off x="1166016" y="404664"/>
            <a:ext cx="6528840"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cs-CZ" sz="5400" b="1" dirty="0" smtClean="0">
                <a:ln/>
                <a:solidFill>
                  <a:schemeClr val="accent3"/>
                </a:solidFill>
              </a:rPr>
              <a:t>Antivirový program</a:t>
            </a:r>
            <a:endParaRPr lang="cs-CZ" sz="5400" b="1" dirty="0">
              <a:ln/>
              <a:solidFill>
                <a:schemeClr val="accent3"/>
              </a:solidFill>
            </a:endParaRPr>
          </a:p>
        </p:txBody>
      </p:sp>
      <p:sp>
        <p:nvSpPr>
          <p:cNvPr id="7" name="TextovéPole 6"/>
          <p:cNvSpPr txBox="1"/>
          <p:nvPr/>
        </p:nvSpPr>
        <p:spPr>
          <a:xfrm>
            <a:off x="1259632" y="1988840"/>
            <a:ext cx="7560840" cy="2246769"/>
          </a:xfrm>
          <a:prstGeom prst="rect">
            <a:avLst/>
          </a:prstGeom>
          <a:noFill/>
        </p:spPr>
        <p:txBody>
          <a:bodyPr wrap="square" rtlCol="0">
            <a:spAutoFit/>
          </a:bodyPr>
          <a:lstStyle/>
          <a:p>
            <a:r>
              <a:rPr lang="cs-CZ" sz="2000" dirty="0" smtClean="0"/>
              <a:t>Antivirový program neustále sleduje dění v počítači a kontroluje, zda nedošlo ke spuštění škodlivého kódu.</a:t>
            </a:r>
          </a:p>
          <a:p>
            <a:endParaRPr lang="cs-CZ" sz="2000" dirty="0" smtClean="0"/>
          </a:p>
          <a:p>
            <a:pPr marL="457200" indent="-457200">
              <a:buFont typeface="+mj-lt"/>
              <a:buAutoNum type="arabicPeriod"/>
            </a:pPr>
            <a:r>
              <a:rPr lang="cs-CZ" sz="2000" dirty="0" smtClean="0"/>
              <a:t>Porovnává spuštěné programy se svojí databází škodlivých kódů</a:t>
            </a:r>
          </a:p>
          <a:p>
            <a:pPr marL="457200" indent="-457200">
              <a:buFont typeface="+mj-lt"/>
              <a:buAutoNum type="arabicPeriod"/>
            </a:pPr>
            <a:r>
              <a:rPr lang="cs-CZ" sz="2000" dirty="0" smtClean="0"/>
              <a:t>Sleduje podezřelé aktivity (např. nestandartní zápisy do systémových souborů)</a:t>
            </a:r>
          </a:p>
          <a:p>
            <a:pPr marL="457200" indent="-457200">
              <a:buFont typeface="+mj-lt"/>
              <a:buAutoNum type="arabicPeriod"/>
            </a:pPr>
            <a:endParaRPr lang="cs-CZ" sz="2000" dirty="0"/>
          </a:p>
        </p:txBody>
      </p:sp>
      <p:pic>
        <p:nvPicPr>
          <p:cNvPr id="2052" name="Picture 4" descr="C:\Users\Admin\AppData\Local\Microsoft\Windows\Temporary Internet Files\Content.IE5\K80Y3VXF\MC900345651[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8264" y="4581128"/>
            <a:ext cx="1636776" cy="1761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5842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Šipka doprava 1"/>
          <p:cNvSpPr/>
          <p:nvPr/>
        </p:nvSpPr>
        <p:spPr>
          <a:xfrm>
            <a:off x="1691680" y="116632"/>
            <a:ext cx="4248472" cy="18002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4000" dirty="0" smtClean="0"/>
              <a:t>Důležité pojmy</a:t>
            </a:r>
            <a:endParaRPr lang="cs-CZ" sz="4000" dirty="0"/>
          </a:p>
        </p:txBody>
      </p:sp>
      <p:sp>
        <p:nvSpPr>
          <p:cNvPr id="3" name="TextovéPole 2"/>
          <p:cNvSpPr txBox="1"/>
          <p:nvPr/>
        </p:nvSpPr>
        <p:spPr>
          <a:xfrm>
            <a:off x="1115616" y="2204864"/>
            <a:ext cx="7848872" cy="4401205"/>
          </a:xfrm>
          <a:prstGeom prst="rect">
            <a:avLst/>
          </a:prstGeom>
          <a:noFill/>
        </p:spPr>
        <p:txBody>
          <a:bodyPr wrap="square" rtlCol="0">
            <a:spAutoFit/>
          </a:bodyPr>
          <a:lstStyle/>
          <a:p>
            <a:pPr marL="285750" indent="-285750">
              <a:buFont typeface="Wingdings" panose="05000000000000000000" pitchFamily="2" charset="2"/>
              <a:buChar char="Ø"/>
            </a:pPr>
            <a:r>
              <a:rPr lang="cs-CZ" sz="2000" dirty="0" smtClean="0"/>
              <a:t>Trojský kůň – program který vykonává činnosti o nichž uživatel netuší,  umožňuje útočníkovi dostat se do počítače</a:t>
            </a:r>
          </a:p>
          <a:p>
            <a:pPr marL="285750" indent="-285750">
              <a:buFont typeface="Wingdings" panose="05000000000000000000" pitchFamily="2" charset="2"/>
              <a:buChar char="Ø"/>
            </a:pPr>
            <a:endParaRPr lang="cs-CZ" sz="2000" dirty="0"/>
          </a:p>
          <a:p>
            <a:pPr marL="285750" indent="-285750">
              <a:buFont typeface="Wingdings" panose="05000000000000000000" pitchFamily="2" charset="2"/>
              <a:buChar char="Ø"/>
            </a:pPr>
            <a:r>
              <a:rPr lang="cs-CZ" sz="2000" dirty="0" err="1" smtClean="0"/>
              <a:t>Adware</a:t>
            </a:r>
            <a:r>
              <a:rPr lang="cs-CZ" sz="2000" dirty="0" smtClean="0"/>
              <a:t>  - sleduje  aktivity uživatele na internetu a cíleně mu zobrazuje reklamu</a:t>
            </a:r>
          </a:p>
          <a:p>
            <a:pPr marL="285750" indent="-285750">
              <a:buFont typeface="Wingdings" panose="05000000000000000000" pitchFamily="2" charset="2"/>
              <a:buChar char="Ø"/>
            </a:pPr>
            <a:endParaRPr lang="cs-CZ" sz="2000" dirty="0"/>
          </a:p>
          <a:p>
            <a:pPr marL="285750" indent="-285750">
              <a:buFont typeface="Wingdings" panose="05000000000000000000" pitchFamily="2" charset="2"/>
              <a:buChar char="Ø"/>
            </a:pPr>
            <a:r>
              <a:rPr lang="cs-CZ" sz="2000" dirty="0" err="1" smtClean="0"/>
              <a:t>Spyware</a:t>
            </a:r>
            <a:r>
              <a:rPr lang="cs-CZ" sz="2000" dirty="0" smtClean="0"/>
              <a:t> – sleduje aktivity uživatele a podává o nich zprávy</a:t>
            </a:r>
          </a:p>
          <a:p>
            <a:pPr marL="285750" indent="-285750">
              <a:buFont typeface="Wingdings" panose="05000000000000000000" pitchFamily="2" charset="2"/>
              <a:buChar char="Ø"/>
            </a:pPr>
            <a:endParaRPr lang="cs-CZ" sz="2000" dirty="0"/>
          </a:p>
          <a:p>
            <a:pPr marL="285750" indent="-285750">
              <a:buFont typeface="Wingdings" panose="05000000000000000000" pitchFamily="2" charset="2"/>
              <a:buChar char="Ø"/>
            </a:pPr>
            <a:r>
              <a:rPr lang="cs-CZ" sz="2000" dirty="0" err="1" smtClean="0"/>
              <a:t>Malware</a:t>
            </a:r>
            <a:r>
              <a:rPr lang="cs-CZ" sz="2000" dirty="0" smtClean="0"/>
              <a:t> – škodlivý kód</a:t>
            </a:r>
          </a:p>
          <a:p>
            <a:pPr marL="285750" indent="-285750">
              <a:buFont typeface="Wingdings" panose="05000000000000000000" pitchFamily="2" charset="2"/>
              <a:buChar char="Ø"/>
            </a:pPr>
            <a:endParaRPr lang="cs-CZ" sz="2000" dirty="0"/>
          </a:p>
          <a:p>
            <a:pPr marL="285750" indent="-285750">
              <a:buFont typeface="Wingdings" panose="05000000000000000000" pitchFamily="2" charset="2"/>
              <a:buChar char="Ø"/>
            </a:pPr>
            <a:r>
              <a:rPr lang="cs-CZ" sz="2000" dirty="0" smtClean="0"/>
              <a:t>Červ – dostane se do PC bezpečnostní dírou nebo ho uživatel omylem aktivuje</a:t>
            </a:r>
          </a:p>
          <a:p>
            <a:pPr marL="285750" indent="-285750">
              <a:buFont typeface="Wingdings" panose="05000000000000000000" pitchFamily="2" charset="2"/>
              <a:buChar char="Ø"/>
            </a:pPr>
            <a:endParaRPr lang="cs-CZ" sz="2000" dirty="0"/>
          </a:p>
          <a:p>
            <a:pPr marL="285750" indent="-285750">
              <a:buFont typeface="Wingdings" panose="05000000000000000000" pitchFamily="2" charset="2"/>
              <a:buChar char="Ø"/>
            </a:pPr>
            <a:r>
              <a:rPr lang="cs-CZ" sz="2000" dirty="0" err="1" smtClean="0"/>
              <a:t>Rootkit</a:t>
            </a:r>
            <a:r>
              <a:rPr lang="cs-CZ" sz="2000" dirty="0" smtClean="0"/>
              <a:t> – škodlivý kód v operačním systému</a:t>
            </a:r>
            <a:endParaRPr lang="cs-CZ" sz="2000" dirty="0"/>
          </a:p>
        </p:txBody>
      </p:sp>
    </p:spTree>
    <p:extLst>
      <p:ext uri="{BB962C8B-B14F-4D97-AF65-F5344CB8AC3E}">
        <p14:creationId xmlns:p14="http://schemas.microsoft.com/office/powerpoint/2010/main" val="1525434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délník 3"/>
          <p:cNvSpPr/>
          <p:nvPr/>
        </p:nvSpPr>
        <p:spPr>
          <a:xfrm>
            <a:off x="1331640" y="260648"/>
            <a:ext cx="7351372" cy="923330"/>
          </a:xfrm>
          <a:prstGeom prst="rect">
            <a:avLst/>
          </a:prstGeom>
          <a:noFill/>
        </p:spPr>
        <p:txBody>
          <a:bodyPr wrap="none" lIns="91440" tIns="45720" rIns="91440" bIns="45720">
            <a:spAutoFit/>
          </a:bodyPr>
          <a:lstStyle/>
          <a:p>
            <a:pPr algn="ctr"/>
            <a:r>
              <a:rPr lang="cs-CZ"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SPAM – problém doby</a:t>
            </a:r>
            <a:endParaRPr lang="cs-CZ"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TextovéPole 4"/>
          <p:cNvSpPr txBox="1"/>
          <p:nvPr/>
        </p:nvSpPr>
        <p:spPr>
          <a:xfrm>
            <a:off x="1331640" y="1700808"/>
            <a:ext cx="7488832" cy="3908762"/>
          </a:xfrm>
          <a:prstGeom prst="rect">
            <a:avLst/>
          </a:prstGeom>
          <a:noFill/>
        </p:spPr>
        <p:txBody>
          <a:bodyPr wrap="square" rtlCol="0">
            <a:spAutoFit/>
          </a:bodyPr>
          <a:lstStyle/>
          <a:p>
            <a:pPr algn="ctr"/>
            <a:r>
              <a:rPr lang="cs-CZ" sz="2400" u="sng" dirty="0" smtClean="0">
                <a:solidFill>
                  <a:srgbClr val="C00000"/>
                </a:solidFill>
              </a:rPr>
              <a:t>Hromadné rozesílání nevyžádaných zpráv</a:t>
            </a:r>
          </a:p>
          <a:p>
            <a:pPr algn="ctr"/>
            <a:endParaRPr lang="cs-CZ" sz="2400" dirty="0"/>
          </a:p>
          <a:p>
            <a:r>
              <a:rPr lang="cs-CZ" sz="2000" dirty="0" smtClean="0"/>
              <a:t>E-mailové adresy se získávají několika způsoby</a:t>
            </a:r>
          </a:p>
          <a:p>
            <a:endParaRPr lang="cs-CZ" sz="2000" dirty="0"/>
          </a:p>
          <a:p>
            <a:pPr marL="457200" indent="-457200">
              <a:buFont typeface="+mj-lt"/>
              <a:buAutoNum type="arabicPeriod"/>
            </a:pPr>
            <a:r>
              <a:rPr lang="cs-CZ" sz="2000" dirty="0" smtClean="0"/>
              <a:t>Roboti procházejí webové stránky a sbírají e-mailové adresy</a:t>
            </a:r>
          </a:p>
          <a:p>
            <a:pPr marL="457200" indent="-457200">
              <a:buFont typeface="+mj-lt"/>
              <a:buAutoNum type="arabicPeriod"/>
            </a:pPr>
            <a:r>
              <a:rPr lang="cs-CZ" sz="2000" dirty="0" smtClean="0"/>
              <a:t>Generují se náhodné adresy</a:t>
            </a:r>
          </a:p>
          <a:p>
            <a:pPr marL="457200" indent="-457200">
              <a:buFont typeface="+mj-lt"/>
              <a:buAutoNum type="arabicPeriod"/>
            </a:pPr>
            <a:r>
              <a:rPr lang="cs-CZ" sz="2000" dirty="0" smtClean="0"/>
              <a:t>Nabourávají se internetové servery a získané adresy se stávají předmětem prodeje</a:t>
            </a:r>
          </a:p>
          <a:p>
            <a:pPr marL="457200" indent="-457200">
              <a:buFont typeface="+mj-lt"/>
              <a:buAutoNum type="arabicPeriod"/>
            </a:pPr>
            <a:endParaRPr lang="cs-CZ" sz="2000" dirty="0"/>
          </a:p>
          <a:p>
            <a:pPr marL="457200" indent="-457200">
              <a:buFont typeface="+mj-lt"/>
              <a:buAutoNum type="arabicPeriod"/>
            </a:pPr>
            <a:endParaRPr lang="cs-CZ" sz="2000" dirty="0" smtClean="0"/>
          </a:p>
          <a:p>
            <a:r>
              <a:rPr lang="cs-CZ" sz="2000" dirty="0" smtClean="0"/>
              <a:t>Účinná obrana bohužel neexistuje, pošta spamový filtr sice vyřadí velkou část nevyžádané pošty, ale lidská vynalézavost nezná mezí.</a:t>
            </a:r>
            <a:endParaRPr lang="cs-CZ" sz="2000" dirty="0"/>
          </a:p>
        </p:txBody>
      </p:sp>
    </p:spTree>
    <p:extLst>
      <p:ext uri="{BB962C8B-B14F-4D97-AF65-F5344CB8AC3E}">
        <p14:creationId xmlns:p14="http://schemas.microsoft.com/office/powerpoint/2010/main" val="2951888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ulka 3"/>
          <p:cNvGraphicFramePr>
            <a:graphicFrameLocks noGrp="1"/>
          </p:cNvGraphicFramePr>
          <p:nvPr>
            <p:extLst>
              <p:ext uri="{D42A27DB-BD31-4B8C-83A1-F6EECF244321}">
                <p14:modId xmlns:p14="http://schemas.microsoft.com/office/powerpoint/2010/main" val="1404105571"/>
              </p:ext>
            </p:extLst>
          </p:nvPr>
        </p:nvGraphicFramePr>
        <p:xfrm>
          <a:off x="1331640" y="260648"/>
          <a:ext cx="7560840" cy="802889"/>
        </p:xfrm>
        <a:graphic>
          <a:graphicData uri="http://schemas.openxmlformats.org/drawingml/2006/table">
            <a:tbl>
              <a:tblPr firstRow="1" bandRow="1">
                <a:tableStyleId>{5A111915-BE36-4E01-A7E5-04B1672EAD32}</a:tableStyleId>
              </a:tblPr>
              <a:tblGrid>
                <a:gridCol w="7560840"/>
              </a:tblGrid>
              <a:tr h="432049">
                <a:tc>
                  <a:txBody>
                    <a:bodyPr/>
                    <a:lstStyle/>
                    <a:p>
                      <a:r>
                        <a:rPr lang="cs-CZ" baseline="0" dirty="0" smtClean="0"/>
                        <a:t>ZDROJE</a:t>
                      </a:r>
                      <a:endParaRPr lang="cs-CZ" dirty="0"/>
                    </a:p>
                  </a:txBody>
                  <a:tcPr anchor="ctr"/>
                </a:tc>
              </a:tr>
              <a:tr h="370840">
                <a:tc>
                  <a:txBody>
                    <a:bodyPr/>
                    <a:lstStyle/>
                    <a:p>
                      <a:r>
                        <a:rPr lang="cs-CZ" dirty="0" smtClean="0"/>
                        <a:t>Obrázky webu</a:t>
                      </a:r>
                      <a:r>
                        <a:rPr lang="cs-CZ" baseline="0" dirty="0" smtClean="0"/>
                        <a:t> Office.com</a:t>
                      </a:r>
                      <a:endParaRPr lang="cs-CZ" dirty="0"/>
                    </a:p>
                  </a:txBody>
                  <a:tcPr/>
                </a:tc>
              </a:tr>
            </a:tbl>
          </a:graphicData>
        </a:graphic>
      </p:graphicFrame>
    </p:spTree>
    <p:extLst>
      <p:ext uri="{BB962C8B-B14F-4D97-AF65-F5344CB8AC3E}">
        <p14:creationId xmlns:p14="http://schemas.microsoft.com/office/powerpoint/2010/main" val="324365378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rainingPresentation">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100000" t="100000" r="100000" b="10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100000" t="100000" r="100000" b="10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51000" t="-20000" r="2000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B80878F-5308-4F84-9C07-20F7937C45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TrainingPresentation</Template>
  <TotalTime>0</TotalTime>
  <Words>357</Words>
  <Application>Microsoft Office PowerPoint</Application>
  <PresentationFormat>Předvádění na obrazovce (4:3)</PresentationFormat>
  <Paragraphs>64</Paragraphs>
  <Slides>8</Slides>
  <Notes>2</Notes>
  <HiddenSlides>0</HiddenSlides>
  <MMClips>0</MMClips>
  <ScaleCrop>false</ScaleCrop>
  <HeadingPairs>
    <vt:vector size="4" baseType="variant">
      <vt:variant>
        <vt:lpstr>Motiv</vt:lpstr>
      </vt:variant>
      <vt:variant>
        <vt:i4>1</vt:i4>
      </vt:variant>
      <vt:variant>
        <vt:lpstr>Nadpisy snímků</vt:lpstr>
      </vt:variant>
      <vt:variant>
        <vt:i4>8</vt:i4>
      </vt:variant>
    </vt:vector>
  </HeadingPairs>
  <TitlesOfParts>
    <vt:vector size="9" baseType="lpstr">
      <vt:lpstr>TrainingPresentation</vt:lpstr>
      <vt:lpstr>Zabezpečení počítače</vt:lpstr>
      <vt:lpstr>Bezpečný počítač znamená mít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2012-10-31T21:16:14Z</dcterms:created>
  <dcterms:modified xsi:type="dcterms:W3CDTF">2014-10-25T06:30:34Z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TC100822959990</vt:lpwstr>
  </property>
</Properties>
</file>